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89" r:id="rId5"/>
    <p:sldId id="311" r:id="rId6"/>
    <p:sldId id="261" r:id="rId7"/>
    <p:sldId id="262" r:id="rId8"/>
    <p:sldId id="263" r:id="rId9"/>
    <p:sldId id="264" r:id="rId10"/>
    <p:sldId id="308" r:id="rId11"/>
    <p:sldId id="265" r:id="rId12"/>
    <p:sldId id="268" r:id="rId13"/>
    <p:sldId id="267" r:id="rId14"/>
    <p:sldId id="292" r:id="rId15"/>
    <p:sldId id="304" r:id="rId16"/>
    <p:sldId id="274" r:id="rId17"/>
    <p:sldId id="275" r:id="rId18"/>
    <p:sldId id="293" r:id="rId19"/>
    <p:sldId id="294" r:id="rId20"/>
    <p:sldId id="305" r:id="rId21"/>
    <p:sldId id="295" r:id="rId22"/>
    <p:sldId id="281" r:id="rId23"/>
    <p:sldId id="291" r:id="rId24"/>
    <p:sldId id="317" r:id="rId25"/>
    <p:sldId id="318" r:id="rId26"/>
    <p:sldId id="309" r:id="rId27"/>
    <p:sldId id="316" r:id="rId28"/>
    <p:sldId id="282" r:id="rId29"/>
    <p:sldId id="312" r:id="rId30"/>
    <p:sldId id="313" r:id="rId31"/>
    <p:sldId id="314" r:id="rId32"/>
    <p:sldId id="306" r:id="rId33"/>
    <p:sldId id="266" r:id="rId34"/>
    <p:sldId id="273" r:id="rId35"/>
    <p:sldId id="283" r:id="rId36"/>
    <p:sldId id="297" r:id="rId37"/>
    <p:sldId id="271" r:id="rId38"/>
    <p:sldId id="296" r:id="rId39"/>
    <p:sldId id="300" r:id="rId40"/>
    <p:sldId id="286" r:id="rId41"/>
    <p:sldId id="287" r:id="rId42"/>
    <p:sldId id="288"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Gill Sans"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4" clrIdx="0">
    <p:extLst>
      <p:ext uri="{19B8F6BF-5375-455C-9EA6-DF929625EA0E}">
        <p15:presenceInfo xmlns:p15="http://schemas.microsoft.com/office/powerpoint/2012/main" userId="S-1-5-21-494292953-1948397803-1850952788-8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74490" autoAdjust="0"/>
  </p:normalViewPr>
  <p:slideViewPr>
    <p:cSldViewPr snapToGrid="0">
      <p:cViewPr varScale="1">
        <p:scale>
          <a:sx n="129" d="100"/>
          <a:sy n="129" d="100"/>
        </p:scale>
        <p:origin x="546"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aR3qA63TrAI"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youtube.com/watch?v=dPy168bpe6A"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kidshelpphone.ca/" TargetMode="External"/><Relationship Id="rId4" Type="http://schemas.openxmlformats.org/officeDocument/2006/relationships/hyperlink" Target="https://www.drugfreekidscanada.org/prevention/get-help-resourc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C3Na592f9o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smtClean="0">
                <a:solidFill>
                  <a:schemeClr val="dk1"/>
                </a:solidFill>
              </a:rPr>
              <a:t>Trigger Warning: </a:t>
            </a:r>
            <a:r>
              <a:rPr lang="en" b="0" dirty="0" smtClean="0">
                <a:solidFill>
                  <a:schemeClr val="dk1"/>
                </a:solidFill>
              </a:rPr>
              <a:t>Explain</a:t>
            </a:r>
            <a:r>
              <a:rPr lang="en" b="0" baseline="0" dirty="0" smtClean="0">
                <a:solidFill>
                  <a:schemeClr val="dk1"/>
                </a:solidFill>
              </a:rPr>
              <a:t> to students that you will be discussing the topic of susbtance use, addictions and related behaviours, and that the topic may contain information that might be sensitive to them or bring up unwanted/ unprovoked trauma and/or emotion. Remind them that it is ok for them to take a break and leave the class if needed. </a:t>
            </a:r>
            <a:endParaRPr lang="en" b="1" dirty="0" smtClean="0">
              <a:solidFill>
                <a:schemeClr val="dk1"/>
              </a:solidFill>
            </a:endParaRPr>
          </a:p>
          <a:p>
            <a:pPr marL="0" lvl="0" indent="0" algn="l" rtl="0">
              <a:spcBef>
                <a:spcPts val="0"/>
              </a:spcBef>
              <a:spcAft>
                <a:spcPts val="0"/>
              </a:spcAft>
              <a:buClr>
                <a:schemeClr val="dk1"/>
              </a:buClr>
              <a:buSzPts val="1100"/>
              <a:buFont typeface="Arial"/>
              <a:buNone/>
            </a:pPr>
            <a:endParaRPr lang="en" b="1" dirty="0" smtClean="0">
              <a:solidFill>
                <a:schemeClr val="dk1"/>
              </a:solidFill>
            </a:endParaRPr>
          </a:p>
          <a:p>
            <a:pPr marL="0" lvl="0" indent="0" algn="l" rtl="0">
              <a:spcBef>
                <a:spcPts val="0"/>
              </a:spcBef>
              <a:spcAft>
                <a:spcPts val="0"/>
              </a:spcAft>
              <a:buClr>
                <a:schemeClr val="dk1"/>
              </a:buClr>
              <a:buSzPts val="1100"/>
              <a:buFont typeface="Arial"/>
              <a:buNone/>
            </a:pPr>
            <a:r>
              <a:rPr lang="en" b="1" dirty="0" smtClean="0">
                <a:solidFill>
                  <a:schemeClr val="dk1"/>
                </a:solidFill>
              </a:rPr>
              <a:t>**</a:t>
            </a:r>
            <a:r>
              <a:rPr lang="en" b="1" dirty="0">
                <a:solidFill>
                  <a:schemeClr val="dk1"/>
                </a:solidFill>
              </a:rPr>
              <a:t>The following slides (2-4) are for teacher use only**</a:t>
            </a:r>
            <a:endParaRPr b="1" dirty="0">
              <a:solidFill>
                <a:schemeClr val="dk1"/>
              </a:solidFill>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Depressants: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Slow down the functions of the central nervous system (CNS)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When this type of drug, the person is less aware of their environment.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These types of drug have a relaxing effect, can slow brain function and physical function.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Hallucinogens: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These drugs disrupt a person’s ability to think and communicate clearly, or to even recognize reality.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Person may experience distorted awareness and perception, which can result in dangerous behaviour.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Stimulants: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Speeds up the function of the central nervous system</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Drug user is more aware of their environment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Drug use may cause changes in behaviour, such as restlessness and dizziness.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Reference: Better Health Channel. (2017, December 18). How drugs affect your body. https://www.betterhealth.vic.gov.au/health/healthyliving/How-drugs-affect-your-body </a:t>
            </a:r>
          </a:p>
          <a:p>
            <a:pPr marL="0" lvl="0" indent="0" algn="l" rtl="0">
              <a:spcBef>
                <a:spcPts val="0"/>
              </a:spcBef>
              <a:spcAft>
                <a:spcPts val="0"/>
              </a:spcAft>
              <a:buNone/>
            </a:pPr>
            <a:endParaRPr lang="en-CA" b="0" dirty="0" smtClean="0"/>
          </a:p>
          <a:p>
            <a:pPr marL="0" lvl="0" indent="0" algn="l" rtl="0">
              <a:spcBef>
                <a:spcPts val="0"/>
              </a:spcBef>
              <a:spcAft>
                <a:spcPts val="0"/>
              </a:spcAft>
              <a:buNone/>
            </a:pPr>
            <a:r>
              <a:rPr lang="en-CA" b="0" dirty="0" smtClean="0"/>
              <a:t>https://adf.org.au/drug-facts/</a:t>
            </a:r>
          </a:p>
          <a:p>
            <a:pPr marL="0" lvl="0" indent="0" algn="l" rtl="0">
              <a:spcBef>
                <a:spcPts val="0"/>
              </a:spcBef>
              <a:spcAft>
                <a:spcPts val="0"/>
              </a:spcAft>
              <a:buNone/>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1" dirty="0" smtClean="0"/>
          </a:p>
        </p:txBody>
      </p:sp>
    </p:spTree>
    <p:extLst>
      <p:ext uri="{BB962C8B-B14F-4D97-AF65-F5344CB8AC3E}">
        <p14:creationId xmlns:p14="http://schemas.microsoft.com/office/powerpoint/2010/main" val="168477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8c4f5567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8c4f5567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*Government of Canada has now legalized recreational cannabis</a:t>
            </a: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Note that prescription drugs can be classified as either legal or illegal.  This depends on whether or not the drug was prescribed to you by a doctor.</a:t>
            </a: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1" dirty="0" smtClean="0"/>
              <a:t>Over the Counter medication: </a:t>
            </a:r>
            <a:r>
              <a:rPr lang="en-CA" dirty="0" smtClean="0"/>
              <a:t>Always talk to a parent or trusted</a:t>
            </a:r>
            <a:r>
              <a:rPr lang="en-CA" baseline="0" dirty="0" smtClean="0"/>
              <a:t> adult before using to know if the product is right for you and to get help so that you are using it safely. </a:t>
            </a:r>
          </a:p>
          <a:p>
            <a:pPr marL="0" lvl="0" indent="0" algn="l" rtl="0">
              <a:lnSpc>
                <a:spcPct val="115000"/>
              </a:lnSpc>
              <a:spcBef>
                <a:spcPts val="0"/>
              </a:spcBef>
              <a:spcAft>
                <a:spcPts val="0"/>
              </a:spcAft>
              <a:buClr>
                <a:schemeClr val="dk1"/>
              </a:buClr>
              <a:buSzPts val="11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Remember </a:t>
            </a:r>
            <a:r>
              <a:rPr lang="en-US" sz="1100" b="1" i="1" u="none" strike="noStrike" kern="1200" cap="none" dirty="0" smtClean="0">
                <a:solidFill>
                  <a:schemeClr val="tx1"/>
                </a:solidFill>
                <a:effectLst/>
                <a:latin typeface="Arial"/>
                <a:ea typeface="Arial"/>
                <a:cs typeface="Arial"/>
                <a:sym typeface="Arial"/>
              </a:rPr>
              <a:t>all drugs </a:t>
            </a:r>
            <a:r>
              <a:rPr lang="en-US" sz="1100" b="0" i="0" u="none" strike="noStrike" kern="1200" cap="none" dirty="0" smtClean="0">
                <a:solidFill>
                  <a:schemeClr val="tx1"/>
                </a:solidFill>
                <a:effectLst/>
                <a:latin typeface="Arial"/>
                <a:ea typeface="Arial"/>
                <a:cs typeface="Arial"/>
                <a:sym typeface="Arial"/>
              </a:rPr>
              <a:t>(legal or not) can produce negative health outcomes.  </a:t>
            </a:r>
          </a:p>
          <a:p>
            <a:pPr marL="0" lvl="0" indent="0" algn="l" rtl="0">
              <a:lnSpc>
                <a:spcPct val="115000"/>
              </a:lnSpc>
              <a:spcBef>
                <a:spcPts val="0"/>
              </a:spcBef>
              <a:spcAft>
                <a:spcPts val="0"/>
              </a:spcAft>
              <a:buClr>
                <a:schemeClr val="dk1"/>
              </a:buClr>
              <a:buSzPts val="1100"/>
              <a:buFont typeface="Arial"/>
              <a:buNone/>
            </a:pPr>
            <a:endParaRPr lang="en-US" sz="1100" b="0" i="0" u="none" strike="noStrike" kern="1200" cap="none" dirty="0" smtClean="0">
              <a:solidFill>
                <a:schemeClr val="tx1"/>
              </a:solidFill>
              <a:effectLst/>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CA" dirty="0" smtClean="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8c4f5567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8c4f556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rtl="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Tobacco can be smoked in the form of cigarettes, cigars, and</a:t>
            </a:r>
            <a:r>
              <a:rPr lang="en-US" sz="1100" b="0" i="0" u="none" strike="noStrike" kern="1200" cap="none" baseline="0" dirty="0" smtClean="0">
                <a:solidFill>
                  <a:schemeClr val="tx1"/>
                </a:solidFill>
                <a:effectLst/>
                <a:latin typeface="Arial"/>
                <a:ea typeface="Arial"/>
                <a:cs typeface="Arial"/>
                <a:sym typeface="Arial"/>
              </a:rPr>
              <a:t> other forms.</a:t>
            </a:r>
          </a:p>
          <a:p>
            <a:pPr marL="171450" indent="-171450" rtl="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Tobacco also comes in smokeless tobacco products like chewing tobacco. </a:t>
            </a:r>
            <a:endParaRPr lang="en-US" b="0" dirty="0" smtClean="0">
              <a:effectLst/>
            </a:endParaRPr>
          </a:p>
          <a:p>
            <a:pPr marL="171450" indent="-171450" rtl="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Chewing tobacco is shredded, twisted, or bricked loose leaf tobacco.  It is places in the mouth, between the cheek and lower lip.  It is occasionally chewed.  The resulting tobacco juices/saliva is typically spit out.</a:t>
            </a:r>
            <a:endParaRPr lang="en-US" b="0" dirty="0" smtClean="0">
              <a:effectLst/>
            </a:endParaRPr>
          </a:p>
          <a:p>
            <a:pPr marL="171450" indent="-171450" rtl="0">
              <a:buFont typeface="Arial" panose="020B0604020202020204" pitchFamily="34" charset="0"/>
              <a:buChar char="•"/>
            </a:pPr>
            <a:r>
              <a:rPr lang="en-US" sz="1100" b="1" i="0" u="none" strike="noStrike" kern="1200" cap="none" dirty="0" smtClean="0">
                <a:solidFill>
                  <a:schemeClr val="tx1"/>
                </a:solidFill>
                <a:effectLst/>
                <a:latin typeface="Arial"/>
                <a:ea typeface="Arial"/>
                <a:cs typeface="Arial"/>
                <a:sym typeface="Arial"/>
              </a:rPr>
              <a:t>Nicotine is the drug in tobacco that is addictive</a:t>
            </a:r>
            <a:endParaRPr lang="en-US" b="1" dirty="0" smtClean="0">
              <a:effectLst/>
            </a:endParaRPr>
          </a:p>
          <a:p>
            <a:pPr marL="171450" indent="-171450" rtl="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Legal age to purchase tobacco products is 19 years of age and older</a:t>
            </a:r>
          </a:p>
          <a:p>
            <a:pPr marL="0" indent="0" rtl="0">
              <a:buFont typeface="Arial" panose="020B0604020202020204" pitchFamily="34" charset="0"/>
              <a:buNone/>
            </a:pPr>
            <a:endParaRPr lang="en-US" sz="1100" b="0" i="0" u="none" strike="noStrike" kern="1200" cap="none" dirty="0" smtClean="0">
              <a:solidFill>
                <a:schemeClr val="tx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indent="0" rtl="0">
              <a:buFont typeface="Arial" panose="020B0604020202020204" pitchFamily="34" charset="0"/>
              <a:buNone/>
            </a:pPr>
            <a:endParaRPr lang="en-US" b="0" dirty="0" smtClean="0">
              <a:effectLs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c4f5567a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c4f5567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Using tobacco has many negative consequences</a:t>
            </a:r>
            <a:r>
              <a:rPr lang="en-CA" baseline="0" dirty="0" smtClean="0"/>
              <a:t> that will affect your life, including:</a:t>
            </a:r>
          </a:p>
          <a:p>
            <a:pPr rtl="0"/>
            <a:r>
              <a:rPr lang="en-US" sz="1100" b="0" i="0" u="none" strike="noStrike" kern="1200" cap="none" dirty="0" smtClean="0">
                <a:solidFill>
                  <a:schemeClr val="tx1"/>
                </a:solidFill>
                <a:effectLst/>
                <a:latin typeface="Arial"/>
                <a:ea typeface="Arial"/>
                <a:cs typeface="Arial"/>
                <a:sym typeface="Arial"/>
              </a:rPr>
              <a:t>Yellow teeth</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Bad breath</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Cough</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Decreases exercise tolerance because of the decreased oxygen to the body (one cannot do sports as easily)</a:t>
            </a:r>
            <a:endParaRPr lang="en-US" b="0" dirty="0" smtClean="0">
              <a:effectLst/>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Among the negative consequences, there are some very serious health effects</a:t>
            </a:r>
            <a:r>
              <a:rPr lang="en-CA" baseline="0" dirty="0" smtClean="0"/>
              <a:t> such as</a:t>
            </a:r>
          </a:p>
          <a:p>
            <a:pPr rtl="0"/>
            <a:r>
              <a:rPr lang="en-US" sz="1100" b="0" i="0" u="none" strike="noStrike" kern="1200" cap="none" dirty="0" smtClean="0">
                <a:solidFill>
                  <a:schemeClr val="tx1"/>
                </a:solidFill>
                <a:effectLst/>
                <a:latin typeface="Arial"/>
                <a:ea typeface="Arial"/>
                <a:cs typeface="Arial"/>
                <a:sym typeface="Arial"/>
              </a:rPr>
              <a:t>Lung damage</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Increased risk of heart attack, stroke, and addiction</a:t>
            </a:r>
            <a:endParaRPr lang="en-US" b="0" dirty="0" smtClean="0">
              <a:effectLst/>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Other</a:t>
            </a:r>
            <a:r>
              <a:rPr lang="en-CA" baseline="0" dirty="0" smtClean="0"/>
              <a:t> things to consider are that your friends may not want to be around you if your use tobacco products and that it is a habit that costs a lot of money… </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8c4f5567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8c4f556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This should be a review from the vaping PowerPoint</a:t>
            </a:r>
            <a:r>
              <a:rPr lang="en-CA" baseline="0" dirty="0" smtClean="0"/>
              <a:t> presentation, if already taught.</a:t>
            </a:r>
          </a:p>
          <a:p>
            <a:pPr marL="0" lvl="0" indent="0" algn="l" rtl="0">
              <a:spcBef>
                <a:spcPts val="0"/>
              </a:spcBef>
              <a:spcAft>
                <a:spcPts val="0"/>
              </a:spcAft>
              <a:buNone/>
            </a:pPr>
            <a:endParaRPr lang="en-CA" baseline="0" dirty="0" smtClean="0"/>
          </a:p>
          <a:p>
            <a:pPr rtl="0"/>
            <a:r>
              <a:rPr lang="en-US" sz="1100" b="0" i="0" u="none" strike="noStrike" kern="1200" cap="none" dirty="0" smtClean="0">
                <a:solidFill>
                  <a:schemeClr val="tx1"/>
                </a:solidFill>
                <a:effectLst/>
                <a:latin typeface="Arial"/>
                <a:ea typeface="Arial"/>
                <a:cs typeface="Arial"/>
                <a:sym typeface="Arial"/>
              </a:rPr>
              <a:t>Electronic cigarettes – commonly referred to as e-cigarettes or “vapes”</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Use a battery, heating element and liquid containing cartridge (e-liquid or e-juice) to create an aerosol or </a:t>
            </a:r>
            <a:r>
              <a:rPr lang="en-US" sz="1100" b="0" i="0" u="none" strike="noStrike" kern="1200" cap="none" dirty="0" err="1" smtClean="0">
                <a:solidFill>
                  <a:schemeClr val="tx1"/>
                </a:solidFill>
                <a:effectLst/>
                <a:latin typeface="Arial"/>
                <a:ea typeface="Arial"/>
                <a:cs typeface="Arial"/>
                <a:sym typeface="Arial"/>
              </a:rPr>
              <a:t>vapour</a:t>
            </a:r>
            <a:r>
              <a:rPr lang="en-US" sz="1100" b="0" i="0" u="none" strike="noStrike" kern="1200" cap="none" dirty="0" smtClean="0">
                <a:solidFill>
                  <a:schemeClr val="tx1"/>
                </a:solidFill>
                <a:effectLst/>
                <a:latin typeface="Arial"/>
                <a:ea typeface="Arial"/>
                <a:cs typeface="Arial"/>
                <a:sym typeface="Arial"/>
              </a:rPr>
              <a:t>. </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The cartridges come in different </a:t>
            </a:r>
            <a:r>
              <a:rPr lang="en-US" sz="1100" b="0" i="0" u="none" strike="noStrike" kern="1200" cap="none" dirty="0" err="1" smtClean="0">
                <a:solidFill>
                  <a:schemeClr val="tx1"/>
                </a:solidFill>
                <a:effectLst/>
                <a:latin typeface="Arial"/>
                <a:ea typeface="Arial"/>
                <a:cs typeface="Arial"/>
                <a:sym typeface="Arial"/>
              </a:rPr>
              <a:t>flavours</a:t>
            </a:r>
            <a:r>
              <a:rPr lang="en-US" sz="1100" b="0" i="0" u="none" strike="noStrike" kern="1200" cap="none" dirty="0" smtClean="0">
                <a:solidFill>
                  <a:schemeClr val="tx1"/>
                </a:solidFill>
                <a:effectLst/>
                <a:latin typeface="Arial"/>
                <a:ea typeface="Arial"/>
                <a:cs typeface="Arial"/>
                <a:sym typeface="Arial"/>
              </a:rPr>
              <a:t> which may be appealing to young people.</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In Canada, e-cigarettes without nicotine are considered legal; however, Health Canada warns that they have not been fully checked for safety or quality.  In fact, some cartridges that have been labeled as nicotine-free actually contain nicotine.  Different cartridges may contain different amounts of nicotine.  E-cigarettes containing nicotine are readily available in Canada and online. </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Electronic cigarettes may be perceived as being less harmful then cigarettes, but there are still risks.  Many cartridges contain nicotine and the aerosol contains other chemicals that may be harmful. </a:t>
            </a:r>
          </a:p>
          <a:p>
            <a:pPr marL="158750" indent="0" rtl="0">
              <a:buNone/>
            </a:pPr>
            <a:endParaRPr lang="en-US" sz="1100" b="0" i="0" u="none" strike="noStrike" kern="1200" cap="none" dirty="0" smtClean="0">
              <a:solidFill>
                <a:schemeClr val="tx1"/>
              </a:solidFill>
              <a:effectLst/>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Images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158750" indent="0" rtl="0">
              <a:buNone/>
            </a:pPr>
            <a:endParaRPr lang="en-US" b="0" dirty="0" smtClean="0">
              <a:effectLst/>
            </a:endParaRPr>
          </a:p>
        </p:txBody>
      </p:sp>
    </p:spTree>
    <p:extLst>
      <p:ext uri="{BB962C8B-B14F-4D97-AF65-F5344CB8AC3E}">
        <p14:creationId xmlns:p14="http://schemas.microsoft.com/office/powerpoint/2010/main" val="243691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c4f5567a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c4f5567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latin typeface="Arial"/>
                <a:ea typeface="Calibri"/>
                <a:cs typeface="Calibri"/>
                <a:sym typeface="Calibri"/>
              </a:rPr>
              <a:t>Research on the long-term health effects of frequent </a:t>
            </a:r>
            <a:r>
              <a:rPr lang="en-US" sz="1100" b="0" i="0" u="none" strike="noStrike" cap="none" dirty="0" err="1" smtClean="0">
                <a:solidFill>
                  <a:srgbClr val="000000"/>
                </a:solidFill>
                <a:latin typeface="Arial"/>
                <a:ea typeface="Calibri"/>
                <a:cs typeface="Calibri"/>
                <a:sym typeface="Calibri"/>
              </a:rPr>
              <a:t>vapour</a:t>
            </a:r>
            <a:r>
              <a:rPr lang="en-US" sz="1100" b="0" i="0" u="none" strike="noStrike" cap="none" dirty="0" smtClean="0">
                <a:solidFill>
                  <a:srgbClr val="000000"/>
                </a:solidFill>
                <a:latin typeface="Arial"/>
                <a:ea typeface="Calibri"/>
                <a:cs typeface="Calibri"/>
                <a:sym typeface="Calibri"/>
              </a:rPr>
              <a:t> (aerosol) exposure is unknown but some studies suggest possible lung damage.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lang="en-CA" b="1" dirty="0" smtClean="0"/>
          </a:p>
        </p:txBody>
      </p:sp>
    </p:spTree>
    <p:extLst>
      <p:ext uri="{BB962C8B-B14F-4D97-AF65-F5344CB8AC3E}">
        <p14:creationId xmlns:p14="http://schemas.microsoft.com/office/powerpoint/2010/main" val="81791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7449f8b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7449f8b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sz="1100" dirty="0" smtClean="0">
                <a:solidFill>
                  <a:schemeClr val="dk1"/>
                </a:solidFill>
                <a:latin typeface="Calibri"/>
                <a:ea typeface="Calibri"/>
                <a:cs typeface="Calibri"/>
                <a:sym typeface="Calibri"/>
              </a:rPr>
              <a:t>Cannabis comes in many forms, but it</a:t>
            </a:r>
            <a:r>
              <a:rPr lang="en" sz="1100" baseline="0" dirty="0" smtClean="0">
                <a:solidFill>
                  <a:schemeClr val="dk1"/>
                </a:solidFill>
                <a:latin typeface="Calibri"/>
                <a:ea typeface="Calibri"/>
                <a:cs typeface="Calibri"/>
                <a:sym typeface="Calibri"/>
              </a:rPr>
              <a:t> is most commonly known for dried flowers and leaves (in the form of a bud) or in extracts such as oils and edibles. Pther names for cannabis include marijuana, mary-jane, pot, weed.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 sz="11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sz="1100" dirty="0" smtClean="0">
                <a:solidFill>
                  <a:schemeClr val="dk1"/>
                </a:solidFill>
                <a:latin typeface="Calibri"/>
                <a:ea typeface="Calibri"/>
                <a:cs typeface="Calibri"/>
                <a:sym typeface="Calibri"/>
              </a:rPr>
              <a:t>Briefly explain that there is a chemical that is extracted from the plant called cannabinoids. The two most commonly known cannabinoids found in cannabis are </a:t>
            </a:r>
            <a:r>
              <a:rPr lang="en-CA" sz="1200" dirty="0" smtClean="0">
                <a:solidFill>
                  <a:schemeClr val="dk1"/>
                </a:solidFill>
                <a:latin typeface="Calibri"/>
                <a:ea typeface="Calibri"/>
                <a:cs typeface="Calibri"/>
                <a:sym typeface="Calibri"/>
              </a:rPr>
              <a:t>THC (</a:t>
            </a:r>
            <a:r>
              <a:rPr lang="en-CA" sz="1100" b="1" i="0" u="none" strike="noStrike" cap="none" dirty="0" smtClean="0">
                <a:solidFill>
                  <a:srgbClr val="000000"/>
                </a:solidFill>
                <a:effectLst/>
                <a:latin typeface="Arial"/>
                <a:ea typeface="Arial"/>
                <a:cs typeface="Arial"/>
                <a:sym typeface="Arial"/>
              </a:rPr>
              <a:t>Tetrahydrocannabinol</a:t>
            </a:r>
            <a:r>
              <a:rPr lang="en-CA" sz="1200" dirty="0" smtClean="0">
                <a:solidFill>
                  <a:schemeClr val="dk1"/>
                </a:solidFill>
                <a:latin typeface="Calibri"/>
                <a:ea typeface="Calibri"/>
                <a:cs typeface="Calibri"/>
                <a:sym typeface="Calibri"/>
              </a:rPr>
              <a:t>) and CBD (</a:t>
            </a:r>
            <a:r>
              <a:rPr lang="en-CA" sz="1100" b="1" i="0" u="none" strike="noStrike" cap="none" dirty="0" err="1" smtClean="0">
                <a:solidFill>
                  <a:srgbClr val="000000"/>
                </a:solidFill>
                <a:effectLst/>
                <a:latin typeface="Arial"/>
                <a:ea typeface="Calibri"/>
                <a:cs typeface="Arial"/>
                <a:sym typeface="Arial"/>
              </a:rPr>
              <a:t>C</a:t>
            </a:r>
            <a:r>
              <a:rPr lang="en-CA" sz="1100" b="1" i="0" u="none" strike="noStrike" cap="none" dirty="0" err="1" smtClean="0">
                <a:solidFill>
                  <a:srgbClr val="000000"/>
                </a:solidFill>
                <a:effectLst/>
                <a:latin typeface="Arial"/>
                <a:ea typeface="Arial"/>
                <a:cs typeface="Arial"/>
                <a:sym typeface="Arial"/>
              </a:rPr>
              <a:t>annabidiol</a:t>
            </a:r>
            <a:r>
              <a:rPr lang="en-CA" sz="1200" dirty="0" smtClean="0">
                <a:solidFill>
                  <a:schemeClr val="dk1"/>
                </a:solidFill>
                <a:latin typeface="Calibri"/>
                <a:ea typeface="Calibri"/>
                <a:cs typeface="Calibri"/>
                <a:sym typeface="Calibri"/>
              </a:rPr>
              <a:t>).</a:t>
            </a:r>
            <a:endParaRPr lang="en-CA" dirty="0" smtClean="0"/>
          </a:p>
          <a:p>
            <a:pPr marL="0" lvl="0" indent="0" algn="l" rtl="0">
              <a:lnSpc>
                <a:spcPct val="115000"/>
              </a:lnSpc>
              <a:spcBef>
                <a:spcPts val="0"/>
              </a:spcBef>
              <a:spcAft>
                <a:spcPts val="0"/>
              </a:spcAft>
              <a:buClr>
                <a:schemeClr val="dk1"/>
              </a:buClr>
              <a:buSzPts val="1100"/>
              <a:buFont typeface="Arial"/>
              <a:buNone/>
            </a:pPr>
            <a:r>
              <a:rPr lang="en-CA" dirty="0" smtClean="0"/>
              <a:t>THC = tetrahydrocannabinol</a:t>
            </a:r>
            <a:r>
              <a:rPr lang="en-CA" baseline="0" dirty="0" smtClean="0"/>
              <a:t> – It is a mind changing/altering ingredient extracted from the plant. This chemical is responsible for giving people a “high”. </a:t>
            </a:r>
          </a:p>
          <a:p>
            <a:pPr marL="0" lvl="0" indent="0" algn="l" rtl="0">
              <a:lnSpc>
                <a:spcPct val="115000"/>
              </a:lnSpc>
              <a:spcBef>
                <a:spcPts val="0"/>
              </a:spcBef>
              <a:spcAft>
                <a:spcPts val="0"/>
              </a:spcAft>
              <a:buClr>
                <a:schemeClr val="dk1"/>
              </a:buClr>
              <a:buSzPts val="1100"/>
              <a:buFont typeface="Arial"/>
              <a:buNone/>
            </a:pPr>
            <a:endParaRPr lang="en-CA" sz="1100" b="0" i="0" u="none" strike="noStrike" kern="1200" cap="none" baseline="0" dirty="0" smtClean="0">
              <a:solidFill>
                <a:schemeClr val="tx1"/>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Cannabis can be consumed in many different forms including a pipe, joint, bong, in food, etc.  It can also be smoked in a blunt which is a cigar that has been emptied of tobacco and refilled with a combination of tobacco and marijuana.  This methods combines the dangerous chemicals of cannabis with nicotine and other harmful chemicals.</a:t>
            </a: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Recreational cannabis became legalized in Canada on October 17, 2018.  You must be 19 years of age and older to buy, use, possess and grow cannabis.</a:t>
            </a:r>
            <a:endParaRPr lang="en-US" sz="1100" b="0" i="0" u="none" strike="noStrike" kern="0"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0" i="0" u="none" strike="noStrike" kern="1200" cap="none" dirty="0" smtClean="0">
              <a:solidFill>
                <a:schemeClr val="tx1"/>
              </a:solidFill>
              <a:effectLst/>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CA" dirty="0" smtClean="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7449f8b4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7449f8b4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dirty="0" smtClean="0"/>
              <a:t>Cannabis </a:t>
            </a:r>
            <a:r>
              <a:rPr lang="en-US" sz="1100" b="0" i="0" u="none" strike="noStrike" kern="1200" cap="none" dirty="0" smtClean="0">
                <a:solidFill>
                  <a:schemeClr val="tx1"/>
                </a:solidFill>
                <a:effectLst/>
                <a:latin typeface="Arial"/>
                <a:ea typeface="Arial"/>
                <a:cs typeface="Arial"/>
                <a:sym typeface="Arial"/>
              </a:rPr>
              <a:t>increases heart rate which can lead to increased risk of heart attacks.</a:t>
            </a: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Cannabis smoke contains carcinogens (cancer causing agents)</a:t>
            </a: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Can negatively affect daily life or exacerbate existing problems.  For example, decreased concentration can impact academic performance.  It is dangerous to drive or operate heavy machinery after using cannabis.</a:t>
            </a:r>
            <a:endParaRPr lang="en-US" sz="1100" b="0" i="0" u="none" strike="noStrike" kern="0"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kern="1200" cap="none" dirty="0" smtClean="0">
                <a:solidFill>
                  <a:schemeClr val="tx1"/>
                </a:solidFill>
                <a:effectLst/>
                <a:latin typeface="Arial"/>
                <a:ea typeface="Arial"/>
                <a:cs typeface="Arial"/>
                <a:sym typeface="Arial"/>
              </a:rPr>
              <a:t>Contrary to popular belief, marijuana is addictive.  Research suggests that those who start using at a younger age are at increased risk for addiction.</a:t>
            </a:r>
            <a:endParaRPr lang="en-US" b="0" dirty="0" smtClean="0">
              <a:effectLst/>
            </a:endParaRPr>
          </a:p>
          <a:p>
            <a:pPr marL="0" lvl="0" indent="0" algn="l" rtl="0">
              <a:lnSpc>
                <a:spcPct val="115000"/>
              </a:lnSpc>
              <a:spcBef>
                <a:spcPts val="0"/>
              </a:spcBef>
              <a:spcAft>
                <a:spcPts val="0"/>
              </a:spcAft>
              <a:buClr>
                <a:schemeClr val="dk1"/>
              </a:buClr>
              <a:buSzPts val="1100"/>
              <a:buFont typeface="Arial"/>
              <a:buNone/>
            </a:pPr>
            <a:endParaRPr lang="en-CA" dirty="0" smtClean="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8c4f5567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8c4f556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494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c4f5567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c4f5567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Alcohol content varies so “one drink” is a different size depending on the type of alcohol being consumed. The higher the alcohol content (indicated by the percentage), the smaller the volume of one serving. </a:t>
            </a:r>
            <a:endParaRPr lang="en-CA"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chemeClr val="tx1"/>
                </a:solidFill>
                <a:latin typeface="Arial"/>
                <a:ea typeface="Calibri"/>
                <a:cs typeface="Calibri"/>
                <a:sym typeface="Calibri"/>
              </a:rPr>
              <a:t>Its important to know that everyone’s bodies will react differently to the consumption of alcohol.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err="1" smtClean="0"/>
              <a:t>NRPH</a:t>
            </a:r>
            <a:r>
              <a:rPr lang="en-CA" b="1" baseline="0" dirty="0" smtClean="0"/>
              <a:t> Image</a:t>
            </a:r>
            <a:endParaRPr b="1" dirty="0"/>
          </a:p>
        </p:txBody>
      </p:sp>
    </p:spTree>
    <p:extLst>
      <p:ext uri="{BB962C8B-B14F-4D97-AF65-F5344CB8AC3E}">
        <p14:creationId xmlns:p14="http://schemas.microsoft.com/office/powerpoint/2010/main" val="290451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Images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7449f8b4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7449f8b4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kern="1200" cap="none" dirty="0" smtClean="0">
                <a:solidFill>
                  <a:schemeClr val="tx1"/>
                </a:solidFill>
                <a:effectLst/>
                <a:latin typeface="Arial"/>
                <a:ea typeface="Arial"/>
                <a:cs typeface="Arial"/>
                <a:sym typeface="Arial"/>
              </a:rPr>
              <a:t>Increases risk taking </a:t>
            </a:r>
            <a:r>
              <a:rPr lang="en-US" sz="1100" b="0" i="0" u="none" strike="noStrike" kern="1200" cap="none" dirty="0" err="1" smtClean="0">
                <a:solidFill>
                  <a:schemeClr val="tx1"/>
                </a:solidFill>
                <a:effectLst/>
                <a:latin typeface="Arial"/>
                <a:ea typeface="Arial"/>
                <a:cs typeface="Arial"/>
                <a:sym typeface="Arial"/>
              </a:rPr>
              <a:t>behaviours</a:t>
            </a:r>
            <a:r>
              <a:rPr lang="en-US" sz="1100" b="0" i="0" u="none" strike="noStrike" kern="1200" cap="none" dirty="0" smtClean="0">
                <a:solidFill>
                  <a:schemeClr val="tx1"/>
                </a:solidFill>
                <a:effectLst/>
                <a:latin typeface="Arial"/>
                <a:ea typeface="Arial"/>
                <a:cs typeface="Arial"/>
                <a:sym typeface="Arial"/>
              </a:rPr>
              <a:t> and poor decision making (i.e. risky sexual activity, dangerous activities that may cause injury)</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Decreased coordination, blurred vision and decreased reaction time increases risk of injury.  These affects of alcohol are also what make it dangerous to drive after drinking.</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Binge drinking may result in a “hangover” the follow day.  Symptoms include shakiness, nausea, headache, etc.</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Alcohol is addictive for some individuals.</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Long term consequences may included damage to organs such as brain, liver, pancreas and stomach.  The risk of cancer is also increased.</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When a women is pregnant,</a:t>
            </a:r>
            <a:r>
              <a:rPr lang="en-US" baseline="0" dirty="0" smtClean="0"/>
              <a:t> drinking alcohol during the pregnancy can affect the unborn baby and can lead to challenges after the baby is born. </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latin typeface="Arial"/>
                <a:ea typeface="Calibri"/>
                <a:cs typeface="Calibri"/>
                <a:sym typeface="Wingdings" panose="05000000000000000000" pitchFamily="2" charset="2"/>
              </a:rPr>
              <a:t>Image from </a:t>
            </a:r>
            <a:r>
              <a:rPr lang="en-US" sz="1100" b="1" i="0" u="none" strike="noStrike" cap="none" dirty="0" err="1" smtClean="0">
                <a:solidFill>
                  <a:srgbClr val="000000"/>
                </a:solidFill>
                <a:latin typeface="Arial"/>
                <a:ea typeface="Calibri"/>
                <a:cs typeface="Calibri"/>
                <a:sym typeface="Wingdings" panose="05000000000000000000" pitchFamily="2" charset="2"/>
              </a:rPr>
              <a:t>Canva</a:t>
            </a:r>
            <a:endParaRPr lang="en-US" sz="1100" b="1"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396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c4f5567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c4f5567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A helpful acronym for remembering common symptoms of alcohol poisoning is CUPS:</a:t>
            </a:r>
          </a:p>
          <a:p>
            <a:r>
              <a:rPr lang="en-US" sz="1100" b="1" i="0" u="none" strike="noStrike" cap="none" dirty="0" smtClean="0">
                <a:solidFill>
                  <a:srgbClr val="000000"/>
                </a:solidFill>
                <a:effectLst/>
                <a:latin typeface="Arial"/>
                <a:ea typeface="Arial"/>
                <a:cs typeface="Arial"/>
                <a:sym typeface="Arial"/>
              </a:rPr>
              <a:t>C</a:t>
            </a:r>
            <a:r>
              <a:rPr lang="en-US" sz="1100" b="0" i="0" u="none" strike="noStrike" cap="none" dirty="0" smtClean="0">
                <a:solidFill>
                  <a:srgbClr val="000000"/>
                </a:solidFill>
                <a:effectLst/>
                <a:latin typeface="Arial"/>
                <a:ea typeface="Arial"/>
                <a:cs typeface="Arial"/>
                <a:sym typeface="Arial"/>
              </a:rPr>
              <a:t>old and sweaty skin</a:t>
            </a:r>
          </a:p>
          <a:p>
            <a:r>
              <a:rPr lang="en-US" sz="1100" b="1" i="0" u="none" strike="noStrike" cap="none" dirty="0" smtClean="0">
                <a:solidFill>
                  <a:srgbClr val="000000"/>
                </a:solidFill>
                <a:effectLst/>
                <a:latin typeface="Arial"/>
                <a:ea typeface="Arial"/>
                <a:cs typeface="Arial"/>
                <a:sym typeface="Arial"/>
              </a:rPr>
              <a:t>U</a:t>
            </a:r>
            <a:r>
              <a:rPr lang="en-US" sz="1100" b="0" i="0" u="none" strike="noStrike" cap="none" dirty="0" smtClean="0">
                <a:solidFill>
                  <a:srgbClr val="000000"/>
                </a:solidFill>
                <a:effectLst/>
                <a:latin typeface="Arial"/>
                <a:ea typeface="Arial"/>
                <a:cs typeface="Arial"/>
                <a:sym typeface="Arial"/>
              </a:rPr>
              <a:t>nconscious</a:t>
            </a:r>
          </a:p>
          <a:p>
            <a:r>
              <a:rPr lang="en-US" sz="1100" b="1" i="0" u="none" strike="noStrike" cap="none" dirty="0" smtClean="0">
                <a:solidFill>
                  <a:srgbClr val="000000"/>
                </a:solidFill>
                <a:effectLst/>
                <a:latin typeface="Arial"/>
                <a:ea typeface="Arial"/>
                <a:cs typeface="Arial"/>
                <a:sym typeface="Arial"/>
              </a:rPr>
              <a:t>P</a:t>
            </a:r>
            <a:r>
              <a:rPr lang="en-US" sz="1100" b="0" i="0" u="none" strike="noStrike" cap="none" dirty="0" smtClean="0">
                <a:solidFill>
                  <a:srgbClr val="000000"/>
                </a:solidFill>
                <a:effectLst/>
                <a:latin typeface="Arial"/>
                <a:ea typeface="Arial"/>
                <a:cs typeface="Arial"/>
                <a:sym typeface="Arial"/>
              </a:rPr>
              <a:t>uking</a:t>
            </a:r>
          </a:p>
          <a:p>
            <a:r>
              <a:rPr lang="en-US" sz="1100" b="1" i="0" u="none" strike="noStrike" cap="none" dirty="0" smtClean="0">
                <a:solidFill>
                  <a:srgbClr val="000000"/>
                </a:solidFill>
                <a:effectLst/>
                <a:latin typeface="Arial"/>
                <a:ea typeface="Arial"/>
                <a:cs typeface="Arial"/>
                <a:sym typeface="Arial"/>
              </a:rPr>
              <a:t>S</a:t>
            </a:r>
            <a:r>
              <a:rPr lang="en-US" sz="1100" b="0" i="0" u="none" strike="noStrike" cap="none" dirty="0" smtClean="0">
                <a:solidFill>
                  <a:srgbClr val="000000"/>
                </a:solidFill>
                <a:effectLst/>
                <a:latin typeface="Arial"/>
                <a:ea typeface="Arial"/>
                <a:cs typeface="Arial"/>
                <a:sym typeface="Arial"/>
              </a:rPr>
              <a:t>low or irregular breathing and heart rate</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Binge drinking is defined as:</a:t>
            </a:r>
          </a:p>
          <a:p>
            <a:pPr rtl="0"/>
            <a:r>
              <a:rPr lang="en-US" sz="1100" b="0" i="0" u="none" strike="noStrike" kern="1200" cap="none" dirty="0" smtClean="0">
                <a:solidFill>
                  <a:schemeClr val="tx1"/>
                </a:solidFill>
                <a:effectLst/>
                <a:latin typeface="Arial"/>
                <a:ea typeface="Arial"/>
                <a:cs typeface="Arial"/>
                <a:sym typeface="Arial"/>
              </a:rPr>
              <a:t>5 or more standard drinks on one occasion for males</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4 or more standard drinks on one occasion for females</a:t>
            </a:r>
            <a:endParaRPr lang="en-US" b="0" dirty="0" smtClean="0">
              <a:effectLst/>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Alcohol</a:t>
            </a:r>
            <a:r>
              <a:rPr lang="en-CA" baseline="0" dirty="0" smtClean="0"/>
              <a:t> </a:t>
            </a:r>
            <a:r>
              <a:rPr lang="en-US" sz="1100" b="0" i="0" u="none" strike="noStrike" kern="1200" cap="none" baseline="0" dirty="0" smtClean="0">
                <a:solidFill>
                  <a:schemeClr val="tx1"/>
                </a:solidFill>
                <a:effectLst/>
                <a:latin typeface="Arial"/>
                <a:ea typeface="Arial"/>
                <a:cs typeface="Arial"/>
                <a:sym typeface="Arial"/>
              </a:rPr>
              <a:t>poisoning is when you drink a large amount of alcohol in a short period of time. </a:t>
            </a:r>
            <a:r>
              <a:rPr lang="en-US" sz="1100" b="0" i="0" u="none" strike="noStrike" kern="1200" cap="none" dirty="0" smtClean="0">
                <a:solidFill>
                  <a:schemeClr val="tx1"/>
                </a:solidFill>
                <a:effectLst/>
                <a:latin typeface="Arial"/>
                <a:ea typeface="Arial"/>
                <a:cs typeface="Arial"/>
                <a:sym typeface="Arial"/>
              </a:rPr>
              <a:t>Alcohol Poisoning can be fatal.  Alcohol decreases breathing and heart rate.  If they slow down too much this can result in death.  Alcohol poisoning can also lead to loss of consciousness and vomiting as the body tried to get rid of the excess alcohol.  Choking on vomit (while “passed out”) can result in death.</a:t>
            </a:r>
            <a:r>
              <a:rPr lang="en-CA" sz="1100" b="0" i="0" u="none" strike="noStrike" kern="0" cap="none" baseline="0" dirty="0" smtClean="0">
                <a:solidFill>
                  <a:srgbClr val="000000"/>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Alcohol poisoning is a medical emergency.  </a:t>
            </a:r>
            <a:endParaRPr lang="en-US" b="0" dirty="0" smtClean="0">
              <a:effectLst/>
            </a:endParaRPr>
          </a:p>
          <a:p>
            <a:pPr marL="0" lvl="0" indent="0" algn="l" rtl="0">
              <a:spcBef>
                <a:spcPts val="0"/>
              </a:spcBef>
              <a:spcAft>
                <a:spcPts val="0"/>
              </a:spcAft>
              <a:buNone/>
            </a:pPr>
            <a:endParaRPr lang="en-US" b="0" dirty="0" smtClean="0">
              <a:effectLst/>
            </a:endParaRPr>
          </a:p>
          <a:p>
            <a:pPr marL="0" lvl="0" indent="0" algn="l" rtl="0">
              <a:spcBef>
                <a:spcPts val="0"/>
              </a:spcBef>
              <a:spcAft>
                <a:spcPts val="0"/>
              </a:spcAft>
              <a:buNone/>
            </a:pPr>
            <a:r>
              <a:rPr lang="en-US" b="0" dirty="0" smtClean="0">
                <a:effectLst/>
              </a:rPr>
              <a:t>Reference: Government of Canada. (2021, September 3). How</a:t>
            </a:r>
            <a:r>
              <a:rPr lang="en-US" b="0" baseline="0" dirty="0" smtClean="0">
                <a:effectLst/>
              </a:rPr>
              <a:t> young adults can reduce risks related to alcohol use. https://www.canada.ca/en/health-canada/services/substance-use/alcohol/young-adults-reducing-risk.html </a:t>
            </a:r>
            <a:endParaRPr lang="en-US" b="0"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1" i="0" u="none" strike="noStrike" cap="none" dirty="0" smtClean="0">
              <a:solidFill>
                <a:srgbClr val="000000"/>
              </a:solidFill>
              <a:latin typeface="Arial"/>
              <a:ea typeface="Calibri"/>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b="0" dirty="0" smtClean="0">
              <a:effectLst/>
            </a:endParaRPr>
          </a:p>
        </p:txBody>
      </p:sp>
    </p:spTree>
    <p:extLst>
      <p:ext uri="{BB962C8B-B14F-4D97-AF65-F5344CB8AC3E}">
        <p14:creationId xmlns:p14="http://schemas.microsoft.com/office/powerpoint/2010/main" val="2480336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d69a37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8d69a37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i="1" dirty="0" smtClean="0"/>
              <a:t>Teacher Prompt:</a:t>
            </a:r>
            <a:r>
              <a:rPr lang="en-CA" i="0" dirty="0" smtClean="0"/>
              <a:t> </a:t>
            </a:r>
            <a:r>
              <a:rPr lang="en-US" sz="1100" b="0" i="0" u="none" strike="noStrike" kern="1200" cap="none" dirty="0" smtClean="0">
                <a:solidFill>
                  <a:schemeClr val="tx1"/>
                </a:solidFill>
                <a:effectLst/>
                <a:latin typeface="Arial"/>
                <a:ea typeface="Arial"/>
                <a:cs typeface="Arial"/>
                <a:sym typeface="Arial"/>
              </a:rPr>
              <a:t>After</a:t>
            </a:r>
            <a:r>
              <a:rPr lang="en-US" sz="1100" b="0" i="0" u="none" strike="noStrike" kern="1200" cap="none" baseline="0" dirty="0" smtClean="0">
                <a:solidFill>
                  <a:schemeClr val="tx1"/>
                </a:solidFill>
                <a:effectLst/>
                <a:latin typeface="Arial"/>
                <a:ea typeface="Arial"/>
                <a:cs typeface="Arial"/>
                <a:sym typeface="Arial"/>
              </a:rPr>
              <a:t> students have finished discussing the question, get them to role-play in groups a possible scenario that involves drugs, cigarettes, or vaping products. One person will be selling/offering the product, one student will be the one who is offered the product, and one or two students could be the bystander. </a:t>
            </a:r>
          </a:p>
          <a:p>
            <a:pPr marL="158750" indent="0">
              <a:buNone/>
            </a:pPr>
            <a:endParaRPr lang="en-US" sz="1100" b="0" i="0" u="none" strike="noStrike" kern="1200" cap="none" baseline="0" dirty="0" smtClean="0">
              <a:solidFill>
                <a:schemeClr val="tx1"/>
              </a:solidFill>
              <a:effectLst/>
              <a:latin typeface="Arial"/>
              <a:ea typeface="Arial"/>
              <a:cs typeface="Arial"/>
              <a:sym typeface="Arial"/>
            </a:endParaRPr>
          </a:p>
          <a:p>
            <a:pPr marL="158750" indent="0">
              <a:buNone/>
            </a:pPr>
            <a:r>
              <a:rPr lang="en-US" sz="1100" b="0" i="0" u="none" strike="noStrike" kern="1200" cap="none" baseline="0" dirty="0" smtClean="0">
                <a:solidFill>
                  <a:schemeClr val="tx1"/>
                </a:solidFill>
                <a:effectLst/>
                <a:latin typeface="Arial"/>
                <a:ea typeface="Arial"/>
                <a:cs typeface="Arial"/>
                <a:sym typeface="Arial"/>
              </a:rPr>
              <a:t>This is a great time to discuss peer pressure and influences, as well as address decision-making skills and refusal strategies. </a:t>
            </a:r>
          </a:p>
          <a:p>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smtClean="0">
                <a:solidFill>
                  <a:schemeClr val="tx1"/>
                </a:solidFill>
                <a:effectLst/>
                <a:latin typeface="Arial"/>
                <a:ea typeface="Arial"/>
                <a:cs typeface="Arial"/>
                <a:sym typeface="Arial"/>
              </a:rPr>
              <a:t>Refusal</a:t>
            </a:r>
            <a:r>
              <a:rPr lang="en-US" sz="1100" b="1" i="0" u="none" strike="noStrike" kern="1200" cap="none" baseline="0" dirty="0" smtClean="0">
                <a:solidFill>
                  <a:schemeClr val="tx1"/>
                </a:solidFill>
                <a:effectLst/>
                <a:latin typeface="Arial"/>
                <a:ea typeface="Arial"/>
                <a:cs typeface="Arial"/>
                <a:sym typeface="Arial"/>
              </a:rPr>
              <a:t> Strategies:</a:t>
            </a:r>
            <a:endParaRPr lang="en-US" sz="1100" b="0" i="0" u="none" strike="noStrike" kern="1200" cap="none" baseline="0" dirty="0" smtClean="0">
              <a:solidFill>
                <a:schemeClr val="tx1"/>
              </a:solidFill>
              <a:effectLst/>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Arial"/>
              <a:buAutoNum type="arabicPeriod"/>
              <a:tabLst/>
              <a:defRPr/>
            </a:pPr>
            <a:r>
              <a:rPr lang="en-US" sz="1100" dirty="0" smtClean="0">
                <a:solidFill>
                  <a:schemeClr val="dk1"/>
                </a:solidFill>
                <a:latin typeface="Calibri"/>
                <a:ea typeface="Calibri"/>
                <a:cs typeface="Calibri"/>
                <a:sym typeface="Calibri"/>
              </a:rPr>
              <a:t>Discuss different ways and tips for saying no (refusal skills):</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Be assertive and clear.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Walk away</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Broken record – You may be asked several times - keep repeating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different ways. For example, “I’m not interested” or “I don’t want to”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Give an excuse or explanation if you want.  For example, “I don’t want to smoke weed because I don’t want to become addicted.”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Offer an alternative activity.  For example, “I don’t want to smoke weed; how about we go to the mall?”</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Reverse the pressure.  For example, “Why are you pressuring me?”</a:t>
            </a:r>
            <a:endParaRPr lang="en-US" sz="1100" b="0" i="1" u="none" strike="noStrike" kern="1200" cap="none" dirty="0" smtClean="0">
              <a:solidFill>
                <a:schemeClr val="tx1"/>
              </a:solidFill>
              <a:effectLst/>
              <a:latin typeface="Arial"/>
              <a:ea typeface="Arial"/>
              <a:cs typeface="Arial"/>
              <a:sym typeface="Arial"/>
            </a:endParaRPr>
          </a:p>
          <a:p>
            <a:endParaRPr lang="en-US" sz="1100" b="0" i="0" u="none" strike="noStrike" kern="1200" cap="none" dirty="0" smtClean="0">
              <a:solidFill>
                <a:schemeClr val="tx1"/>
              </a:solidFill>
              <a:effectLst/>
              <a:latin typeface="Arial"/>
              <a:ea typeface="Arial"/>
              <a:cs typeface="Arial"/>
              <a:sym typeface="Arial"/>
            </a:endParaRPr>
          </a:p>
          <a:p>
            <a:r>
              <a:rPr lang="en-US" sz="1100" b="0" i="0" u="none" strike="noStrike" kern="1200" cap="none" dirty="0" smtClean="0">
                <a:solidFill>
                  <a:schemeClr val="tx1"/>
                </a:solidFill>
                <a:effectLst/>
                <a:latin typeface="Arial"/>
                <a:ea typeface="Arial"/>
                <a:cs typeface="Arial"/>
                <a:sym typeface="Arial"/>
              </a:rPr>
              <a:t>Some peers may try to influence you to do drugs, or to start smoking or vaping, by saying it’s cool to do them, or sometimes you may just want to be part of a crowd that’s into those things. To avoid this kind of influence, you have to be strong as an individual, think about what you really want and what you value, and make up your own mind about things. Even if someone tells you ‘everyone is doing it’, your decisions are your own, and so are the consequences. But peers can be a positive influence too. Hanging out with friends who don’t use drugs and don’t smoke or vape can keep you from starting.” – Ontario Health and Physical Education Curriculum, 2019,p.228</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Images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8c4f5567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8c4f5567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b="1" dirty="0" smtClean="0"/>
              <a:t>Illegal drugs</a:t>
            </a:r>
            <a:r>
              <a:rPr lang="en-CA" b="0" dirty="0" smtClean="0"/>
              <a:t> are often sold by people who do not have a license to sell them.</a:t>
            </a:r>
            <a:r>
              <a:rPr lang="en-CA" b="0" baseline="0" dirty="0" smtClean="0"/>
              <a:t> This is why they are called “street drugs” because they are often sold by people who are not medical professionals. </a:t>
            </a:r>
          </a:p>
          <a:p>
            <a:pPr marL="0" lvl="0" indent="0" algn="l" rtl="0">
              <a:lnSpc>
                <a:spcPct val="115000"/>
              </a:lnSpc>
              <a:spcBef>
                <a:spcPts val="0"/>
              </a:spcBef>
              <a:spcAft>
                <a:spcPts val="0"/>
              </a:spcAft>
              <a:buClr>
                <a:schemeClr val="dk1"/>
              </a:buClr>
              <a:buSzPts val="1100"/>
              <a:buFont typeface="Arial"/>
              <a:buNone/>
            </a:pPr>
            <a:endParaRPr lang="en-CA" b="0" baseline="0" dirty="0" smtClean="0"/>
          </a:p>
          <a:p>
            <a:pPr marL="0" lvl="0" indent="0" algn="l" rtl="0">
              <a:lnSpc>
                <a:spcPct val="115000"/>
              </a:lnSpc>
              <a:spcBef>
                <a:spcPts val="0"/>
              </a:spcBef>
              <a:spcAft>
                <a:spcPts val="0"/>
              </a:spcAft>
              <a:buClr>
                <a:schemeClr val="dk1"/>
              </a:buClr>
              <a:buSzPts val="1100"/>
              <a:buFont typeface="Arial"/>
              <a:buNone/>
            </a:pPr>
            <a:r>
              <a:rPr lang="en-CA" b="0" baseline="0" dirty="0" smtClean="0"/>
              <a:t>Reference: Drug Free Kids (</a:t>
            </a:r>
            <a:r>
              <a:rPr lang="en-CA" b="0" baseline="0" dirty="0" err="1" smtClean="0"/>
              <a:t>DFK</a:t>
            </a:r>
            <a:r>
              <a:rPr lang="en-CA" b="0" baseline="0" dirty="0" smtClean="0"/>
              <a:t>). (2022). </a:t>
            </a:r>
            <a:r>
              <a:rPr lang="en-US" sz="1100" b="0" i="0" u="none" strike="noStrike" cap="none" dirty="0" smtClean="0">
                <a:solidFill>
                  <a:srgbClr val="000000"/>
                </a:solidFill>
                <a:effectLst/>
                <a:latin typeface="Arial"/>
                <a:ea typeface="Arial"/>
                <a:cs typeface="Arial"/>
                <a:sym typeface="Arial"/>
              </a:rPr>
              <a:t>60% of those who use illegal drugs are 15 to 24 years old.</a:t>
            </a:r>
            <a:r>
              <a:rPr lang="en-US" dirty="0" smtClean="0"/>
              <a:t/>
            </a:r>
            <a:br>
              <a:rPr lang="en-US" dirty="0" smtClean="0"/>
            </a:br>
            <a:r>
              <a:rPr lang="en-CA" b="0" baseline="0" dirty="0" smtClean="0"/>
              <a:t>https://www.drugfreekidscanada.org/prevention/drug-spotlights/illegal-drugs/ </a:t>
            </a:r>
          </a:p>
          <a:p>
            <a:pPr marL="0" lvl="0" indent="0" algn="l" rtl="0">
              <a:lnSpc>
                <a:spcPct val="115000"/>
              </a:lnSpc>
              <a:spcBef>
                <a:spcPts val="0"/>
              </a:spcBef>
              <a:spcAft>
                <a:spcPts val="0"/>
              </a:spcAft>
              <a:buClr>
                <a:schemeClr val="dk1"/>
              </a:buClr>
              <a:buSzPts val="1100"/>
              <a:buFont typeface="Arial"/>
              <a:buNone/>
            </a:pPr>
            <a:endParaRPr lang="en-CA" b="0" baseline="0" dirty="0" smtClean="0"/>
          </a:p>
          <a:p>
            <a:pPr marL="0" lvl="0" indent="0" algn="l" rtl="0">
              <a:lnSpc>
                <a:spcPct val="115000"/>
              </a:lnSpc>
              <a:spcBef>
                <a:spcPts val="0"/>
              </a:spcBef>
              <a:spcAft>
                <a:spcPts val="0"/>
              </a:spcAft>
              <a:buClr>
                <a:schemeClr val="dk1"/>
              </a:buClr>
              <a:buSzPts val="1100"/>
              <a:buFont typeface="Arial"/>
              <a:buNone/>
            </a:pPr>
            <a:r>
              <a:rPr lang="en-CA" b="0" dirty="0" smtClean="0"/>
              <a:t>https://www.canada.ca/en/health-canada/services/substance-use/controlled-illegal-drugs.html </a:t>
            </a:r>
          </a:p>
          <a:p>
            <a:pPr marL="0" lvl="0" indent="0" algn="l" rtl="0">
              <a:lnSpc>
                <a:spcPct val="115000"/>
              </a:lnSpc>
              <a:spcBef>
                <a:spcPts val="0"/>
              </a:spcBef>
              <a:spcAft>
                <a:spcPts val="0"/>
              </a:spcAft>
              <a:buClr>
                <a:schemeClr val="dk1"/>
              </a:buClr>
              <a:buSzPts val="1100"/>
              <a:buFont typeface="Arial"/>
              <a:buNone/>
            </a:pPr>
            <a:endParaRPr lang="en-CA" b="0" dirty="0" smtClean="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0" dirty="0"/>
          </a:p>
        </p:txBody>
      </p:sp>
    </p:spTree>
    <p:extLst>
      <p:ext uri="{BB962C8B-B14F-4D97-AF65-F5344CB8AC3E}">
        <p14:creationId xmlns:p14="http://schemas.microsoft.com/office/powerpoint/2010/main" val="4201627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Different drugs will have different effects on the body, specifically on the central nervous system (CNS). </a:t>
            </a:r>
            <a:endParaRPr lang="en-CA"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dirty="0" smtClean="0">
                <a:ea typeface="Calibri"/>
                <a:cs typeface="Calibri"/>
                <a:sym typeface="Calibri"/>
              </a:rPr>
              <a:t>Illegal drugs include ecstasy (MDMA), heroin, cocaine, opioids, and methamphetamine (i.e., meth).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b="0" baseline="0" dirty="0" smtClean="0"/>
              <a:t>Reference: </a:t>
            </a:r>
          </a:p>
          <a:p>
            <a:pPr marL="171450" lvl="0" indent="-171450" algn="l" rtl="0">
              <a:lnSpc>
                <a:spcPct val="115000"/>
              </a:lnSpc>
              <a:spcBef>
                <a:spcPts val="0"/>
              </a:spcBef>
              <a:spcAft>
                <a:spcPts val="0"/>
              </a:spcAft>
              <a:buClr>
                <a:schemeClr val="dk1"/>
              </a:buClr>
              <a:buSzPts val="1100"/>
            </a:pPr>
            <a:r>
              <a:rPr lang="en-CA" b="0" baseline="0" dirty="0" smtClean="0"/>
              <a:t>Better Health Channel. (2017, December 18). How drugs affect your body. https://www.betterhealth.vic.gov.au/health/healthyliving/How-drugs-affect-your-body </a:t>
            </a:r>
          </a:p>
          <a:p>
            <a:pPr marL="171450" lvl="0" indent="-171450" algn="l" rtl="0">
              <a:lnSpc>
                <a:spcPct val="115000"/>
              </a:lnSpc>
              <a:spcBef>
                <a:spcPts val="0"/>
              </a:spcBef>
              <a:spcAft>
                <a:spcPts val="0"/>
              </a:spcAft>
              <a:buClr>
                <a:schemeClr val="dk1"/>
              </a:buClr>
              <a:buSzPts val="1100"/>
            </a:pPr>
            <a:r>
              <a:rPr lang="en-CA" b="0" baseline="0" dirty="0" smtClean="0"/>
              <a:t>Drug Free Kids (</a:t>
            </a:r>
            <a:r>
              <a:rPr lang="en-CA" b="0" baseline="0" dirty="0" err="1" smtClean="0"/>
              <a:t>DFK</a:t>
            </a:r>
            <a:r>
              <a:rPr lang="en-CA" b="0" baseline="0" dirty="0" smtClean="0"/>
              <a:t>). (2022). </a:t>
            </a:r>
            <a:r>
              <a:rPr lang="en-US" sz="1100" b="0" i="0" u="none" strike="noStrike" cap="none" dirty="0" smtClean="0">
                <a:solidFill>
                  <a:srgbClr val="000000"/>
                </a:solidFill>
                <a:effectLst/>
                <a:latin typeface="Arial"/>
                <a:ea typeface="Arial"/>
                <a:cs typeface="Arial"/>
                <a:sym typeface="Arial"/>
              </a:rPr>
              <a:t>60% of those who use illegal drugs are 15 to 24 years old.</a:t>
            </a:r>
            <a:r>
              <a:rPr lang="en-US" dirty="0" smtClean="0"/>
              <a:t/>
            </a:r>
            <a:br>
              <a:rPr lang="en-US" dirty="0" smtClean="0"/>
            </a:br>
            <a:r>
              <a:rPr lang="en-CA" b="0" baseline="0" dirty="0" smtClean="0"/>
              <a:t>https://www.drugfreekidscanada.org/prevention/drug-spotlights/illegal-drugs/</a:t>
            </a:r>
          </a:p>
          <a:p>
            <a:pPr marL="171450" lvl="0" indent="-171450" algn="l" rtl="0">
              <a:lnSpc>
                <a:spcPct val="115000"/>
              </a:lnSpc>
              <a:spcBef>
                <a:spcPts val="0"/>
              </a:spcBef>
              <a:spcAft>
                <a:spcPts val="0"/>
              </a:spcAft>
              <a:buClr>
                <a:schemeClr val="dk1"/>
              </a:buClr>
              <a:buSzPts val="1100"/>
            </a:pPr>
            <a:endParaRPr lang="en-CA" b="0" baseline="0" dirty="0" smtClean="0"/>
          </a:p>
          <a:p>
            <a:pPr marL="0" lvl="0" indent="0" algn="l" rtl="0">
              <a:lnSpc>
                <a:spcPct val="115000"/>
              </a:lnSpc>
              <a:spcBef>
                <a:spcPts val="0"/>
              </a:spcBef>
              <a:spcAft>
                <a:spcPts val="0"/>
              </a:spcAft>
              <a:buClr>
                <a:schemeClr val="dk1"/>
              </a:buClr>
              <a:buSzPts val="1100"/>
              <a:buNone/>
            </a:pPr>
            <a:r>
              <a:rPr lang="en-CA" b="1" baseline="0" dirty="0" smtClean="0"/>
              <a:t>Image from </a:t>
            </a:r>
            <a:r>
              <a:rPr lang="en-CA" b="1" baseline="0" dirty="0" err="1" smtClean="0"/>
              <a:t>Canva</a:t>
            </a:r>
            <a:endParaRPr lang="en-CA" b="1" baseline="0" dirty="0" smtClean="0"/>
          </a:p>
        </p:txBody>
      </p:sp>
    </p:spTree>
    <p:extLst>
      <p:ext uri="{BB962C8B-B14F-4D97-AF65-F5344CB8AC3E}">
        <p14:creationId xmlns:p14="http://schemas.microsoft.com/office/powerpoint/2010/main" val="3193811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Different drugs will have different effects on the body, specifically on the central nervous system (CNS). </a:t>
            </a:r>
            <a:endParaRPr lang="en-CA"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dirty="0" smtClean="0">
                <a:ea typeface="Calibri"/>
                <a:cs typeface="Calibri"/>
                <a:sym typeface="Calibri"/>
              </a:rPr>
              <a:t>Illegal drugs include ecstasy (MDMA), heroin, cocaine, opioids, and methamphetamine (i.e., meth).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ea typeface="Calibri"/>
                <a:cs typeface="Calibri"/>
                <a:sym typeface="Calibri"/>
              </a:rPr>
              <a:t>Psychedelics or Psilocybin (magic</a:t>
            </a:r>
            <a:r>
              <a:rPr lang="en-CA" sz="1100" b="1" baseline="0" dirty="0" smtClean="0">
                <a:ea typeface="Calibri"/>
                <a:cs typeface="Calibri"/>
                <a:sym typeface="Calibri"/>
              </a:rPr>
              <a:t> mushrooms):</a:t>
            </a:r>
            <a:r>
              <a:rPr lang="en-CA" sz="1100" b="0" baseline="0" dirty="0" smtClean="0">
                <a:ea typeface="Calibri"/>
                <a:cs typeface="Calibri"/>
                <a:sym typeface="Calibri"/>
              </a:rPr>
              <a:t> can cause something called a “trip”. Some people have good “trips” and some people have “bad trips”. Other types of psychedelics are LSD, </a:t>
            </a:r>
            <a:r>
              <a:rPr lang="en-CA" sz="1100" b="0" baseline="0" dirty="0" err="1" smtClean="0">
                <a:ea typeface="Calibri"/>
                <a:cs typeface="Calibri"/>
                <a:sym typeface="Calibri"/>
              </a:rPr>
              <a:t>DMT</a:t>
            </a:r>
            <a:r>
              <a:rPr lang="en-CA" sz="1100" b="0" baseline="0" dirty="0" smtClean="0">
                <a:ea typeface="Calibri"/>
                <a:cs typeface="Calibri"/>
                <a:sym typeface="Calibri"/>
              </a:rPr>
              <a:t>, and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1" dirty="0" smtClean="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b="0" baseline="0" dirty="0" smtClean="0"/>
              <a:t>Reference: </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CA" b="0" baseline="0" dirty="0" smtClean="0"/>
              <a:t>Alcohol and Drug Foundation (</a:t>
            </a:r>
            <a:r>
              <a:rPr lang="en-CA" b="0" baseline="0" dirty="0" err="1" smtClean="0"/>
              <a:t>ADF</a:t>
            </a:r>
            <a:r>
              <a:rPr lang="en-CA" b="0" baseline="0" dirty="0" smtClean="0"/>
              <a:t>). (2021, November 10). Psilocybin (magic mushrooms). https://adf.org.au/drug-facts/psilocybin/ </a:t>
            </a:r>
          </a:p>
          <a:p>
            <a:pPr marL="171450" lvl="0" indent="-171450" algn="l" rtl="0">
              <a:lnSpc>
                <a:spcPct val="115000"/>
              </a:lnSpc>
              <a:spcBef>
                <a:spcPts val="0"/>
              </a:spcBef>
              <a:spcAft>
                <a:spcPts val="0"/>
              </a:spcAft>
              <a:buClr>
                <a:schemeClr val="dk1"/>
              </a:buClr>
              <a:buSzPts val="1100"/>
            </a:pPr>
            <a:r>
              <a:rPr lang="en-CA" b="0" baseline="0" dirty="0" smtClean="0"/>
              <a:t>Better Health Channel. (2017, December 18). How drugs affect your body. https://www.betterhealth.vic.gov.au/health/healthyliving/How-drugs-affect-your-body </a:t>
            </a:r>
          </a:p>
          <a:p>
            <a:pPr marL="171450" lvl="0" indent="-171450" algn="l" rtl="0">
              <a:lnSpc>
                <a:spcPct val="115000"/>
              </a:lnSpc>
              <a:spcBef>
                <a:spcPts val="0"/>
              </a:spcBef>
              <a:spcAft>
                <a:spcPts val="0"/>
              </a:spcAft>
              <a:buClr>
                <a:schemeClr val="dk1"/>
              </a:buClr>
              <a:buSzPts val="1100"/>
            </a:pPr>
            <a:r>
              <a:rPr lang="en-CA" b="0" baseline="0" dirty="0" smtClean="0"/>
              <a:t>Drug Free Kids (</a:t>
            </a:r>
            <a:r>
              <a:rPr lang="en-CA" b="0" baseline="0" dirty="0" err="1" smtClean="0"/>
              <a:t>DFK</a:t>
            </a:r>
            <a:r>
              <a:rPr lang="en-CA" b="0" baseline="0" dirty="0" smtClean="0"/>
              <a:t>). (2022). </a:t>
            </a:r>
            <a:r>
              <a:rPr lang="en-US" sz="1100" b="0" i="0" u="none" strike="noStrike" cap="none" dirty="0" smtClean="0">
                <a:solidFill>
                  <a:srgbClr val="000000"/>
                </a:solidFill>
                <a:effectLst/>
                <a:latin typeface="Arial"/>
                <a:ea typeface="Arial"/>
                <a:cs typeface="Arial"/>
                <a:sym typeface="Arial"/>
              </a:rPr>
              <a:t>60% of those who use illegal drugs are 15 to 24 years old.</a:t>
            </a:r>
            <a:r>
              <a:rPr lang="en-US" dirty="0" smtClean="0"/>
              <a:t/>
            </a:r>
            <a:br>
              <a:rPr lang="en-US" dirty="0" smtClean="0"/>
            </a:br>
            <a:r>
              <a:rPr lang="en-CA" b="0" baseline="0" dirty="0" smtClean="0"/>
              <a:t>https://www.drugfreekidscanada.org/prevention/drug-spotlights/illegal-drugs/</a:t>
            </a:r>
          </a:p>
          <a:p>
            <a:pPr marL="171450" lvl="0" indent="-171450" algn="l" rtl="0">
              <a:lnSpc>
                <a:spcPct val="115000"/>
              </a:lnSpc>
              <a:spcBef>
                <a:spcPts val="0"/>
              </a:spcBef>
              <a:spcAft>
                <a:spcPts val="0"/>
              </a:spcAft>
              <a:buClr>
                <a:schemeClr val="dk1"/>
              </a:buClr>
              <a:buSzPts val="1100"/>
            </a:pPr>
            <a:endParaRPr lang="en-CA" b="0" baseline="0" dirty="0" smtClean="0"/>
          </a:p>
          <a:p>
            <a:pPr marL="0" lvl="0" indent="0" algn="l" rtl="0">
              <a:lnSpc>
                <a:spcPct val="115000"/>
              </a:lnSpc>
              <a:spcBef>
                <a:spcPts val="0"/>
              </a:spcBef>
              <a:spcAft>
                <a:spcPts val="0"/>
              </a:spcAft>
              <a:buClr>
                <a:schemeClr val="dk1"/>
              </a:buClr>
              <a:buSzPts val="1100"/>
              <a:buNone/>
            </a:pPr>
            <a:r>
              <a:rPr lang="en-CA" b="1" baseline="0" dirty="0" smtClean="0"/>
              <a:t>Image from </a:t>
            </a:r>
            <a:r>
              <a:rPr lang="en-CA" b="1" baseline="0" dirty="0" err="1" smtClean="0"/>
              <a:t>Canva</a:t>
            </a:r>
            <a:endParaRPr lang="en-CA" b="1" baseline="0" dirty="0" smtClean="0"/>
          </a:p>
        </p:txBody>
      </p:sp>
    </p:spTree>
    <p:extLst>
      <p:ext uri="{BB962C8B-B14F-4D97-AF65-F5344CB8AC3E}">
        <p14:creationId xmlns:p14="http://schemas.microsoft.com/office/powerpoint/2010/main" val="1352278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Different drugs will have different effects on the body, specifically on the central nervous system (CNS). </a:t>
            </a:r>
            <a:endParaRPr lang="en-CA"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b="0" baseline="0" dirty="0" smtClean="0"/>
              <a:t>Reference: </a:t>
            </a:r>
          </a:p>
          <a:p>
            <a:pPr marL="171450" lvl="0" indent="-171450" algn="l" rtl="0">
              <a:lnSpc>
                <a:spcPct val="115000"/>
              </a:lnSpc>
              <a:spcBef>
                <a:spcPts val="0"/>
              </a:spcBef>
              <a:spcAft>
                <a:spcPts val="0"/>
              </a:spcAft>
              <a:buClr>
                <a:schemeClr val="dk1"/>
              </a:buClr>
              <a:buSzPts val="1100"/>
            </a:pPr>
            <a:r>
              <a:rPr lang="en-CA" b="0" baseline="0" dirty="0" smtClean="0"/>
              <a:t>Better Health Channel. (2017, December 18). How drugs affect your body. https://www.betterhealth.vic.gov.au/health/healthyliving/How-drugs-affect-your-body </a:t>
            </a:r>
          </a:p>
          <a:p>
            <a:pPr marL="171450" lvl="0" indent="-171450" algn="l" rtl="0">
              <a:lnSpc>
                <a:spcPct val="115000"/>
              </a:lnSpc>
              <a:spcBef>
                <a:spcPts val="0"/>
              </a:spcBef>
              <a:spcAft>
                <a:spcPts val="0"/>
              </a:spcAft>
              <a:buClr>
                <a:schemeClr val="dk1"/>
              </a:buClr>
              <a:buSzPts val="1100"/>
            </a:pPr>
            <a:endParaRPr lang="en-CA" b="0" baseline="0" dirty="0" smtClean="0"/>
          </a:p>
          <a:p>
            <a:pPr marL="0" lvl="0" indent="0" algn="l" rtl="0">
              <a:lnSpc>
                <a:spcPct val="115000"/>
              </a:lnSpc>
              <a:spcBef>
                <a:spcPts val="0"/>
              </a:spcBef>
              <a:spcAft>
                <a:spcPts val="0"/>
              </a:spcAft>
              <a:buClr>
                <a:schemeClr val="dk1"/>
              </a:buClr>
              <a:buSzPts val="1100"/>
              <a:buNone/>
            </a:pPr>
            <a:r>
              <a:rPr lang="en-CA" b="1" baseline="0" dirty="0" smtClean="0"/>
              <a:t>Image from </a:t>
            </a:r>
            <a:r>
              <a:rPr lang="en-CA" b="1" baseline="0" dirty="0" err="1" smtClean="0"/>
              <a:t>Canva</a:t>
            </a:r>
            <a:endParaRPr lang="en-CA" b="1" baseline="0" dirty="0" smtClean="0"/>
          </a:p>
        </p:txBody>
      </p:sp>
    </p:spTree>
    <p:extLst>
      <p:ext uri="{BB962C8B-B14F-4D97-AF65-F5344CB8AC3E}">
        <p14:creationId xmlns:p14="http://schemas.microsoft.com/office/powerpoint/2010/main" val="2551391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Different drugs will have different effects on the body, specifically on the central nervous system (CNS). </a:t>
            </a:r>
            <a:endParaRPr lang="en-CA"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b="0" baseline="0" dirty="0" smtClean="0"/>
              <a:t>Reference: </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CA" b="0" baseline="0" dirty="0" smtClean="0"/>
              <a:t>Alcohol and Drug Foundation (</a:t>
            </a:r>
            <a:r>
              <a:rPr lang="en-CA" b="0" baseline="0" dirty="0" err="1" smtClean="0"/>
              <a:t>ADF</a:t>
            </a:r>
            <a:r>
              <a:rPr lang="en-CA" b="0" baseline="0" dirty="0" smtClean="0"/>
              <a:t>). (2021, November 10). Psilocybin (magic mushrooms). https://adf.org.au/drug-facts/psilocybin/ </a:t>
            </a:r>
          </a:p>
          <a:p>
            <a:pPr marL="171450" lvl="0" indent="-171450" algn="l" rtl="0">
              <a:lnSpc>
                <a:spcPct val="115000"/>
              </a:lnSpc>
              <a:spcBef>
                <a:spcPts val="0"/>
              </a:spcBef>
              <a:spcAft>
                <a:spcPts val="0"/>
              </a:spcAft>
              <a:buClr>
                <a:schemeClr val="dk1"/>
              </a:buClr>
              <a:buSzPts val="1100"/>
            </a:pPr>
            <a:r>
              <a:rPr lang="en-CA" b="0" baseline="0" dirty="0" smtClean="0"/>
              <a:t>Better Health Channel. (2017, December 18). How drugs affect your body. https://www.betterhealth.vic.gov.au/health/healthyliving/How-drugs-affect-your-body </a:t>
            </a:r>
          </a:p>
          <a:p>
            <a:pPr marL="171450" lvl="0" indent="-171450" algn="l" rtl="0">
              <a:lnSpc>
                <a:spcPct val="115000"/>
              </a:lnSpc>
              <a:spcBef>
                <a:spcPts val="0"/>
              </a:spcBef>
              <a:spcAft>
                <a:spcPts val="0"/>
              </a:spcAft>
              <a:buClr>
                <a:schemeClr val="dk1"/>
              </a:buClr>
              <a:buSzPts val="1100"/>
            </a:pPr>
            <a:endParaRPr lang="en-CA" b="0" baseline="0" dirty="0" smtClean="0"/>
          </a:p>
          <a:p>
            <a:pPr marL="0" lvl="0" indent="0" algn="l" rtl="0">
              <a:lnSpc>
                <a:spcPct val="115000"/>
              </a:lnSpc>
              <a:spcBef>
                <a:spcPts val="0"/>
              </a:spcBef>
              <a:spcAft>
                <a:spcPts val="0"/>
              </a:spcAft>
              <a:buClr>
                <a:schemeClr val="dk1"/>
              </a:buClr>
              <a:buSzPts val="1100"/>
              <a:buNone/>
            </a:pPr>
            <a:r>
              <a:rPr lang="en-CA" b="1" baseline="0" dirty="0" smtClean="0"/>
              <a:t>Image from </a:t>
            </a:r>
            <a:r>
              <a:rPr lang="en-CA" b="1" baseline="0" dirty="0" err="1" smtClean="0"/>
              <a:t>Canva</a:t>
            </a:r>
            <a:endParaRPr lang="en-CA" b="1" baseline="0" dirty="0" smtClean="0"/>
          </a:p>
        </p:txBody>
      </p:sp>
    </p:spTree>
    <p:extLst>
      <p:ext uri="{BB962C8B-B14F-4D97-AF65-F5344CB8AC3E}">
        <p14:creationId xmlns:p14="http://schemas.microsoft.com/office/powerpoint/2010/main" val="2731208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kern="1200" cap="none" dirty="0" smtClean="0">
                <a:solidFill>
                  <a:schemeClr val="tx1"/>
                </a:solidFill>
                <a:effectLst/>
                <a:latin typeface="Arial"/>
                <a:ea typeface="Arial"/>
                <a:cs typeface="Arial"/>
                <a:sym typeface="Arial"/>
              </a:rPr>
              <a:t>The non-medical use of prescription drugs is taking other people’s prescription medication without guidance from a health care provider or doctor, to get high. </a:t>
            </a:r>
            <a:r>
              <a:rPr lang="en-US" sz="1200" b="1" i="0" u="none" strike="noStrike" kern="1200" cap="none" dirty="0" smtClean="0">
                <a:solidFill>
                  <a:schemeClr val="tx1"/>
                </a:solidFill>
                <a:effectLst/>
                <a:latin typeface="Arial"/>
                <a:ea typeface="Arial"/>
                <a:cs typeface="Arial"/>
                <a:sym typeface="Arial"/>
              </a:rPr>
              <a:t>You should never take someone</a:t>
            </a:r>
            <a:r>
              <a:rPr lang="en-US" sz="1200" b="1" i="0" u="none" strike="noStrike" kern="1200" cap="none" baseline="0" dirty="0" smtClean="0">
                <a:solidFill>
                  <a:schemeClr val="tx1"/>
                </a:solidFill>
                <a:effectLst/>
                <a:latin typeface="Arial"/>
                <a:ea typeface="Arial"/>
                <a:cs typeface="Arial"/>
                <a:sym typeface="Arial"/>
              </a:rPr>
              <a:t> else’s prescription medication. </a:t>
            </a:r>
            <a:endParaRPr lang="en-US" sz="1100" b="0" i="0" u="none" strike="noStrike" kern="0"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kern="0"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none" strike="noStrike" kern="1200" cap="none" dirty="0" smtClean="0">
                <a:solidFill>
                  <a:schemeClr val="tx1"/>
                </a:solidFill>
                <a:effectLst/>
                <a:latin typeface="Arial"/>
                <a:ea typeface="Arial"/>
                <a:cs typeface="Arial"/>
                <a:sym typeface="Arial"/>
              </a:rPr>
              <a:t>Taking prescription drugs that are not prescribed to you can be just as dangerous as using illegal/illicit drugs.  Drugs, including prescription drugs, have unwanted and potentially dangerous side effects (</a:t>
            </a:r>
            <a:r>
              <a:rPr lang="en-US" sz="1200" b="0" i="0" u="none" strike="noStrike" kern="1200" cap="none" dirty="0" err="1" smtClean="0">
                <a:solidFill>
                  <a:schemeClr val="tx1"/>
                </a:solidFill>
                <a:effectLst/>
                <a:latin typeface="Arial"/>
                <a:ea typeface="Arial"/>
                <a:cs typeface="Arial"/>
                <a:sym typeface="Arial"/>
              </a:rPr>
              <a:t>eg</a:t>
            </a:r>
            <a:r>
              <a:rPr lang="en-US" sz="1200" b="0" i="0" u="none" strike="noStrike" kern="1200" cap="none" dirty="0" smtClean="0">
                <a:solidFill>
                  <a:schemeClr val="tx1"/>
                </a:solidFill>
                <a:effectLst/>
                <a:latin typeface="Arial"/>
                <a:ea typeface="Arial"/>
                <a:cs typeface="Arial"/>
                <a:sym typeface="Arial"/>
              </a:rPr>
              <a:t>. Decreased breathing). Prescription pain killers (</a:t>
            </a:r>
            <a:r>
              <a:rPr lang="en-US" sz="1200" b="0" i="0" u="none" strike="noStrike" kern="1200" cap="none" dirty="0" err="1" smtClean="0">
                <a:solidFill>
                  <a:schemeClr val="tx1"/>
                </a:solidFill>
                <a:effectLst/>
                <a:latin typeface="Arial"/>
                <a:ea typeface="Arial"/>
                <a:cs typeface="Arial"/>
                <a:sym typeface="Arial"/>
              </a:rPr>
              <a:t>eg</a:t>
            </a:r>
            <a:r>
              <a:rPr lang="en-US" sz="1200" b="0" i="0" u="none" strike="noStrike" kern="1200" cap="none" dirty="0" smtClean="0">
                <a:solidFill>
                  <a:schemeClr val="tx1"/>
                </a:solidFill>
                <a:effectLst/>
                <a:latin typeface="Arial"/>
                <a:ea typeface="Arial"/>
                <a:cs typeface="Arial"/>
                <a:sym typeface="Arial"/>
              </a:rPr>
              <a:t>. Fentanyl, </a:t>
            </a:r>
            <a:r>
              <a:rPr lang="en-US" sz="1200" b="0" i="0" u="none" strike="noStrike" kern="1200" cap="none" dirty="0" err="1" smtClean="0">
                <a:solidFill>
                  <a:schemeClr val="tx1"/>
                </a:solidFill>
                <a:effectLst/>
                <a:latin typeface="Arial"/>
                <a:ea typeface="Arial"/>
                <a:cs typeface="Arial"/>
                <a:sym typeface="Arial"/>
              </a:rPr>
              <a:t>percocet</a:t>
            </a:r>
            <a:r>
              <a:rPr lang="en-US" sz="1200" b="0" i="0" u="none" strike="noStrike" kern="1200" cap="none" dirty="0" smtClean="0">
                <a:solidFill>
                  <a:schemeClr val="tx1"/>
                </a:solidFill>
                <a:effectLst/>
                <a:latin typeface="Arial"/>
                <a:ea typeface="Arial"/>
                <a:cs typeface="Arial"/>
                <a:sym typeface="Arial"/>
              </a:rPr>
              <a:t>, </a:t>
            </a:r>
            <a:r>
              <a:rPr lang="en-US" sz="1200" b="0" i="0" u="none" strike="noStrike" kern="1200" cap="none" dirty="0" err="1" smtClean="0">
                <a:solidFill>
                  <a:schemeClr val="tx1"/>
                </a:solidFill>
                <a:effectLst/>
                <a:latin typeface="Arial"/>
                <a:ea typeface="Arial"/>
                <a:cs typeface="Arial"/>
                <a:sym typeface="Arial"/>
              </a:rPr>
              <a:t>oxycontin</a:t>
            </a:r>
            <a:r>
              <a:rPr lang="en-US" sz="1200" b="0" i="0" u="none" strike="noStrike" kern="1200" cap="none" dirty="0" smtClean="0">
                <a:solidFill>
                  <a:schemeClr val="tx1"/>
                </a:solidFill>
                <a:effectLst/>
                <a:latin typeface="Arial"/>
                <a:ea typeface="Arial"/>
                <a:cs typeface="Arial"/>
                <a:sym typeface="Arial"/>
              </a:rPr>
              <a:t>, Tylenol #3,) are highly addictive.</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none" strike="noStrike" kern="1200" cap="none" dirty="0" smtClean="0">
                <a:solidFill>
                  <a:schemeClr val="tx1"/>
                </a:solidFill>
                <a:effectLst/>
                <a:latin typeface="Arial"/>
                <a:ea typeface="Arial"/>
                <a:cs typeface="Arial"/>
                <a:sym typeface="Arial"/>
              </a:rPr>
              <a:t>It is illegal to take prescription medication that is not prescribed to you. </a:t>
            </a:r>
            <a:r>
              <a:rPr lang="en-US" sz="1200" b="1" i="0" u="none" strike="noStrike" kern="1200" cap="none" dirty="0" smtClean="0">
                <a:solidFill>
                  <a:schemeClr val="tx1"/>
                </a:solidFill>
                <a:effectLst/>
                <a:latin typeface="Arial"/>
                <a:ea typeface="Arial"/>
                <a:cs typeface="Arial"/>
                <a:sym typeface="Arial"/>
              </a:rPr>
              <a:t> </a:t>
            </a:r>
            <a:r>
              <a:rPr lang="en-US" sz="2000" dirty="0" smtClean="0">
                <a:latin typeface="Arial" panose="020B0604020202020204" pitchFamily="34" charset="0"/>
                <a:cs typeface="Arial" panose="020B0604020202020204" pitchFamily="34" charset="0"/>
              </a:rPr>
              <a:t>This includes taking</a:t>
            </a:r>
          </a:p>
          <a:p>
            <a:pPr marL="171450" lvl="0" indent="-171450" algn="l" rtl="0">
              <a:spcBef>
                <a:spcPts val="0"/>
              </a:spcBef>
              <a:spcAft>
                <a:spcPts val="0"/>
              </a:spcAft>
            </a:pPr>
            <a:r>
              <a:rPr lang="en-US" dirty="0" smtClean="0">
                <a:latin typeface="Arial" panose="020B0604020202020204" pitchFamily="34" charset="0"/>
                <a:cs typeface="Arial" panose="020B0604020202020204" pitchFamily="34" charset="0"/>
              </a:rPr>
              <a:t>Pain medications</a:t>
            </a:r>
          </a:p>
          <a:p>
            <a:pPr marL="171450" lvl="0" indent="-171450" algn="l" rtl="0">
              <a:spcBef>
                <a:spcPts val="0"/>
              </a:spcBef>
              <a:spcAft>
                <a:spcPts val="0"/>
              </a:spcAft>
            </a:pPr>
            <a:r>
              <a:rPr lang="en-US" dirty="0" smtClean="0">
                <a:latin typeface="Arial" panose="020B0604020202020204" pitchFamily="34" charset="0"/>
                <a:cs typeface="Arial" panose="020B0604020202020204" pitchFamily="34" charset="0"/>
              </a:rPr>
              <a:t>ADHD medications</a:t>
            </a:r>
          </a:p>
          <a:p>
            <a:pPr marL="171450" lvl="0" indent="-171450" algn="l" rtl="0">
              <a:spcBef>
                <a:spcPts val="0"/>
              </a:spcBef>
              <a:spcAft>
                <a:spcPts val="0"/>
              </a:spcAft>
            </a:pPr>
            <a:r>
              <a:rPr lang="en-US" dirty="0" smtClean="0">
                <a:latin typeface="Arial" panose="020B0604020202020204" pitchFamily="34" charset="0"/>
                <a:cs typeface="Arial" panose="020B0604020202020204" pitchFamily="34" charset="0"/>
              </a:rPr>
              <a:t>Sleeping pills</a:t>
            </a:r>
          </a:p>
          <a:p>
            <a:pPr marL="0" lvl="0" indent="0" algn="l" rtl="0">
              <a:spcBef>
                <a:spcPts val="0"/>
              </a:spcBef>
              <a:spcAft>
                <a:spcPts val="0"/>
              </a:spcAft>
              <a:buNone/>
            </a:pP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dirty="0" smtClean="0">
              <a:latin typeface="Arial" panose="020B0604020202020204" pitchFamily="34" charset="0"/>
              <a:cs typeface="Arial" panose="020B0604020202020204" pitchFamily="34" charset="0"/>
            </a:endParaRPr>
          </a:p>
          <a:p>
            <a:endParaRPr lang="en-CA" dirty="0" smtClean="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CA" b="0" baseline="0" dirty="0" smtClean="0"/>
              <a:t>Prescription opioid medications are available in various forms, such as syrups, tablets, capsules, nasal sprays, skin patches, suppositories, and liquids for injections. </a:t>
            </a:r>
          </a:p>
          <a:p>
            <a:pPr marL="0" lvl="0" indent="0" algn="l" rtl="0">
              <a:lnSpc>
                <a:spcPct val="115000"/>
              </a:lnSpc>
              <a:spcBef>
                <a:spcPts val="0"/>
              </a:spcBef>
              <a:spcAft>
                <a:spcPts val="0"/>
              </a:spcAft>
              <a:buClr>
                <a:schemeClr val="dk1"/>
              </a:buClr>
              <a:buSzPts val="1100"/>
              <a:buNone/>
            </a:pPr>
            <a:endParaRPr lang="en-CA" b="0" baseline="0" dirty="0" smtClean="0"/>
          </a:p>
          <a:p>
            <a:pPr marL="0" lvl="0" indent="0" algn="l" rtl="0">
              <a:lnSpc>
                <a:spcPct val="115000"/>
              </a:lnSpc>
              <a:spcBef>
                <a:spcPts val="0"/>
              </a:spcBef>
              <a:spcAft>
                <a:spcPts val="0"/>
              </a:spcAft>
              <a:buClr>
                <a:schemeClr val="dk1"/>
              </a:buClr>
              <a:buSzPts val="1100"/>
              <a:buNone/>
            </a:pPr>
            <a:r>
              <a:rPr lang="en-CA" b="0" baseline="0" dirty="0" smtClean="0"/>
              <a:t>If you have been prescribed an opioid medicine, it should:</a:t>
            </a:r>
          </a:p>
          <a:p>
            <a:pPr marL="171450" lvl="0" indent="-171450" algn="l" rtl="0">
              <a:lnSpc>
                <a:spcPct val="115000"/>
              </a:lnSpc>
              <a:spcBef>
                <a:spcPts val="0"/>
              </a:spcBef>
              <a:spcAft>
                <a:spcPts val="0"/>
              </a:spcAft>
              <a:buClr>
                <a:schemeClr val="dk1"/>
              </a:buClr>
              <a:buSzPts val="1100"/>
            </a:pPr>
            <a:r>
              <a:rPr lang="en-CA" b="1" baseline="0" dirty="0" smtClean="0"/>
              <a:t>Only </a:t>
            </a:r>
            <a:r>
              <a:rPr lang="en-CA" b="0" baseline="0" dirty="0" smtClean="0"/>
              <a:t>be taken as prescribed</a:t>
            </a:r>
          </a:p>
          <a:p>
            <a:pPr marL="171450" lvl="0" indent="-171450" algn="l" rtl="0">
              <a:lnSpc>
                <a:spcPct val="115000"/>
              </a:lnSpc>
              <a:spcBef>
                <a:spcPts val="0"/>
              </a:spcBef>
              <a:spcAft>
                <a:spcPts val="0"/>
              </a:spcAft>
              <a:buClr>
                <a:schemeClr val="dk1"/>
              </a:buClr>
              <a:buSzPts val="1100"/>
            </a:pPr>
            <a:r>
              <a:rPr lang="en-CA" b="1" baseline="0" dirty="0" smtClean="0"/>
              <a:t>Never</a:t>
            </a:r>
            <a:r>
              <a:rPr lang="en-CA" b="0" baseline="0" dirty="0" smtClean="0"/>
              <a:t> be used by someone for whom it was not prescribed</a:t>
            </a:r>
          </a:p>
          <a:p>
            <a:pPr marL="171450" lvl="0" indent="-171450" algn="l" rtl="0">
              <a:lnSpc>
                <a:spcPct val="115000"/>
              </a:lnSpc>
              <a:spcBef>
                <a:spcPts val="0"/>
              </a:spcBef>
              <a:spcAft>
                <a:spcPts val="0"/>
              </a:spcAft>
              <a:buClr>
                <a:schemeClr val="dk1"/>
              </a:buClr>
              <a:buSzPts val="1100"/>
            </a:pPr>
            <a:r>
              <a:rPr lang="en-CA" b="1" baseline="0" dirty="0" smtClean="0"/>
              <a:t>Never</a:t>
            </a:r>
            <a:r>
              <a:rPr lang="en-CA" b="0" baseline="0" dirty="0" smtClean="0"/>
              <a:t> be taken with alcohol or other medications (except as prescribed by a doctor or health care provider)</a:t>
            </a:r>
            <a:endParaRPr lang="en-CA" b="1" baseline="0" dirty="0" smtClean="0"/>
          </a:p>
          <a:p>
            <a:pPr marL="171450" lvl="0" indent="-171450" algn="l" rtl="0">
              <a:lnSpc>
                <a:spcPct val="115000"/>
              </a:lnSpc>
              <a:spcBef>
                <a:spcPts val="0"/>
              </a:spcBef>
              <a:spcAft>
                <a:spcPts val="0"/>
              </a:spcAft>
              <a:buClr>
                <a:schemeClr val="dk1"/>
              </a:buClr>
              <a:buSzPts val="1100"/>
            </a:pPr>
            <a:endParaRPr lang="en-CA" b="0" baseline="0" dirty="0" smtClean="0"/>
          </a:p>
          <a:p>
            <a:pPr marL="0" lvl="0" indent="0" algn="l" rtl="0">
              <a:lnSpc>
                <a:spcPct val="115000"/>
              </a:lnSpc>
              <a:spcBef>
                <a:spcPts val="0"/>
              </a:spcBef>
              <a:spcAft>
                <a:spcPts val="0"/>
              </a:spcAft>
              <a:buClr>
                <a:schemeClr val="dk1"/>
              </a:buClr>
              <a:buSzPts val="1100"/>
              <a:buNone/>
            </a:pPr>
            <a:r>
              <a:rPr lang="en-CA" b="0" i="1" baseline="0" dirty="0" smtClean="0"/>
              <a:t>Opioids can also be produced or obtained illegally. </a:t>
            </a:r>
          </a:p>
          <a:p>
            <a:pPr marL="0" lvl="0" indent="0" algn="l" rtl="0">
              <a:lnSpc>
                <a:spcPct val="115000"/>
              </a:lnSpc>
              <a:spcBef>
                <a:spcPts val="0"/>
              </a:spcBef>
              <a:spcAft>
                <a:spcPts val="0"/>
              </a:spcAft>
              <a:buClr>
                <a:schemeClr val="dk1"/>
              </a:buClr>
              <a:buSzPts val="1100"/>
              <a:buNone/>
            </a:pPr>
            <a:endParaRPr lang="en-CA" b="0" baseline="0" dirty="0" smtClean="0"/>
          </a:p>
          <a:p>
            <a:pPr marL="0" lvl="0" indent="0" algn="l" rtl="0">
              <a:lnSpc>
                <a:spcPct val="115000"/>
              </a:lnSpc>
              <a:spcBef>
                <a:spcPts val="0"/>
              </a:spcBef>
              <a:spcAft>
                <a:spcPts val="0"/>
              </a:spcAft>
              <a:buClr>
                <a:schemeClr val="dk1"/>
              </a:buClr>
              <a:buSzPts val="1100"/>
              <a:buNone/>
            </a:pPr>
            <a:r>
              <a:rPr lang="en-CA" b="1" baseline="0" dirty="0" smtClean="0"/>
              <a:t>Image from </a:t>
            </a:r>
            <a:r>
              <a:rPr lang="en-CA" b="1" baseline="0" dirty="0" err="1" smtClean="0"/>
              <a:t>Canva</a:t>
            </a:r>
            <a:endParaRPr lang="en-CA" b="1" baseline="0" dirty="0" smtClean="0"/>
          </a:p>
          <a:p>
            <a:pPr marL="0" lvl="0" indent="0" algn="l" rtl="0">
              <a:lnSpc>
                <a:spcPct val="115000"/>
              </a:lnSpc>
              <a:spcBef>
                <a:spcPts val="0"/>
              </a:spcBef>
              <a:spcAft>
                <a:spcPts val="0"/>
              </a:spcAft>
              <a:buClr>
                <a:schemeClr val="dk1"/>
              </a:buClr>
              <a:buSzPts val="1100"/>
              <a:buNone/>
            </a:pPr>
            <a:endParaRPr lang="en-CA" b="1" baseline="0" dirty="0" smtClean="0"/>
          </a:p>
          <a:p>
            <a:pPr marL="0" lvl="0" indent="0" algn="l" rtl="0">
              <a:lnSpc>
                <a:spcPct val="115000"/>
              </a:lnSpc>
              <a:spcBef>
                <a:spcPts val="0"/>
              </a:spcBef>
              <a:spcAft>
                <a:spcPts val="0"/>
              </a:spcAft>
              <a:buClr>
                <a:schemeClr val="dk1"/>
              </a:buClr>
              <a:buSzPts val="1100"/>
              <a:buNone/>
            </a:pPr>
            <a:r>
              <a:rPr lang="en-CA" b="1" baseline="0" dirty="0" smtClean="0"/>
              <a:t>Reference: </a:t>
            </a:r>
            <a:r>
              <a:rPr lang="en-CA" b="0" baseline="0" dirty="0" smtClean="0"/>
              <a:t>Government of Canada. (2022, January 14). Opioids. https://www.canada.ca/en/health-canada/services/opioids.html  </a:t>
            </a:r>
            <a:endParaRPr lang="en-CA" b="1" baseline="0" dirty="0" smtClean="0"/>
          </a:p>
        </p:txBody>
      </p:sp>
    </p:spTree>
    <p:extLst>
      <p:ext uri="{BB962C8B-B14F-4D97-AF65-F5344CB8AC3E}">
        <p14:creationId xmlns:p14="http://schemas.microsoft.com/office/powerpoint/2010/main" val="318482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Images</a:t>
            </a:r>
            <a:r>
              <a:rPr lang="en-CA" sz="1100" b="1" i="0" u="none" strike="noStrike" cap="none" baseline="0" dirty="0" smtClean="0">
                <a:solidFill>
                  <a:srgbClr val="000000"/>
                </a:solidFill>
                <a:latin typeface="Arial"/>
                <a:ea typeface="Calibri"/>
                <a:cs typeface="Calibri"/>
                <a:sym typeface="Wingdings" panose="05000000000000000000" pitchFamily="2" charset="2"/>
              </a:rPr>
              <a:t> </a:t>
            </a:r>
            <a:r>
              <a:rPr lang="en-CA" sz="1100" b="1" i="0" u="none" strike="noStrike" cap="none" dirty="0" smtClean="0">
                <a:solidFill>
                  <a:srgbClr val="000000"/>
                </a:solidFill>
                <a:latin typeface="Arial"/>
                <a:ea typeface="Calibri"/>
                <a:cs typeface="Calibri"/>
                <a:sym typeface="Wingdings" panose="05000000000000000000" pitchFamily="2" charset="2"/>
              </a:rPr>
              <a:t>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Reference</a:t>
            </a:r>
            <a:r>
              <a:rPr lang="en-CA" b="1" baseline="0" dirty="0" smtClean="0"/>
              <a:t>: </a:t>
            </a:r>
            <a:r>
              <a:rPr lang="en-CA" b="0" baseline="0" dirty="0" smtClean="0"/>
              <a:t>Government of Canada. (2022, January 14). Opioids. https://www.canada.ca/en/health-canada/services/opioids.html  </a:t>
            </a:r>
            <a:endParaRPr lang="en-CA" b="1" baseline="0" dirty="0" smtClean="0"/>
          </a:p>
          <a:p>
            <a:pPr marL="158750" indent="0">
              <a:buNone/>
            </a:pPr>
            <a:endParaRPr lang="en-CA" dirty="0"/>
          </a:p>
        </p:txBody>
      </p:sp>
    </p:spTree>
    <p:extLst>
      <p:ext uri="{BB962C8B-B14F-4D97-AF65-F5344CB8AC3E}">
        <p14:creationId xmlns:p14="http://schemas.microsoft.com/office/powerpoint/2010/main" val="2768800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buSzPts val="2600"/>
              <a:buNone/>
            </a:pPr>
            <a:r>
              <a:rPr lang="en-CA" sz="2000" b="0" i="0" u="none" strike="noStrike" cap="none" dirty="0" smtClean="0">
                <a:solidFill>
                  <a:srgbClr val="000000"/>
                </a:solidFill>
                <a:latin typeface="Arial"/>
                <a:ea typeface="Calibri"/>
                <a:cs typeface="Calibri"/>
                <a:sym typeface="Calibri"/>
              </a:rPr>
              <a:t>When someone is affected by substance use disorder, or addiction, they crave the drug and continue using it despite the harmful effects. The drug becomes</a:t>
            </a:r>
            <a:r>
              <a:rPr lang="en-CA" sz="2000" b="0" i="0" u="none" strike="noStrike" cap="none" baseline="0" dirty="0" smtClean="0">
                <a:solidFill>
                  <a:srgbClr val="000000"/>
                </a:solidFill>
                <a:latin typeface="Arial"/>
                <a:ea typeface="Calibri"/>
                <a:cs typeface="Calibri"/>
                <a:sym typeface="Calibri"/>
              </a:rPr>
              <a:t> the focus of their feelings, thoughts and activities. </a:t>
            </a:r>
          </a:p>
          <a:p>
            <a:pPr marL="0" lvl="1" indent="0">
              <a:buSzPts val="2600"/>
              <a:buNone/>
            </a:pPr>
            <a:endParaRPr lang="en-CA" sz="2000" b="0" i="0" u="none" strike="noStrike" cap="none" dirty="0" smtClean="0">
              <a:solidFill>
                <a:srgbClr val="000000"/>
              </a:solidFill>
              <a:latin typeface="Arial"/>
              <a:ea typeface="Calibri"/>
              <a:cs typeface="Calibri"/>
              <a:sym typeface="Calibri"/>
            </a:endParaRPr>
          </a:p>
          <a:p>
            <a:pPr marL="0" lvl="1" indent="0">
              <a:buSzPts val="2600"/>
              <a:buNone/>
            </a:pPr>
            <a:r>
              <a:rPr lang="en-CA" sz="2000" b="0" i="0" u="none" strike="noStrike" cap="none" dirty="0" smtClean="0">
                <a:solidFill>
                  <a:srgbClr val="000000"/>
                </a:solidFill>
                <a:latin typeface="Arial"/>
                <a:ea typeface="Calibri"/>
                <a:cs typeface="Calibri"/>
                <a:sym typeface="Calibri"/>
              </a:rPr>
              <a:t>Opioids affect the part of the brain that controls your breathing, so when you take in more opioids than your body can handle, your breathing starts to slow down.</a:t>
            </a:r>
            <a:r>
              <a:rPr lang="en-CA" sz="2000" b="0" i="0" u="none" strike="noStrike" cap="none" baseline="0" dirty="0" smtClean="0">
                <a:solidFill>
                  <a:srgbClr val="000000"/>
                </a:solidFill>
                <a:latin typeface="Arial"/>
                <a:ea typeface="Calibri"/>
                <a:cs typeface="Calibri"/>
                <a:sym typeface="Calibri"/>
              </a:rPr>
              <a:t> </a:t>
            </a:r>
            <a:r>
              <a:rPr lang="en-CA" sz="2000" b="0" i="0" u="none" strike="noStrike" cap="none" dirty="0" smtClean="0">
                <a:solidFill>
                  <a:srgbClr val="000000"/>
                </a:solidFill>
                <a:latin typeface="Arial"/>
                <a:ea typeface="Calibri"/>
                <a:cs typeface="Calibri"/>
                <a:sym typeface="Calibri"/>
              </a:rPr>
              <a:t>This can lead to unconsciousness and even death. </a:t>
            </a:r>
          </a:p>
          <a:p>
            <a:pPr marL="0" lvl="0" indent="0" algn="l" rtl="0">
              <a:lnSpc>
                <a:spcPct val="115000"/>
              </a:lnSpc>
              <a:spcBef>
                <a:spcPts val="0"/>
              </a:spcBef>
              <a:spcAft>
                <a:spcPts val="0"/>
              </a:spcAft>
              <a:buClr>
                <a:schemeClr val="dk1"/>
              </a:buClr>
              <a:buSzPts val="1100"/>
              <a:buNone/>
            </a:pPr>
            <a:endParaRPr lang="en-CA" b="1" baseline="0" dirty="0" smtClean="0"/>
          </a:p>
          <a:p>
            <a:pPr marL="0" lvl="0" indent="0" algn="l" rtl="0">
              <a:lnSpc>
                <a:spcPct val="115000"/>
              </a:lnSpc>
              <a:spcBef>
                <a:spcPts val="0"/>
              </a:spcBef>
              <a:spcAft>
                <a:spcPts val="0"/>
              </a:spcAft>
              <a:buClr>
                <a:schemeClr val="dk1"/>
              </a:buClr>
              <a:buSzPts val="1100"/>
              <a:buNone/>
            </a:pPr>
            <a:r>
              <a:rPr lang="en-CA" b="0" baseline="0" dirty="0" smtClean="0"/>
              <a:t>Physical withdrawal effects may include:</a:t>
            </a:r>
          </a:p>
          <a:p>
            <a:pPr marL="171450" lvl="0" indent="-171450" algn="l" rtl="0">
              <a:lnSpc>
                <a:spcPct val="115000"/>
              </a:lnSpc>
              <a:spcBef>
                <a:spcPts val="0"/>
              </a:spcBef>
              <a:spcAft>
                <a:spcPts val="0"/>
              </a:spcAft>
              <a:buClr>
                <a:schemeClr val="dk1"/>
              </a:buClr>
              <a:buSzPts val="1100"/>
            </a:pPr>
            <a:r>
              <a:rPr lang="en-CA" b="0" baseline="0" dirty="0" smtClean="0"/>
              <a:t>Chills</a:t>
            </a:r>
          </a:p>
          <a:p>
            <a:pPr marL="171450" lvl="0" indent="-171450" algn="l" rtl="0">
              <a:lnSpc>
                <a:spcPct val="115000"/>
              </a:lnSpc>
              <a:spcBef>
                <a:spcPts val="0"/>
              </a:spcBef>
              <a:spcAft>
                <a:spcPts val="0"/>
              </a:spcAft>
              <a:buClr>
                <a:schemeClr val="dk1"/>
              </a:buClr>
              <a:buSzPts val="1100"/>
            </a:pPr>
            <a:r>
              <a:rPr lang="en-CA" b="0" baseline="0" dirty="0" smtClean="0"/>
              <a:t>Diarrhea</a:t>
            </a:r>
          </a:p>
          <a:p>
            <a:pPr marL="171450" lvl="0" indent="-171450" algn="l" rtl="0">
              <a:lnSpc>
                <a:spcPct val="115000"/>
              </a:lnSpc>
              <a:spcBef>
                <a:spcPts val="0"/>
              </a:spcBef>
              <a:spcAft>
                <a:spcPts val="0"/>
              </a:spcAft>
              <a:buClr>
                <a:schemeClr val="dk1"/>
              </a:buClr>
              <a:buSzPts val="1100"/>
            </a:pPr>
            <a:r>
              <a:rPr lang="en-CA" b="0" baseline="0" dirty="0" smtClean="0"/>
              <a:t>Insomnia</a:t>
            </a:r>
          </a:p>
          <a:p>
            <a:pPr marL="171450" lvl="0" indent="-171450" algn="l" rtl="0">
              <a:lnSpc>
                <a:spcPct val="115000"/>
              </a:lnSpc>
              <a:spcBef>
                <a:spcPts val="0"/>
              </a:spcBef>
              <a:spcAft>
                <a:spcPts val="0"/>
              </a:spcAft>
              <a:buClr>
                <a:schemeClr val="dk1"/>
              </a:buClr>
              <a:buSzPts val="1100"/>
            </a:pPr>
            <a:r>
              <a:rPr lang="en-CA" b="0" baseline="0" dirty="0" smtClean="0"/>
              <a:t>Sweating</a:t>
            </a:r>
          </a:p>
          <a:p>
            <a:pPr marL="171450" lvl="0" indent="-171450" algn="l" rtl="0">
              <a:lnSpc>
                <a:spcPct val="115000"/>
              </a:lnSpc>
              <a:spcBef>
                <a:spcPts val="0"/>
              </a:spcBef>
              <a:spcAft>
                <a:spcPts val="0"/>
              </a:spcAft>
              <a:buClr>
                <a:schemeClr val="dk1"/>
              </a:buClr>
              <a:buSzPts val="1100"/>
            </a:pPr>
            <a:r>
              <a:rPr lang="en-CA" b="0" baseline="0" dirty="0" smtClean="0"/>
              <a:t>Body aches</a:t>
            </a:r>
          </a:p>
          <a:p>
            <a:pPr marL="171450" lvl="0" indent="-171450" algn="l" rtl="0">
              <a:lnSpc>
                <a:spcPct val="115000"/>
              </a:lnSpc>
              <a:spcBef>
                <a:spcPts val="0"/>
              </a:spcBef>
              <a:spcAft>
                <a:spcPts val="0"/>
              </a:spcAft>
              <a:buClr>
                <a:schemeClr val="dk1"/>
              </a:buClr>
              <a:buSzPts val="1100"/>
            </a:pPr>
            <a:r>
              <a:rPr lang="en-CA" b="0" baseline="0" dirty="0" smtClean="0"/>
              <a:t>Nervousness</a:t>
            </a:r>
          </a:p>
          <a:p>
            <a:pPr marL="171450" lvl="0" indent="-171450" algn="l" rtl="0">
              <a:lnSpc>
                <a:spcPct val="115000"/>
              </a:lnSpc>
              <a:spcBef>
                <a:spcPts val="0"/>
              </a:spcBef>
              <a:spcAft>
                <a:spcPts val="0"/>
              </a:spcAft>
              <a:buClr>
                <a:schemeClr val="dk1"/>
              </a:buClr>
              <a:buSzPts val="1100"/>
            </a:pPr>
            <a:r>
              <a:rPr lang="en-CA" b="0" baseline="0" dirty="0" smtClean="0"/>
              <a:t>Widespread or increased pain</a:t>
            </a:r>
          </a:p>
          <a:p>
            <a:pPr marL="171450" lvl="0" indent="-171450" algn="l" rtl="0">
              <a:lnSpc>
                <a:spcPct val="115000"/>
              </a:lnSpc>
              <a:spcBef>
                <a:spcPts val="0"/>
              </a:spcBef>
              <a:spcAft>
                <a:spcPts val="0"/>
              </a:spcAft>
              <a:buClr>
                <a:schemeClr val="dk1"/>
              </a:buClr>
              <a:buSzPts val="1100"/>
            </a:pPr>
            <a:r>
              <a:rPr lang="en-CA" b="0" baseline="0" dirty="0" smtClean="0"/>
              <a:t>Irritability and agitation</a:t>
            </a:r>
          </a:p>
          <a:p>
            <a:pPr marL="171450" lvl="0" indent="-171450" algn="l" rtl="0">
              <a:lnSpc>
                <a:spcPct val="115000"/>
              </a:lnSpc>
              <a:spcBef>
                <a:spcPts val="0"/>
              </a:spcBef>
              <a:spcAft>
                <a:spcPts val="0"/>
              </a:spcAft>
              <a:buClr>
                <a:schemeClr val="dk1"/>
              </a:buClr>
              <a:buSzPts val="1100"/>
            </a:pPr>
            <a:r>
              <a:rPr lang="en-CA" b="0" baseline="0" dirty="0" smtClean="0"/>
              <a:t>Nausea and stomach pain</a:t>
            </a:r>
          </a:p>
          <a:p>
            <a:pPr marL="0" lvl="0" indent="0" algn="l" rtl="0">
              <a:lnSpc>
                <a:spcPct val="115000"/>
              </a:lnSpc>
              <a:spcBef>
                <a:spcPts val="0"/>
              </a:spcBef>
              <a:spcAft>
                <a:spcPts val="0"/>
              </a:spcAft>
              <a:buClr>
                <a:schemeClr val="dk1"/>
              </a:buClr>
              <a:buSzPts val="1100"/>
              <a:buNone/>
            </a:pPr>
            <a:endParaRPr lang="en-CA" b="0" baseline="0" dirty="0" smtClean="0"/>
          </a:p>
          <a:p>
            <a:pPr marL="0" lvl="0" indent="0" algn="l" rtl="0">
              <a:lnSpc>
                <a:spcPct val="115000"/>
              </a:lnSpc>
              <a:spcBef>
                <a:spcPts val="0"/>
              </a:spcBef>
              <a:spcAft>
                <a:spcPts val="0"/>
              </a:spcAft>
              <a:buClr>
                <a:schemeClr val="dk1"/>
              </a:buClr>
              <a:buSzPts val="1100"/>
              <a:buNone/>
            </a:pPr>
            <a:r>
              <a:rPr lang="en-CA" b="1" baseline="0" dirty="0" smtClean="0"/>
              <a:t>Reference: </a:t>
            </a:r>
            <a:r>
              <a:rPr lang="en-CA" b="0" baseline="0" dirty="0" smtClean="0"/>
              <a:t>Government of Canada. (2022, January 14). Opioids. https://www.canada.ca/en/health-canada/services/opioids.html  </a:t>
            </a:r>
            <a:endParaRPr lang="en-CA" b="1" baseline="0" dirty="0" smtClean="0"/>
          </a:p>
        </p:txBody>
      </p:sp>
    </p:spTree>
    <p:extLst>
      <p:ext uri="{BB962C8B-B14F-4D97-AF65-F5344CB8AC3E}">
        <p14:creationId xmlns:p14="http://schemas.microsoft.com/office/powerpoint/2010/main" val="65389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Naloxone only works if you have opioids in your system, such as:</a:t>
            </a:r>
          </a:p>
          <a:p>
            <a:r>
              <a:rPr lang="en-US" sz="1100" b="0" i="0" u="none" strike="noStrike" cap="none" dirty="0" smtClean="0">
                <a:solidFill>
                  <a:srgbClr val="000000"/>
                </a:solidFill>
                <a:effectLst/>
                <a:latin typeface="Arial"/>
                <a:ea typeface="Arial"/>
                <a:cs typeface="Arial"/>
                <a:sym typeface="Arial"/>
              </a:rPr>
              <a:t>fentanyl</a:t>
            </a:r>
          </a:p>
          <a:p>
            <a:r>
              <a:rPr lang="en-US" sz="1100" b="0" i="0" u="none" strike="noStrike" cap="none" dirty="0" smtClean="0">
                <a:solidFill>
                  <a:srgbClr val="000000"/>
                </a:solidFill>
                <a:effectLst/>
                <a:latin typeface="Arial"/>
                <a:ea typeface="Arial"/>
                <a:cs typeface="Arial"/>
                <a:sym typeface="Arial"/>
              </a:rPr>
              <a:t>heroin</a:t>
            </a:r>
          </a:p>
          <a:p>
            <a:r>
              <a:rPr lang="en-US" sz="1100" b="0" i="0" u="none" strike="noStrike" cap="none" dirty="0" smtClean="0">
                <a:solidFill>
                  <a:srgbClr val="000000"/>
                </a:solidFill>
                <a:effectLst/>
                <a:latin typeface="Arial"/>
                <a:ea typeface="Arial"/>
                <a:cs typeface="Arial"/>
                <a:sym typeface="Arial"/>
              </a:rPr>
              <a:t>morphine</a:t>
            </a:r>
          </a:p>
          <a:p>
            <a:r>
              <a:rPr lang="en-US" sz="1100" b="0" i="0" u="none" strike="noStrike" cap="none" dirty="0" smtClean="0">
                <a:solidFill>
                  <a:srgbClr val="000000"/>
                </a:solidFill>
                <a:effectLst/>
                <a:latin typeface="Arial"/>
                <a:ea typeface="Arial"/>
                <a:cs typeface="Arial"/>
                <a:sym typeface="Arial"/>
              </a:rPr>
              <a:t>codeine</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In Canada, two types of take-home kits are available:</a:t>
            </a:r>
          </a:p>
          <a:p>
            <a:r>
              <a:rPr lang="en-US" sz="1100" b="1" i="0" u="none" strike="noStrike" cap="none" dirty="0" smtClean="0">
                <a:solidFill>
                  <a:srgbClr val="000000"/>
                </a:solidFill>
                <a:effectLst/>
                <a:latin typeface="Arial"/>
                <a:ea typeface="Arial"/>
                <a:cs typeface="Arial"/>
                <a:sym typeface="Arial"/>
              </a:rPr>
              <a:t>Naloxone nasal spray</a:t>
            </a:r>
            <a:r>
              <a:rPr lang="en-US" sz="1100" b="0" i="0" u="none" strike="noStrike" cap="none" dirty="0" smtClean="0">
                <a:solidFill>
                  <a:srgbClr val="000000"/>
                </a:solidFill>
                <a:effectLst/>
                <a:latin typeface="Arial"/>
                <a:ea typeface="Arial"/>
                <a:cs typeface="Arial"/>
                <a:sym typeface="Arial"/>
              </a:rPr>
              <a:t> is sprayed directly into the nose, where it is absorbed. It starts to take effect in 2 to 3 minutes. </a:t>
            </a:r>
            <a:r>
              <a:rPr lang="en-US" sz="1100" b="0" i="0" u="sng" strike="noStrike" cap="none" dirty="0" smtClean="0">
                <a:solidFill>
                  <a:srgbClr val="000000"/>
                </a:solidFill>
                <a:effectLst/>
                <a:latin typeface="Arial"/>
                <a:ea typeface="Arial"/>
                <a:cs typeface="Arial"/>
                <a:sym typeface="Arial"/>
                <a:hlinkClick r:id="rId3"/>
              </a:rPr>
              <a:t>Learn how to give naloxone spray (video)</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https://www.youtube.com/watch?v=aR3qA63TrAI</a:t>
            </a:r>
            <a:endParaRPr lang="en-US" sz="1100" b="0"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Naloxone injectable</a:t>
            </a:r>
            <a:r>
              <a:rPr lang="en-US" sz="1100" b="0" i="0" u="none" strike="noStrike" cap="none" dirty="0" smtClean="0">
                <a:solidFill>
                  <a:srgbClr val="000000"/>
                </a:solidFill>
                <a:effectLst/>
                <a:latin typeface="Arial"/>
                <a:ea typeface="Arial"/>
                <a:cs typeface="Arial"/>
                <a:sym typeface="Arial"/>
              </a:rPr>
              <a:t> is injected into any muscle in the body, such as the arm or thigh. It starts to take effect in 3 to 5 minutes. </a:t>
            </a:r>
            <a:r>
              <a:rPr lang="en-US" sz="1100" b="0" i="0" u="sng" strike="noStrike" cap="none" dirty="0" smtClean="0">
                <a:solidFill>
                  <a:srgbClr val="000000"/>
                </a:solidFill>
                <a:effectLst/>
                <a:latin typeface="Arial"/>
                <a:ea typeface="Arial"/>
                <a:cs typeface="Arial"/>
                <a:sym typeface="Arial"/>
                <a:hlinkClick r:id="rId4"/>
              </a:rPr>
              <a:t>Learn how to give a naloxone injection (video)</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https://www.youtube.com/watch?v=dPy168bpe6A</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Reference: </a:t>
            </a:r>
          </a:p>
          <a:p>
            <a:pPr marL="0" lvl="0" indent="0" algn="l" rtl="0">
              <a:spcBef>
                <a:spcPts val="0"/>
              </a:spcBef>
              <a:spcAft>
                <a:spcPts val="0"/>
              </a:spcAft>
              <a:buNone/>
            </a:pPr>
            <a:r>
              <a:rPr lang="en-CA" dirty="0" smtClean="0"/>
              <a:t>Ontario Harm Reduction Network (</a:t>
            </a:r>
            <a:r>
              <a:rPr lang="en-CA" dirty="0" err="1" smtClean="0"/>
              <a:t>HRN</a:t>
            </a:r>
            <a:r>
              <a:rPr lang="en-CA" dirty="0" smtClean="0"/>
              <a:t>).</a:t>
            </a:r>
            <a:r>
              <a:rPr lang="en-CA" baseline="0" dirty="0" smtClean="0"/>
              <a:t> (2021). Education &amp; Training: Overdose Response with Naloxone. https://ohrn.org/naloxone/#introduction </a:t>
            </a:r>
          </a:p>
          <a:p>
            <a:pPr marL="0" lvl="0" indent="0" algn="l" rtl="0">
              <a:spcBef>
                <a:spcPts val="0"/>
              </a:spcBef>
              <a:spcAft>
                <a:spcPts val="0"/>
              </a:spcAft>
              <a:buNone/>
            </a:pPr>
            <a:r>
              <a:rPr lang="en-CA" baseline="0" dirty="0" smtClean="0"/>
              <a:t>Government of Canada. (2021, July 9). Naloxone. https://www.canada.ca/en/health-canada/services/opioids/naloxone.html </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1" baseline="0" dirty="0" smtClean="0"/>
              <a:t>Image from </a:t>
            </a:r>
            <a:r>
              <a:rPr lang="en-CA" b="1" baseline="0" dirty="0" err="1" smtClean="0"/>
              <a:t>Canva</a:t>
            </a:r>
            <a:endParaRPr lang="en-CA" b="1" baseline="0" dirty="0" smtClean="0"/>
          </a:p>
        </p:txBody>
      </p:sp>
    </p:spTree>
    <p:extLst>
      <p:ext uri="{BB962C8B-B14F-4D97-AF65-F5344CB8AC3E}">
        <p14:creationId xmlns:p14="http://schemas.microsoft.com/office/powerpoint/2010/main" val="1078554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8c4f5567a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8c4f5567a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Examples of intoxicating substance include: gasoline, glue, mouthwash, hairspray, bath salts, tide pods3.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Like other drugs,</a:t>
            </a:r>
            <a:r>
              <a:rPr lang="en-CA" baseline="0" dirty="0" smtClean="0"/>
              <a:t> intoxicating substances can effect a number of different organs including the brain, heart, kidneys, and liver. The effects of these drugs can range but may include dizziness, hallucinations, nausea, loss of judgement, rapid heart rate, and others. </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8d69a370a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8d69a370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kern="1200" cap="none" dirty="0" smtClean="0">
                <a:solidFill>
                  <a:schemeClr val="tx1"/>
                </a:solidFill>
                <a:effectLst/>
                <a:latin typeface="Arial"/>
                <a:ea typeface="Arial"/>
                <a:cs typeface="Arial"/>
                <a:sym typeface="Arial"/>
              </a:rPr>
              <a:t>Decreased athletic, performance, Poor grades, more fights and more injuries, sexual assault/dating, violence, vehicle crashes,</a:t>
            </a:r>
            <a:r>
              <a:rPr lang="en-US" sz="1200" b="0" i="0" u="none" strike="noStrike" kern="1200" cap="none" baseline="0" dirty="0" smtClean="0">
                <a:solidFill>
                  <a:schemeClr val="tx1"/>
                </a:solidFill>
                <a:effectLst/>
                <a:latin typeface="Arial"/>
                <a:ea typeface="Arial"/>
                <a:cs typeface="Arial"/>
                <a:sym typeface="Arial"/>
              </a:rPr>
              <a:t> d</a:t>
            </a:r>
            <a:r>
              <a:rPr lang="en-US" sz="1200" b="0" i="0" u="none" strike="noStrike" kern="1200" cap="none" dirty="0" smtClean="0">
                <a:solidFill>
                  <a:schemeClr val="tx1"/>
                </a:solidFill>
                <a:effectLst/>
                <a:latin typeface="Arial"/>
                <a:ea typeface="Arial"/>
                <a:cs typeface="Arial"/>
                <a:sym typeface="Arial"/>
              </a:rPr>
              <a:t>ecreased decision making ability</a:t>
            </a:r>
            <a:r>
              <a:rPr lang="en-US" sz="1200" b="0" i="0" u="none" strike="noStrike" kern="0" cap="none" dirty="0" smtClean="0">
                <a:solidFill>
                  <a:srgbClr val="000000"/>
                </a:solidFill>
                <a:effectLst/>
                <a:latin typeface="Arial"/>
                <a:ea typeface="Arial"/>
                <a:cs typeface="Arial"/>
                <a:sym typeface="Arial"/>
              </a:rPr>
              <a:t>.</a:t>
            </a:r>
            <a:r>
              <a:rPr lang="en-US" sz="1200" b="0" i="0" u="none" strike="noStrike" kern="0" cap="none" baseline="0" dirty="0" smtClean="0">
                <a:solidFill>
                  <a:srgbClr val="000000"/>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Other examples might include:</a:t>
            </a:r>
            <a:endParaRPr lang="en-US" sz="12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200" b="0" i="0" u="none" strike="noStrike" kern="1200" cap="none" dirty="0" smtClean="0">
                <a:solidFill>
                  <a:schemeClr val="tx1"/>
                </a:solidFill>
                <a:effectLst/>
                <a:latin typeface="Arial"/>
                <a:ea typeface="Arial"/>
                <a:cs typeface="Arial"/>
                <a:sym typeface="Arial"/>
              </a:rPr>
              <a:t>Financial problems</a:t>
            </a:r>
            <a:endParaRPr lang="en-US" sz="12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200" b="0" i="0" u="none" strike="noStrike" kern="1200" cap="none" dirty="0" smtClean="0">
                <a:solidFill>
                  <a:schemeClr val="tx1"/>
                </a:solidFill>
                <a:effectLst/>
                <a:latin typeface="Arial"/>
                <a:ea typeface="Arial"/>
                <a:cs typeface="Arial"/>
                <a:sym typeface="Arial"/>
              </a:rPr>
              <a:t>Inability to make good decisions</a:t>
            </a:r>
            <a:endParaRPr lang="en-US" sz="12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200" b="0" i="0" u="none" strike="noStrike" kern="1200" cap="none" dirty="0" smtClean="0">
                <a:solidFill>
                  <a:schemeClr val="tx1"/>
                </a:solidFill>
                <a:effectLst/>
                <a:latin typeface="Arial"/>
                <a:ea typeface="Arial"/>
                <a:cs typeface="Arial"/>
                <a:sym typeface="Arial"/>
              </a:rPr>
              <a:t>Injury, death, or legal charges as a result of accidents or violence while impaired</a:t>
            </a:r>
            <a:endParaRPr lang="en-US" sz="12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endParaRPr lang="en-US" sz="12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1" i="0" u="none" strike="noStrike" kern="1200" cap="none" dirty="0" smtClean="0">
                <a:solidFill>
                  <a:schemeClr val="tx1"/>
                </a:solidFill>
                <a:effectLst/>
                <a:latin typeface="Arial"/>
                <a:ea typeface="Arial"/>
                <a:cs typeface="Arial"/>
                <a:sym typeface="Arial"/>
              </a:rPr>
              <a:t>Decreased Athletic Performance</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Extra Weight</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Hangovers</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Decreased Motor Skills (eye, hand, brain coordination)</a:t>
            </a:r>
            <a:endParaRPr lang="en-US" sz="1200" b="0" i="0" u="none" strike="noStrike" kern="0" cap="none" dirty="0" smtClean="0">
              <a:solidFill>
                <a:srgbClr val="000000"/>
              </a:solidFill>
              <a:effectLst/>
              <a:latin typeface="Arial"/>
              <a:ea typeface="Arial"/>
              <a:cs typeface="Arial"/>
              <a:sym typeface="Arial"/>
            </a:endParaRPr>
          </a:p>
          <a:p>
            <a:pPr marL="158750" indent="0" rtl="0">
              <a:buNone/>
            </a:pPr>
            <a:endParaRPr lang="en-US" sz="1200" b="1" i="0" u="none" strike="noStrike" kern="1200" cap="none" dirty="0" smtClean="0">
              <a:solidFill>
                <a:schemeClr val="tx1"/>
              </a:solidFill>
              <a:effectLst/>
              <a:latin typeface="Arial"/>
              <a:ea typeface="Arial"/>
              <a:cs typeface="Arial"/>
              <a:sym typeface="Arial"/>
            </a:endParaRPr>
          </a:p>
          <a:p>
            <a:pPr marL="158750" indent="0" rtl="0">
              <a:buNone/>
            </a:pPr>
            <a:r>
              <a:rPr lang="en-US" sz="1200" b="1" i="0" u="none" strike="noStrike" kern="1200" cap="none" dirty="0" smtClean="0">
                <a:solidFill>
                  <a:schemeClr val="tx1"/>
                </a:solidFill>
                <a:effectLst/>
                <a:latin typeface="Arial"/>
                <a:ea typeface="Arial"/>
                <a:cs typeface="Arial"/>
                <a:sym typeface="Arial"/>
              </a:rPr>
              <a:t>More Fights</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Decreased Judgement</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Decreased Sensitivity</a:t>
            </a:r>
            <a:endParaRPr lang="en-US" sz="1200" b="0" dirty="0" smtClean="0">
              <a:effectLst/>
            </a:endParaRPr>
          </a:p>
          <a:p>
            <a:pPr marL="158750" indent="0" rtl="0">
              <a:buNone/>
            </a:pPr>
            <a:endParaRPr lang="en-US" sz="1200" b="0" dirty="0" smtClean="0">
              <a:effectLst/>
            </a:endParaRPr>
          </a:p>
          <a:p>
            <a:pPr marL="158750" indent="0" rtl="0">
              <a:buNone/>
            </a:pPr>
            <a:r>
              <a:rPr lang="en-US" sz="1200" b="1" i="0" u="none" strike="noStrike" kern="1200" cap="none" dirty="0" smtClean="0">
                <a:solidFill>
                  <a:schemeClr val="tx1"/>
                </a:solidFill>
                <a:effectLst/>
                <a:latin typeface="Arial"/>
                <a:ea typeface="Arial"/>
                <a:cs typeface="Arial"/>
                <a:sym typeface="Arial"/>
              </a:rPr>
              <a:t>Sexual Assault</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Won’t take “no”</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Won’t hear “no”</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Passed out</a:t>
            </a:r>
            <a:endParaRPr lang="en-US" sz="1200" b="0" dirty="0" smtClean="0">
              <a:effectLst/>
            </a:endParaRPr>
          </a:p>
          <a:p>
            <a:pPr marL="158750" indent="0" rtl="0">
              <a:buNone/>
            </a:pPr>
            <a:r>
              <a:rPr lang="en-US" sz="1200" b="0" i="0" u="none" strike="noStrike" kern="1200" cap="none" dirty="0" smtClean="0">
                <a:solidFill>
                  <a:schemeClr val="tx1"/>
                </a:solidFill>
                <a:effectLst/>
                <a:latin typeface="Arial"/>
                <a:ea typeface="Arial"/>
                <a:cs typeface="Arial"/>
                <a:sym typeface="Arial"/>
              </a:rPr>
              <a:t> </a:t>
            </a:r>
            <a:endParaRPr lang="en-US" sz="1200" b="0" dirty="0" smtClean="0">
              <a:effectLst/>
            </a:endParaRPr>
          </a:p>
          <a:p>
            <a:pPr marL="158750" indent="0" rtl="0">
              <a:buNone/>
            </a:pPr>
            <a:r>
              <a:rPr lang="en-US" sz="1200" b="1" i="0" u="none" strike="noStrike" kern="1200" cap="none" dirty="0" smtClean="0">
                <a:solidFill>
                  <a:schemeClr val="tx1"/>
                </a:solidFill>
                <a:effectLst/>
                <a:latin typeface="Arial"/>
                <a:ea typeface="Arial"/>
                <a:cs typeface="Arial"/>
                <a:sym typeface="Arial"/>
              </a:rPr>
              <a:t>More Injuries</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Railroad</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Pools</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Falls</a:t>
            </a:r>
            <a:endParaRPr lang="en-US" sz="1200" b="0" dirty="0" smtClean="0">
              <a:effectLst/>
            </a:endParaRPr>
          </a:p>
          <a:p>
            <a:pPr marL="158750" indent="0" rtl="0">
              <a:buNone/>
            </a:pPr>
            <a:r>
              <a:rPr lang="en-US" sz="1200" b="0" i="0" u="none" strike="noStrike" kern="1200" cap="none" dirty="0" smtClean="0">
                <a:solidFill>
                  <a:schemeClr val="tx1"/>
                </a:solidFill>
                <a:effectLst/>
                <a:latin typeface="Arial"/>
                <a:ea typeface="Arial"/>
                <a:cs typeface="Arial"/>
                <a:sym typeface="Arial"/>
              </a:rPr>
              <a:t> </a:t>
            </a:r>
            <a:endParaRPr lang="en-US" sz="1200" b="0" dirty="0" smtClean="0">
              <a:effectLst/>
            </a:endParaRPr>
          </a:p>
          <a:p>
            <a:pPr marL="158750" indent="0" rtl="0">
              <a:buNone/>
            </a:pPr>
            <a:r>
              <a:rPr lang="en-US" sz="1200" b="1" i="0" u="none" strike="noStrike" kern="1200" cap="none" dirty="0" smtClean="0">
                <a:solidFill>
                  <a:schemeClr val="tx1"/>
                </a:solidFill>
                <a:effectLst/>
                <a:latin typeface="Arial"/>
                <a:ea typeface="Arial"/>
                <a:cs typeface="Arial"/>
                <a:sym typeface="Arial"/>
              </a:rPr>
              <a:t>Vehicle Crashes</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Motor Vehicle (i.e. bicycle, car, boat, ATV)</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15% of all students (Gr 7-12) report being a passenger with driver who has been drinking (</a:t>
            </a:r>
            <a:r>
              <a:rPr lang="en-US" sz="1200" b="0" i="0" u="none" strike="noStrike" kern="1200" cap="none" dirty="0" err="1" smtClean="0">
                <a:solidFill>
                  <a:schemeClr val="tx1"/>
                </a:solidFill>
                <a:effectLst/>
                <a:latin typeface="Arial"/>
                <a:ea typeface="Arial"/>
                <a:cs typeface="Arial"/>
                <a:sym typeface="Arial"/>
              </a:rPr>
              <a:t>OSDUHS</a:t>
            </a:r>
            <a:r>
              <a:rPr lang="en-US" sz="1200" b="0" i="0" u="none" strike="noStrike" kern="1200" cap="none" dirty="0" smtClean="0">
                <a:solidFill>
                  <a:schemeClr val="tx1"/>
                </a:solidFill>
                <a:effectLst/>
                <a:latin typeface="Arial"/>
                <a:ea typeface="Arial"/>
                <a:cs typeface="Arial"/>
                <a:sym typeface="Arial"/>
              </a:rPr>
              <a:t>, 2015).</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12% of students reported being a passenger with a driver who had been using drugs (</a:t>
            </a:r>
            <a:r>
              <a:rPr lang="en-US" sz="1200" b="0" i="0" u="none" strike="noStrike" kern="1200" cap="none" dirty="0" err="1" smtClean="0">
                <a:solidFill>
                  <a:schemeClr val="tx1"/>
                </a:solidFill>
                <a:effectLst/>
                <a:latin typeface="Arial"/>
                <a:ea typeface="Arial"/>
                <a:cs typeface="Arial"/>
                <a:sym typeface="Arial"/>
              </a:rPr>
              <a:t>OSDUHS</a:t>
            </a:r>
            <a:r>
              <a:rPr lang="en-US" sz="1200" b="0" i="0" u="none" strike="noStrike" kern="1200" cap="none" dirty="0" smtClean="0">
                <a:solidFill>
                  <a:schemeClr val="tx1"/>
                </a:solidFill>
                <a:effectLst/>
                <a:latin typeface="Arial"/>
                <a:ea typeface="Arial"/>
                <a:cs typeface="Arial"/>
                <a:sym typeface="Arial"/>
              </a:rPr>
              <a:t>, 2015)</a:t>
            </a:r>
            <a:endParaRPr lang="en-US" sz="1200" b="0" dirty="0" smtClean="0">
              <a:effectLst/>
            </a:endParaRPr>
          </a:p>
          <a:p>
            <a:pPr rtl="0"/>
            <a:r>
              <a:rPr lang="en-US" sz="1200" b="0" i="0" u="none" strike="noStrike" kern="1200" cap="none" dirty="0" smtClean="0">
                <a:solidFill>
                  <a:schemeClr val="tx1"/>
                </a:solidFill>
                <a:effectLst/>
                <a:latin typeface="Arial"/>
                <a:ea typeface="Arial"/>
                <a:cs typeface="Arial"/>
                <a:sym typeface="Arial"/>
              </a:rPr>
              <a:t>Impairment, speed and driver error are the main reasons for vehicle crashes.</a:t>
            </a:r>
            <a:endParaRPr lang="en-US" sz="1200" b="0" i="0" u="none" strike="noStrike" kern="0" cap="none" dirty="0" smtClean="0">
              <a:solidFill>
                <a:srgbClr val="000000"/>
              </a:solidFill>
              <a:effectLst/>
              <a:latin typeface="Arial"/>
              <a:ea typeface="Arial"/>
              <a:cs typeface="Arial"/>
              <a:sym typeface="Arial"/>
            </a:endParaRPr>
          </a:p>
          <a:p>
            <a:pPr marL="158750" indent="0" rtl="0">
              <a:buNone/>
            </a:pPr>
            <a:endParaRPr lang="en-US" sz="1200" b="0" i="0" u="none" strike="noStrike" kern="0"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i="0" u="none" strike="noStrike" cap="none" dirty="0" smtClean="0">
                <a:solidFill>
                  <a:srgbClr val="000000"/>
                </a:solidFill>
                <a:latin typeface="Arial"/>
                <a:ea typeface="Calibri"/>
                <a:cs typeface="Calibri"/>
                <a:sym typeface="Wingdings" panose="05000000000000000000" pitchFamily="2" charset="2"/>
              </a:rPr>
              <a:t>Images from </a:t>
            </a:r>
            <a:r>
              <a:rPr lang="en-CA" sz="1200" b="1" i="0" u="none" strike="noStrike" cap="none" dirty="0" err="1" smtClean="0">
                <a:solidFill>
                  <a:srgbClr val="000000"/>
                </a:solidFill>
                <a:latin typeface="Arial"/>
                <a:ea typeface="Calibri"/>
                <a:cs typeface="Calibri"/>
                <a:sym typeface="Wingdings" panose="05000000000000000000" pitchFamily="2" charset="2"/>
              </a:rPr>
              <a:t>Canva</a:t>
            </a:r>
            <a:endParaRPr lang="en-CA" sz="1200" b="1" dirty="0" smtClean="0">
              <a:solidFill>
                <a:schemeClr val="dk1"/>
              </a:solidFill>
              <a:latin typeface="Calibri"/>
              <a:ea typeface="Calibri"/>
              <a:cs typeface="Calibri"/>
              <a:sym typeface="Calibri"/>
            </a:endParaRPr>
          </a:p>
          <a:p>
            <a:pPr marL="158750" indent="0" rtl="0">
              <a:buNone/>
            </a:pPr>
            <a:endParaRPr lang="en-US" sz="1200" b="0" i="0" u="none" strike="noStrike" kern="1200" cap="none" dirty="0" smtClean="0">
              <a:solidFill>
                <a:schemeClr val="tx1"/>
              </a:solidFill>
              <a:effectLst/>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kern="1200" cap="none" dirty="0" smtClean="0">
                <a:solidFill>
                  <a:schemeClr val="tx1"/>
                </a:solidFill>
                <a:effectLst/>
                <a:latin typeface="Arial"/>
                <a:ea typeface="Arial"/>
                <a:cs typeface="Arial"/>
                <a:sym typeface="Arial"/>
              </a:rPr>
              <a:t>Suggest to students that they can look for these warning signs in a friend they may be concerned has mental health issues…</a:t>
            </a:r>
            <a:endParaRPr lang="en-US" sz="11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Frequently sad, depressed, anxious, or rebellious</a:t>
            </a:r>
            <a:endParaRPr lang="en-US" sz="11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Difficulty paying attention</a:t>
            </a:r>
            <a:endParaRPr lang="en-US" sz="11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Problems with eating, sleeping, or getting along at school</a:t>
            </a:r>
            <a:endParaRPr lang="en-US" sz="1100" b="0" i="0" u="none" strike="noStrike" kern="0"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Being addicted to substances</a:t>
            </a:r>
            <a:endParaRPr lang="en-CA"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kern="1200" cap="none" dirty="0" smtClean="0">
                <a:solidFill>
                  <a:schemeClr val="tx1"/>
                </a:solidFill>
                <a:effectLst/>
                <a:latin typeface="Arial"/>
                <a:ea typeface="Arial"/>
                <a:cs typeface="Arial"/>
                <a:sym typeface="Arial"/>
              </a:rPr>
              <a:t>Drug use can vary widely. Many people never try drugs, while some experiment with drugs and others use them regularly or even become addicted.</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kern="1200" cap="none" dirty="0" smtClean="0">
                <a:solidFill>
                  <a:schemeClr val="tx1"/>
                </a:solidFill>
                <a:effectLst/>
                <a:latin typeface="Arial"/>
                <a:ea typeface="Arial"/>
                <a:cs typeface="Arial"/>
                <a:sym typeface="Arial"/>
              </a:rPr>
              <a:t>All drugs have negative effects – some of those effects are felt after trying a drug even once, while others occur as people use the drugs repeatedly. You never know how a drug is going to react with your body and so experimenting with any type of drug can be dangerous.</a:t>
            </a:r>
          </a:p>
          <a:p>
            <a:pPr marL="0" lvl="0" indent="0" algn="l" rtl="0">
              <a:spcBef>
                <a:spcPts val="0"/>
              </a:spcBef>
              <a:spcAft>
                <a:spcPts val="0"/>
              </a:spcAft>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r>
              <a:rPr lang="en-US" sz="1100" b="0" i="0" u="none" strike="noStrike" kern="1200" cap="none" dirty="0" smtClean="0">
                <a:solidFill>
                  <a:schemeClr val="tx1"/>
                </a:solidFill>
                <a:effectLst/>
                <a:latin typeface="Arial"/>
                <a:ea typeface="Arial"/>
                <a:cs typeface="Arial"/>
                <a:sym typeface="Arial"/>
              </a:rPr>
              <a:t>Some young people start off in the experimental stage and wind up using drugs regularly, which leads to dependency and addiction. Once a person develops an addiction to a drug, he or she feels controlled by the drug and needs the drug to function. </a:t>
            </a: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r>
              <a:rPr lang="en-US" sz="1100" b="1" i="0" u="none" strike="noStrike" kern="1200" cap="none" dirty="0" smtClean="0">
                <a:solidFill>
                  <a:schemeClr val="tx1"/>
                </a:solidFill>
                <a:effectLst/>
                <a:latin typeface="Arial"/>
                <a:ea typeface="Arial"/>
                <a:cs typeface="Arial"/>
                <a:sym typeface="Arial"/>
              </a:rPr>
              <a:t>Addiction </a:t>
            </a:r>
            <a:r>
              <a:rPr lang="en-US" sz="1100" b="1" i="0" u="none" strike="noStrike" kern="1200" cap="none" dirty="0" smtClean="0">
                <a:solidFill>
                  <a:schemeClr val="tx1"/>
                </a:solidFill>
                <a:effectLst/>
                <a:latin typeface="Arial"/>
                <a:ea typeface="Arial"/>
                <a:cs typeface="Arial"/>
                <a:sym typeface="Arial"/>
              </a:rPr>
              <a:t>is characterized by the 4 C’s: </a:t>
            </a:r>
          </a:p>
          <a:p>
            <a:pPr marL="171450" lvl="0" indent="-171450" algn="l" rtl="0">
              <a:spcBef>
                <a:spcPts val="0"/>
              </a:spcBef>
              <a:spcAft>
                <a:spcPts val="0"/>
              </a:spcAft>
            </a:pPr>
            <a:r>
              <a:rPr lang="en-US" sz="1100" b="1" i="0" u="sng" strike="noStrike" kern="1200" cap="none" dirty="0" smtClean="0">
                <a:solidFill>
                  <a:schemeClr val="tx1"/>
                </a:solidFill>
                <a:effectLst/>
                <a:latin typeface="Arial"/>
                <a:ea typeface="Arial"/>
                <a:cs typeface="Arial"/>
                <a:sym typeface="Arial"/>
              </a:rPr>
              <a:t>C</a:t>
            </a:r>
            <a:r>
              <a:rPr lang="en-US" sz="1100" b="0" i="0" u="none" strike="noStrike" kern="1200" cap="none" dirty="0" smtClean="0">
                <a:solidFill>
                  <a:schemeClr val="tx1"/>
                </a:solidFill>
                <a:effectLst/>
                <a:latin typeface="Arial"/>
                <a:ea typeface="Arial"/>
                <a:cs typeface="Arial"/>
                <a:sym typeface="Arial"/>
              </a:rPr>
              <a:t>raving the drug; </a:t>
            </a:r>
          </a:p>
          <a:p>
            <a:pPr marL="171450" lvl="0"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loss of </a:t>
            </a:r>
            <a:r>
              <a:rPr lang="en-US" sz="1100" b="1" i="0" u="sng" strike="noStrike" kern="1200" cap="none" dirty="0" smtClean="0">
                <a:solidFill>
                  <a:schemeClr val="tx1"/>
                </a:solidFill>
                <a:effectLst/>
                <a:latin typeface="Arial"/>
                <a:ea typeface="Arial"/>
                <a:cs typeface="Arial"/>
                <a:sym typeface="Arial"/>
              </a:rPr>
              <a:t>C</a:t>
            </a:r>
            <a:r>
              <a:rPr lang="en-US" sz="1100" b="0" i="0" u="none" strike="noStrike" kern="1200" cap="none" dirty="0" smtClean="0">
                <a:solidFill>
                  <a:schemeClr val="tx1"/>
                </a:solidFill>
                <a:effectLst/>
                <a:latin typeface="Arial"/>
                <a:ea typeface="Arial"/>
                <a:cs typeface="Arial"/>
                <a:sym typeface="Arial"/>
              </a:rPr>
              <a:t>ontrol of the amount of frequency of use; </a:t>
            </a:r>
          </a:p>
          <a:p>
            <a:pPr marL="171450" lvl="0"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a </a:t>
            </a:r>
            <a:r>
              <a:rPr lang="en-US" sz="1100" b="1" i="0" u="sng" strike="noStrike" kern="1200" cap="none" dirty="0" smtClean="0">
                <a:solidFill>
                  <a:schemeClr val="tx1"/>
                </a:solidFill>
                <a:effectLst/>
                <a:latin typeface="Arial"/>
                <a:ea typeface="Arial"/>
                <a:cs typeface="Arial"/>
                <a:sym typeface="Arial"/>
              </a:rPr>
              <a:t>C</a:t>
            </a:r>
            <a:r>
              <a:rPr lang="en-US" sz="1100" b="0" i="0" u="none" strike="noStrike" kern="1200" cap="none" dirty="0" smtClean="0">
                <a:solidFill>
                  <a:schemeClr val="tx1"/>
                </a:solidFill>
                <a:effectLst/>
                <a:latin typeface="Arial"/>
                <a:ea typeface="Arial"/>
                <a:cs typeface="Arial"/>
                <a:sym typeface="Arial"/>
              </a:rPr>
              <a:t>ompulsion to use the drug; </a:t>
            </a:r>
          </a:p>
          <a:p>
            <a:pPr marL="171450" lvl="0"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and continuing to use the drug despite the </a:t>
            </a:r>
            <a:r>
              <a:rPr lang="en-US" sz="1100" b="1" i="0" u="sng" strike="noStrike" kern="1200" cap="none" dirty="0" smtClean="0">
                <a:solidFill>
                  <a:schemeClr val="tx1"/>
                </a:solidFill>
                <a:effectLst/>
                <a:latin typeface="Arial"/>
                <a:ea typeface="Arial"/>
                <a:cs typeface="Arial"/>
                <a:sym typeface="Arial"/>
              </a:rPr>
              <a:t>C</a:t>
            </a:r>
            <a:r>
              <a:rPr lang="en-US" sz="1100" b="0" i="0" u="none" strike="noStrike" kern="1200" cap="none" dirty="0" smtClean="0">
                <a:solidFill>
                  <a:schemeClr val="tx1"/>
                </a:solidFill>
                <a:effectLst/>
                <a:latin typeface="Arial"/>
                <a:ea typeface="Arial"/>
                <a:cs typeface="Arial"/>
                <a:sym typeface="Arial"/>
              </a:rPr>
              <a:t>onsequences.</a:t>
            </a:r>
          </a:p>
          <a:p>
            <a:pPr marL="171450" lvl="0" indent="-171450" algn="l" rtl="0">
              <a:spcBef>
                <a:spcPts val="0"/>
              </a:spcBef>
              <a:spcAft>
                <a:spcPts val="0"/>
              </a:spcAft>
            </a:pPr>
            <a:endParaRPr lang="en-US" sz="1100" b="0" i="0" u="none" strike="noStrike" kern="1200" cap="none" dirty="0" smtClean="0">
              <a:solidFill>
                <a:schemeClr val="tx1"/>
              </a:solidFill>
              <a:effectLst/>
              <a:latin typeface="Arial"/>
              <a:cs typeface="Arial"/>
              <a:sym typeface="Arial"/>
            </a:endParaRPr>
          </a:p>
          <a:p>
            <a:pPr marL="0" lvl="0" indent="0" algn="l" rtl="0">
              <a:spcBef>
                <a:spcPts val="0"/>
              </a:spcBef>
              <a:spcAft>
                <a:spcPts val="0"/>
              </a:spcAft>
              <a:buNone/>
            </a:pPr>
            <a:r>
              <a:rPr lang="en-CA" dirty="0" smtClean="0"/>
              <a:t>An</a:t>
            </a:r>
            <a:r>
              <a:rPr lang="en-CA" baseline="0" dirty="0" smtClean="0"/>
              <a:t> addiction is a term used to describe a behaviour that is out of control in some way. </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3440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8c4f5567a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8c4f5567a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kern="1200" cap="none" dirty="0" smtClean="0">
                <a:solidFill>
                  <a:schemeClr val="tx1"/>
                </a:solidFill>
                <a:effectLst/>
                <a:latin typeface="Arial"/>
                <a:ea typeface="Arial"/>
                <a:cs typeface="Arial"/>
                <a:sym typeface="Arial"/>
              </a:rPr>
              <a:t>If someone loses consciousness after drinking and/or using drugs there are some very important steps you should take to help keep the person safe.</a:t>
            </a:r>
            <a:endParaRPr lang="en-US" b="0" dirty="0" smtClean="0">
              <a:effectLst/>
            </a:endParaRPr>
          </a:p>
          <a:p>
            <a:pPr marL="158750" indent="0" rtl="0">
              <a:buNone/>
            </a:pPr>
            <a:endParaRPr lang="en-US" sz="1100" b="0" i="0" u="none" strike="noStrike" kern="1200" cap="none" dirty="0" smtClean="0">
              <a:solidFill>
                <a:schemeClr val="tx1"/>
              </a:solidFill>
              <a:effectLst/>
              <a:latin typeface="Arial"/>
              <a:ea typeface="Arial"/>
              <a:cs typeface="Arial"/>
              <a:sym typeface="Arial"/>
            </a:endParaRPr>
          </a:p>
          <a:p>
            <a:pPr marL="158750" indent="0" rtl="0">
              <a:buNone/>
            </a:pPr>
            <a:r>
              <a:rPr lang="en-US" sz="1100" b="0" i="0" u="none" strike="noStrike" kern="1200" cap="none" dirty="0" smtClean="0">
                <a:solidFill>
                  <a:schemeClr val="tx1"/>
                </a:solidFill>
                <a:effectLst/>
                <a:latin typeface="Arial"/>
                <a:ea typeface="Arial"/>
                <a:cs typeface="Arial"/>
                <a:sym typeface="Arial"/>
              </a:rPr>
              <a:t>Check for a pulse and make sure the person is breathing.</a:t>
            </a:r>
            <a:endParaRPr lang="en-US" b="0" dirty="0" smtClean="0">
              <a:effectLst/>
            </a:endParaRPr>
          </a:p>
          <a:p>
            <a:pPr marL="158750" indent="0" rtl="0">
              <a:buNone/>
            </a:pPr>
            <a:r>
              <a:rPr lang="en-US" sz="1100" b="0" i="0" u="none" strike="noStrike" kern="1200" cap="none" dirty="0" smtClean="0">
                <a:solidFill>
                  <a:schemeClr val="tx1"/>
                </a:solidFill>
                <a:effectLst/>
                <a:latin typeface="Arial"/>
                <a:ea typeface="Arial"/>
                <a:cs typeface="Arial"/>
                <a:sym typeface="Arial"/>
              </a:rPr>
              <a:t>Position the person using the Bacchus maneuver shown in the diagram here.</a:t>
            </a:r>
            <a:endParaRPr lang="en-US" b="0" dirty="0" smtClean="0">
              <a:effectLst/>
            </a:endParaRPr>
          </a:p>
          <a:p>
            <a:pPr marL="158750" indent="0" rtl="0">
              <a:buNone/>
            </a:pPr>
            <a:endParaRPr lang="en-US" sz="1100" b="1" i="0" u="none" strike="noStrike" kern="1200" cap="none" dirty="0" smtClean="0">
              <a:solidFill>
                <a:schemeClr val="tx1"/>
              </a:solidFill>
              <a:effectLst/>
              <a:latin typeface="Arial"/>
              <a:ea typeface="Arial"/>
              <a:cs typeface="Arial"/>
              <a:sym typeface="Arial"/>
            </a:endParaRPr>
          </a:p>
          <a:p>
            <a:pPr marL="158750" indent="0" rtl="0">
              <a:buNone/>
            </a:pPr>
            <a:r>
              <a:rPr lang="en-US" sz="1100" b="1" i="0" u="none" strike="noStrike" kern="1200" cap="none" dirty="0" smtClean="0">
                <a:solidFill>
                  <a:schemeClr val="tx1"/>
                </a:solidFill>
                <a:effectLst/>
                <a:latin typeface="Arial"/>
                <a:ea typeface="Arial"/>
                <a:cs typeface="Arial"/>
                <a:sym typeface="Arial"/>
              </a:rPr>
              <a:t>Option</a:t>
            </a:r>
            <a:r>
              <a:rPr lang="en-US" sz="1100" b="0" i="0" u="none" strike="noStrike" kern="1200" cap="none" dirty="0" smtClean="0">
                <a:solidFill>
                  <a:schemeClr val="tx1"/>
                </a:solidFill>
                <a:effectLst/>
                <a:latin typeface="Arial"/>
                <a:ea typeface="Arial"/>
                <a:cs typeface="Arial"/>
                <a:sym typeface="Arial"/>
              </a:rPr>
              <a:t>: have students practice this skill on each other.</a:t>
            </a:r>
            <a:endParaRPr lang="en-US" b="0" dirty="0" smtClean="0">
              <a:effectLst/>
            </a:endParaRPr>
          </a:p>
          <a:p>
            <a:pPr marL="158750" indent="0" rtl="0">
              <a:buNone/>
            </a:pPr>
            <a:endParaRPr lang="en-US" sz="1100" b="0" i="0" u="none" strike="noStrike" kern="1200" cap="none" dirty="0" smtClean="0">
              <a:solidFill>
                <a:schemeClr val="tx1"/>
              </a:solidFill>
              <a:effectLst/>
              <a:latin typeface="Arial"/>
              <a:ea typeface="Arial"/>
              <a:cs typeface="Arial"/>
              <a:sym typeface="Arial"/>
            </a:endParaRPr>
          </a:p>
          <a:p>
            <a:pPr marL="158750" indent="0" rtl="0">
              <a:buNone/>
            </a:pPr>
            <a:r>
              <a:rPr lang="en-US" sz="1100" b="0" i="0" u="none" strike="noStrike" kern="1200" cap="none" dirty="0" smtClean="0">
                <a:solidFill>
                  <a:schemeClr val="tx1"/>
                </a:solidFill>
                <a:effectLst/>
                <a:latin typeface="Arial"/>
                <a:ea typeface="Arial"/>
                <a:cs typeface="Arial"/>
                <a:sym typeface="Arial"/>
              </a:rPr>
              <a:t>Stay with the person and call 9-1-1. If you don’t have a phone with you and you are alone, leave to call 9-1-1 but return immediately.</a:t>
            </a:r>
            <a:endParaRPr lang="en-US" b="0" dirty="0" smtClean="0">
              <a:effectLst/>
            </a:endParaRPr>
          </a:p>
          <a:p>
            <a:pPr marL="158750" indent="0" rtl="0">
              <a:buNone/>
            </a:pPr>
            <a:endParaRPr lang="en-US" sz="1100" b="0" i="0" u="none" strike="noStrike" kern="1200" cap="none" dirty="0" smtClean="0">
              <a:solidFill>
                <a:schemeClr val="tx1"/>
              </a:solidFill>
              <a:effectLst/>
              <a:latin typeface="Arial"/>
              <a:ea typeface="Arial"/>
              <a:cs typeface="Arial"/>
              <a:sym typeface="Arial"/>
            </a:endParaRPr>
          </a:p>
          <a:p>
            <a:pPr marL="158750" indent="0" rtl="0">
              <a:buNone/>
            </a:pPr>
            <a:r>
              <a:rPr lang="en-US" sz="1100" b="0" i="0" u="none" strike="noStrike" kern="1200" cap="none" dirty="0" smtClean="0">
                <a:solidFill>
                  <a:schemeClr val="tx1"/>
                </a:solidFill>
                <a:effectLst/>
                <a:latin typeface="Arial"/>
                <a:ea typeface="Arial"/>
                <a:cs typeface="Arial"/>
                <a:sym typeface="Arial"/>
              </a:rPr>
              <a:t>Notify the person’s parents or guardians or another responsible adult as soon as possible.</a:t>
            </a:r>
            <a:endParaRPr lang="en-US" b="0" dirty="0" smtClean="0">
              <a:effectLst/>
            </a:endParaRPr>
          </a:p>
          <a:p>
            <a:pPr marL="158750" indent="0" rtl="0">
              <a:buNone/>
            </a:pPr>
            <a:endParaRPr lang="en-US" sz="1100" b="0" i="0" u="none" strike="noStrike" kern="1200" cap="none" dirty="0" smtClean="0">
              <a:solidFill>
                <a:schemeClr val="tx1"/>
              </a:solidFill>
              <a:effectLst/>
              <a:latin typeface="Arial"/>
              <a:ea typeface="Arial"/>
              <a:cs typeface="Arial"/>
              <a:sym typeface="Arial"/>
            </a:endParaRPr>
          </a:p>
          <a:p>
            <a:pPr marL="158750" indent="0" rtl="0">
              <a:buNone/>
            </a:pPr>
            <a:r>
              <a:rPr lang="en-US" sz="1100" b="0" i="0" u="none" strike="noStrike" kern="1200" cap="none" dirty="0" smtClean="0">
                <a:solidFill>
                  <a:schemeClr val="tx1"/>
                </a:solidFill>
                <a:effectLst/>
                <a:latin typeface="Arial"/>
                <a:ea typeface="Arial"/>
                <a:cs typeface="Arial"/>
                <a:sym typeface="Arial"/>
              </a:rPr>
              <a:t>Make sure you </a:t>
            </a:r>
            <a:r>
              <a:rPr lang="en-US" sz="1100" b="0" i="0" u="sng" strike="noStrike" kern="1200" cap="none" dirty="0" smtClean="0">
                <a:solidFill>
                  <a:schemeClr val="tx1"/>
                </a:solidFill>
                <a:effectLst/>
                <a:latin typeface="Arial"/>
                <a:ea typeface="Arial"/>
                <a:cs typeface="Arial"/>
                <a:sym typeface="Arial"/>
              </a:rPr>
              <a:t>DO NOT</a:t>
            </a:r>
            <a:r>
              <a:rPr lang="en-US" sz="1100" b="0" i="0" u="none" strike="noStrike" kern="1200" cap="none" dirty="0" smtClean="0">
                <a:solidFill>
                  <a:schemeClr val="tx1"/>
                </a:solidFill>
                <a:effectLst/>
                <a:latin typeface="Arial"/>
                <a:ea typeface="Arial"/>
                <a:cs typeface="Arial"/>
                <a:sym typeface="Arial"/>
              </a:rPr>
              <a:t> leave the person alone. Even if the person is conscious, but is impaired, they must not be left alone as the risk is high for injuries.</a:t>
            </a:r>
            <a:endParaRPr lang="en-US" b="0" dirty="0" smtClean="0">
              <a:effectLst/>
            </a:endParaRPr>
          </a:p>
          <a:p>
            <a:pPr marL="158750" indent="0" rtl="0">
              <a:buNone/>
            </a:pPr>
            <a:endParaRPr lang="en-US" sz="1100" b="0" i="0" u="none" strike="noStrike" kern="1200" cap="none" dirty="0" smtClean="0">
              <a:solidFill>
                <a:schemeClr val="tx1"/>
              </a:solidFill>
              <a:effectLst/>
              <a:latin typeface="Arial"/>
              <a:ea typeface="Arial"/>
              <a:cs typeface="Arial"/>
              <a:sym typeface="Arial"/>
            </a:endParaRPr>
          </a:p>
          <a:p>
            <a:pPr marL="158750" indent="0" rtl="0">
              <a:buNone/>
            </a:pPr>
            <a:r>
              <a:rPr lang="en-US" sz="1100" b="0" i="0" u="none" strike="noStrike" kern="1200" cap="none" dirty="0" smtClean="0">
                <a:solidFill>
                  <a:schemeClr val="tx1"/>
                </a:solidFill>
                <a:effectLst/>
                <a:latin typeface="Arial"/>
                <a:ea typeface="Arial"/>
                <a:cs typeface="Arial"/>
                <a:sym typeface="Arial"/>
              </a:rPr>
              <a:t>To prevent choking, </a:t>
            </a:r>
            <a:r>
              <a:rPr lang="en-US" sz="1100" b="0" i="0" u="sng" strike="noStrike" kern="1200" cap="none" dirty="0" smtClean="0">
                <a:solidFill>
                  <a:schemeClr val="tx1"/>
                </a:solidFill>
                <a:effectLst/>
                <a:latin typeface="Arial"/>
                <a:ea typeface="Arial"/>
                <a:cs typeface="Arial"/>
                <a:sym typeface="Arial"/>
              </a:rPr>
              <a:t>DO NOT</a:t>
            </a:r>
            <a:r>
              <a:rPr lang="en-US" sz="1100" b="0" i="0" u="none" strike="noStrike" kern="1200" cap="none" dirty="0" smtClean="0">
                <a:solidFill>
                  <a:schemeClr val="tx1"/>
                </a:solidFill>
                <a:effectLst/>
                <a:latin typeface="Arial"/>
                <a:ea typeface="Arial"/>
                <a:cs typeface="Arial"/>
                <a:sym typeface="Arial"/>
              </a:rPr>
              <a:t> give the person anything by mouth (no coffee, food, </a:t>
            </a:r>
            <a:r>
              <a:rPr lang="en-US" sz="1100" b="0" i="0" u="none" strike="noStrike" kern="1200" cap="none" dirty="0" err="1" smtClean="0">
                <a:solidFill>
                  <a:schemeClr val="tx1"/>
                </a:solidFill>
                <a:effectLst/>
                <a:latin typeface="Arial"/>
                <a:ea typeface="Arial"/>
                <a:cs typeface="Arial"/>
                <a:sym typeface="Arial"/>
              </a:rPr>
              <a:t>etc</a:t>
            </a:r>
            <a:r>
              <a:rPr lang="en-US" sz="1100" b="0" i="0" u="none" strike="noStrike" kern="1200" cap="none" dirty="0" smtClean="0">
                <a:solidFill>
                  <a:schemeClr val="tx1"/>
                </a:solidFill>
                <a:effectLst/>
                <a:latin typeface="Arial"/>
                <a:ea typeface="Arial"/>
                <a:cs typeface="Arial"/>
                <a:sym typeface="Arial"/>
              </a:rPr>
              <a:t>).</a:t>
            </a:r>
            <a:endParaRPr lang="en-US" b="0" dirty="0" smtClean="0">
              <a:effectLst/>
            </a:endParaRPr>
          </a:p>
          <a:p>
            <a:pPr marL="158750" indent="0">
              <a:buNone/>
            </a:pPr>
            <a:endParaRPr lang="en-US" sz="1100" b="0" i="0" u="sng" strike="noStrike" kern="1200" cap="none" dirty="0" smtClean="0">
              <a:solidFill>
                <a:schemeClr val="tx1"/>
              </a:solidFill>
              <a:effectLst/>
              <a:latin typeface="Arial"/>
              <a:ea typeface="Arial"/>
              <a:cs typeface="Arial"/>
              <a:sym typeface="Arial"/>
            </a:endParaRPr>
          </a:p>
          <a:p>
            <a:pPr marL="158750" indent="0">
              <a:buNone/>
            </a:pPr>
            <a:r>
              <a:rPr lang="en-US" sz="1100" b="0" i="0" u="sng" strike="noStrike" kern="1200" cap="none" dirty="0" smtClean="0">
                <a:solidFill>
                  <a:schemeClr val="tx1"/>
                </a:solidFill>
                <a:effectLst/>
                <a:latin typeface="Arial"/>
                <a:ea typeface="Arial"/>
                <a:cs typeface="Arial"/>
                <a:sym typeface="Arial"/>
              </a:rPr>
              <a:t>DO NOT </a:t>
            </a:r>
            <a:r>
              <a:rPr lang="en-US" sz="1100" b="0" i="0" u="none" strike="noStrike" kern="1200" cap="none" dirty="0" smtClean="0">
                <a:solidFill>
                  <a:schemeClr val="tx1"/>
                </a:solidFill>
                <a:effectLst/>
                <a:latin typeface="Arial"/>
                <a:ea typeface="Arial"/>
                <a:cs typeface="Arial"/>
                <a:sym typeface="Arial"/>
              </a:rPr>
              <a:t> simply let the person sleep it off. They could be dead in the morning. </a:t>
            </a:r>
          </a:p>
          <a:p>
            <a:pPr marL="158750" indent="0">
              <a:buNone/>
            </a:pPr>
            <a:endParaRPr lang="en-US" sz="1100" b="0" i="0" u="none" strike="noStrike" kern="1200" cap="none" dirty="0" smtClean="0">
              <a:solidFill>
                <a:schemeClr val="tx1"/>
              </a:solidFill>
              <a:effectLst/>
              <a:latin typeface="Arial"/>
              <a:cs typeface="Arial"/>
              <a:sym typeface="Arial"/>
            </a:endParaRPr>
          </a:p>
          <a:p>
            <a:pPr marL="158750" indent="0">
              <a:buNone/>
            </a:pPr>
            <a:r>
              <a:rPr lang="en-US" sz="1100" b="0" i="0" u="none" strike="noStrike" kern="1200" cap="none" dirty="0" smtClean="0">
                <a:solidFill>
                  <a:schemeClr val="tx1"/>
                </a:solidFill>
                <a:effectLst/>
                <a:latin typeface="Arial"/>
                <a:cs typeface="Arial"/>
                <a:sym typeface="Arial"/>
              </a:rPr>
              <a:t>Above steps</a:t>
            </a:r>
            <a:r>
              <a:rPr lang="en-US" sz="1100" b="0" i="0" u="none" strike="noStrike" kern="1200" cap="none" baseline="0" dirty="0" smtClean="0">
                <a:solidFill>
                  <a:schemeClr val="tx1"/>
                </a:solidFill>
                <a:effectLst/>
                <a:latin typeface="Arial"/>
                <a:cs typeface="Arial"/>
                <a:sym typeface="Arial"/>
              </a:rPr>
              <a:t> and procedures for an emergency situation applies to both alcohol poisoning and drug overdose. </a:t>
            </a:r>
            <a:endParaRPr lang="en-CA"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8c4f5567a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8c4f5567a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smtClean="0">
                <a:solidFill>
                  <a:schemeClr val="dk1"/>
                </a:solidFill>
                <a:latin typeface="Calibri"/>
                <a:ea typeface="Calibri"/>
                <a:cs typeface="Calibri"/>
                <a:sym typeface="Calibri"/>
              </a:rPr>
              <a:t>If someone loses consciousness after drinking and/or using drugs, the Bacchus maneuver should be used.</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Option:</a:t>
            </a:r>
            <a:r>
              <a:rPr lang="en-US" sz="1100" dirty="0" smtClean="0">
                <a:solidFill>
                  <a:schemeClr val="dk1"/>
                </a:solidFill>
                <a:latin typeface="Calibri"/>
                <a:ea typeface="Calibri"/>
                <a:cs typeface="Calibri"/>
                <a:sym typeface="Calibri"/>
              </a:rPr>
              <a:t> students can practice this skill on each other. </a:t>
            </a:r>
            <a:endParaRPr lang="en-CA"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err="1" smtClean="0"/>
              <a:t>NRPH</a:t>
            </a:r>
            <a:r>
              <a:rPr lang="en-CA" b="1" baseline="0" dirty="0" smtClean="0"/>
              <a:t> Image</a:t>
            </a:r>
            <a:endParaRPr b="1" dirty="0"/>
          </a:p>
        </p:txBody>
      </p:sp>
    </p:spTree>
    <p:extLst>
      <p:ext uri="{BB962C8B-B14F-4D97-AF65-F5344CB8AC3E}">
        <p14:creationId xmlns:p14="http://schemas.microsoft.com/office/powerpoint/2010/main" val="1050350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Services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for Youth - Niagara Region, Ontario</a:t>
            </a:r>
            <a:r>
              <a:rPr lang="en-US" sz="1200" u="none" baseline="0" dirty="0" smtClean="0">
                <a:solidFill>
                  <a:srgbClr val="0097A7"/>
                </a:solidFill>
                <a:latin typeface="Calibri"/>
                <a:ea typeface="Calibri"/>
                <a:cs typeface="Calibri"/>
                <a:sym typeface="Calibri"/>
              </a:rPr>
              <a:t> </a:t>
            </a:r>
            <a:r>
              <a:rPr lang="en-US" sz="1200" u="none" baseline="0" dirty="0" smtClean="0">
                <a:solidFill>
                  <a:srgbClr val="0097A7"/>
                </a:solidFill>
                <a:latin typeface="Calibri"/>
                <a:ea typeface="Calibri"/>
                <a:cs typeface="Calibri"/>
                <a:sym typeface="Wingdings" panose="05000000000000000000" pitchFamily="2" charset="2"/>
              </a:rPr>
              <a:t> </a:t>
            </a:r>
            <a:r>
              <a:rPr lang="en-CA" sz="1200" dirty="0" smtClean="0">
                <a:hlinkClick r:id="rId3"/>
              </a:rPr>
              <a:t>https://www.niagararegion.ca/health/schools/youth-services.aspx</a:t>
            </a:r>
            <a:r>
              <a:rPr lang="en-CA" sz="1200" dirty="0" smtClean="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smtClean="0">
                <a:solidFill>
                  <a:schemeClr val="dk1"/>
                </a:solidFill>
                <a:latin typeface="Calibri"/>
                <a:ea typeface="Calibri"/>
                <a:cs typeface="Calibri"/>
                <a:sym typeface="Calibri"/>
              </a:rPr>
              <a:t>Drug Free Kids Canada</a:t>
            </a:r>
            <a:r>
              <a:rPr lang="en-US" sz="1200" baseline="0" dirty="0" smtClean="0">
                <a:solidFill>
                  <a:schemeClr val="dk1"/>
                </a:solidFill>
                <a:latin typeface="Calibri"/>
                <a:ea typeface="Calibri"/>
                <a:cs typeface="Calibri"/>
                <a:sym typeface="Calibri"/>
              </a:rPr>
              <a:t> </a:t>
            </a:r>
            <a:r>
              <a:rPr lang="en-US" sz="1200" baseline="0" dirty="0" smtClean="0">
                <a:solidFill>
                  <a:schemeClr val="dk1"/>
                </a:solidFill>
                <a:latin typeface="Calibri"/>
                <a:ea typeface="Calibri"/>
                <a:cs typeface="Calibri"/>
                <a:sym typeface="Wingdings" panose="05000000000000000000" pitchFamily="2" charset="2"/>
              </a:rPr>
              <a:t> </a:t>
            </a:r>
            <a:r>
              <a:rPr lang="en-US" sz="1200" baseline="0" dirty="0" smtClean="0">
                <a:solidFill>
                  <a:schemeClr val="dk1"/>
                </a:solidFill>
                <a:latin typeface="Calibri"/>
                <a:ea typeface="Calibri"/>
                <a:cs typeface="Calibri"/>
                <a:sym typeface="Calibri"/>
              </a:rPr>
              <a:t> </a:t>
            </a:r>
            <a:r>
              <a:rPr lang="en-US" sz="1200" u="sng" dirty="0" smtClean="0">
                <a:solidFill>
                  <a:schemeClr val="hlink"/>
                </a:solidFill>
                <a:latin typeface="Calibri"/>
                <a:ea typeface="Calibri"/>
                <a:cs typeface="Calibri"/>
                <a:sym typeface="Calibri"/>
                <a:hlinkClick r:id="rId4"/>
              </a:rPr>
              <a:t>https://www.drugfreekidscanada.org/prevention/get-help-resources/</a:t>
            </a:r>
            <a:endParaRPr lang="en-CA" sz="120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CA" sz="12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kern="1200" cap="none" dirty="0" smtClean="0">
                <a:solidFill>
                  <a:schemeClr val="tx1"/>
                </a:solidFill>
                <a:effectLst/>
                <a:latin typeface="Arial"/>
                <a:ea typeface="Arial"/>
                <a:cs typeface="Arial"/>
                <a:sym typeface="Arial"/>
              </a:rPr>
              <a:t>Pathstone Crisis Services (1-800-263-4944)</a:t>
            </a:r>
            <a:endParaRPr lang="en-US" sz="1200" b="0" i="0" u="none" strike="noStrike" kern="0"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kern="0"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kern="1200" cap="none" dirty="0" smtClean="0">
                <a:solidFill>
                  <a:schemeClr val="tx1"/>
                </a:solidFill>
                <a:effectLst/>
                <a:latin typeface="Arial"/>
                <a:ea typeface="Arial"/>
                <a:cs typeface="Arial"/>
                <a:sym typeface="Arial"/>
              </a:rPr>
              <a:t>Al-Anon/</a:t>
            </a:r>
            <a:r>
              <a:rPr lang="en-US" sz="1200" b="0" i="0" u="none" strike="noStrike" kern="1200" cap="none" dirty="0" err="1" smtClean="0">
                <a:solidFill>
                  <a:schemeClr val="tx1"/>
                </a:solidFill>
                <a:effectLst/>
                <a:latin typeface="Arial"/>
                <a:ea typeface="Arial"/>
                <a:cs typeface="Arial"/>
                <a:sym typeface="Arial"/>
              </a:rPr>
              <a:t>Alateen</a:t>
            </a:r>
            <a:r>
              <a:rPr lang="en-US" sz="1200" b="0" i="0" u="none" strike="noStrike" kern="1200" cap="none" dirty="0" smtClean="0">
                <a:solidFill>
                  <a:schemeClr val="tx1"/>
                </a:solidFill>
                <a:effectLst/>
                <a:latin typeface="Arial"/>
                <a:ea typeface="Arial"/>
                <a:cs typeface="Arial"/>
                <a:sym typeface="Arial"/>
              </a:rPr>
              <a:t> (if you are bothered by someone else’s drinking) 905-328-1677 or 1-888-425-2666</a:t>
            </a:r>
            <a:endParaRPr lang="en-US" sz="1200" b="0" dirty="0" smtClean="0">
              <a:effectLst/>
            </a:endParaRPr>
          </a:p>
          <a:p>
            <a:pPr marL="0" lvl="0" indent="0" algn="l" rtl="0">
              <a:spcBef>
                <a:spcPts val="0"/>
              </a:spcBef>
              <a:spcAft>
                <a:spcPts val="0"/>
              </a:spcAft>
              <a:buClr>
                <a:schemeClr val="dk1"/>
              </a:buClr>
              <a:buSzPts val="1200"/>
              <a:buFont typeface="Calibri"/>
              <a:buNone/>
            </a:pPr>
            <a:endParaRPr lang="en"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dirty="0" smtClean="0">
                <a:solidFill>
                  <a:schemeClr val="dk1"/>
                </a:solidFill>
                <a:latin typeface="Calibri"/>
                <a:ea typeface="Calibri"/>
                <a:cs typeface="Calibri"/>
                <a:sym typeface="Calibri"/>
              </a:rPr>
              <a:t>CASON </a:t>
            </a:r>
            <a:r>
              <a:rPr lang="en" sz="1200" dirty="0">
                <a:solidFill>
                  <a:schemeClr val="dk1"/>
                </a:solidFill>
                <a:latin typeface="Calibri"/>
                <a:ea typeface="Calibri"/>
                <a:cs typeface="Calibri"/>
                <a:sym typeface="Calibri"/>
              </a:rPr>
              <a:t>→ 905-684-1183 or </a:t>
            </a:r>
            <a:r>
              <a:rPr lang="en" sz="1200" dirty="0" smtClean="0">
                <a:solidFill>
                  <a:schemeClr val="dk1"/>
                </a:solidFill>
                <a:latin typeface="Calibri"/>
                <a:ea typeface="Calibri"/>
                <a:cs typeface="Calibri"/>
                <a:sym typeface="Calibri"/>
              </a:rPr>
              <a:t>www.cason.ca </a:t>
            </a:r>
            <a:endParaRPr lang="en" sz="1200" b="0" i="0" u="none" strike="noStrike" cap="none"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b="0" i="0" u="none" strike="noStrike" cap="none" dirty="0" smtClean="0">
                <a:solidFill>
                  <a:srgbClr val="000000"/>
                </a:solidFill>
                <a:latin typeface="Arial"/>
                <a:ea typeface="Calibri"/>
                <a:cs typeface="Calibri"/>
                <a:sym typeface="Calibri"/>
              </a:rPr>
              <a:t>Kids Help Phone </a:t>
            </a:r>
            <a:r>
              <a:rPr lang="en" sz="1200" b="0" i="0" u="none" strike="noStrike" cap="none" dirty="0" smtClean="0">
                <a:solidFill>
                  <a:srgbClr val="000000"/>
                </a:solidFill>
                <a:latin typeface="Arial"/>
                <a:ea typeface="Calibri"/>
                <a:cs typeface="Calibri"/>
                <a:sym typeface="Wingdings" panose="05000000000000000000" pitchFamily="2" charset="2"/>
              </a:rPr>
              <a:t> (1-800-668-6868) or </a:t>
            </a:r>
            <a:r>
              <a:rPr lang="en-CA" sz="1200" b="0" i="0" u="none" strike="noStrike" cap="none" dirty="0" smtClean="0">
                <a:solidFill>
                  <a:srgbClr val="000000"/>
                </a:solidFill>
                <a:latin typeface="Arial"/>
                <a:ea typeface="Calibri"/>
                <a:cs typeface="Calibri"/>
                <a:sym typeface="Wingdings" panose="05000000000000000000" pitchFamily="2" charset="2"/>
                <a:hlinkClick r:id="rId5"/>
              </a:rPr>
              <a:t>https://kidshelpphone.ca/</a:t>
            </a:r>
            <a:r>
              <a:rPr lang="en-CA" sz="1200" b="0" i="0" u="none" strike="noStrike" cap="none" dirty="0" smtClean="0">
                <a:solidFill>
                  <a:srgbClr val="000000"/>
                </a:solidFill>
                <a:latin typeface="Arial"/>
                <a:ea typeface="Calibri"/>
                <a:cs typeface="Calibri"/>
                <a:sym typeface="Wingdings" panose="05000000000000000000" pitchFamily="2" charset="2"/>
              </a:rPr>
              <a:t> </a:t>
            </a:r>
            <a:endParaRPr lang="en" sz="1200" b="0" i="0" u="none" strike="noStrike" cap="none" dirty="0" smtClean="0">
              <a:solidFill>
                <a:srgbClr val="000000"/>
              </a:solidFill>
              <a:latin typeface="Arial"/>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 sz="1200" b="0" i="0" u="none" strike="noStrike" cap="none" dirty="0" smtClean="0">
                <a:solidFill>
                  <a:srgbClr val="000000"/>
                </a:solidFill>
                <a:latin typeface="Arial"/>
                <a:ea typeface="Calibri"/>
                <a:cs typeface="Calibri"/>
                <a:sym typeface="Calibri"/>
              </a:rPr>
              <a:t>Mental Health Helpline </a:t>
            </a:r>
            <a:r>
              <a:rPr lang="en" sz="1200" b="0" i="0" u="none" strike="noStrike" cap="none" dirty="0" smtClean="0">
                <a:solidFill>
                  <a:srgbClr val="000000"/>
                </a:solidFill>
                <a:latin typeface="Arial"/>
                <a:ea typeface="Calibri"/>
                <a:cs typeface="Calibri"/>
                <a:sym typeface="Wingdings" panose="05000000000000000000" pitchFamily="2" charset="2"/>
              </a:rPr>
              <a:t> (1-866-531-2600) or</a:t>
            </a:r>
            <a:r>
              <a:rPr lang="en" sz="1200" b="0" i="0" u="none" strike="noStrike" cap="none" baseline="0" dirty="0" smtClean="0">
                <a:solidFill>
                  <a:srgbClr val="000000"/>
                </a:solidFill>
                <a:latin typeface="Arial"/>
                <a:ea typeface="Calibri"/>
                <a:cs typeface="Calibri"/>
                <a:sym typeface="Wingdings" panose="05000000000000000000" pitchFamily="2" charset="2"/>
              </a:rPr>
              <a:t> </a:t>
            </a:r>
            <a:r>
              <a:rPr lang="en-CA" sz="1200" b="0" i="0" u="none" strike="noStrike" cap="none" baseline="0" dirty="0" smtClean="0">
                <a:solidFill>
                  <a:srgbClr val="000000"/>
                </a:solidFill>
                <a:latin typeface="Arial"/>
                <a:ea typeface="Calibri"/>
                <a:cs typeface="Calibri"/>
                <a:sym typeface="Wingdings" panose="05000000000000000000" pitchFamily="2" charset="2"/>
              </a:rPr>
              <a:t>https://www.connexontario.ca/en-ca/ </a:t>
            </a:r>
          </a:p>
          <a:p>
            <a:pPr marL="0" lvl="0" indent="0" algn="l" rtl="0">
              <a:spcBef>
                <a:spcPts val="0"/>
              </a:spcBef>
              <a:spcAft>
                <a:spcPts val="0"/>
              </a:spcAft>
              <a:buClr>
                <a:schemeClr val="dk1"/>
              </a:buClr>
              <a:buSzPts val="1200"/>
              <a:buFont typeface="Calibri"/>
              <a:buNone/>
            </a:pPr>
            <a:endParaRPr lang="en" sz="1200" b="0" i="0" u="none" strike="noStrike" cap="none" dirty="0" smtClean="0">
              <a:solidFill>
                <a:srgbClr val="000000"/>
              </a:solidFill>
              <a:latin typeface="Arial"/>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 sz="1200" b="1" i="0" u="none" strike="noStrike" cap="none" dirty="0" smtClean="0">
                <a:solidFill>
                  <a:srgbClr val="000000"/>
                </a:solidFill>
                <a:latin typeface="Arial"/>
                <a:ea typeface="Calibri"/>
                <a:cs typeface="Calibri"/>
                <a:sym typeface="Wingdings" panose="05000000000000000000" pitchFamily="2" charset="2"/>
              </a:rPr>
              <a:t>Image from Canva</a:t>
            </a: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411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D1.4 - </a:t>
            </a:r>
            <a:r>
              <a:rPr lang="en-US" sz="1100" dirty="0" smtClean="0">
                <a:ea typeface="Calibri"/>
                <a:cs typeface="Calibri"/>
                <a:sym typeface="Calibri"/>
              </a:rPr>
              <a:t>Identify people, resources, and services in the school and the community that can provide support when a person is dealing with mental health issues and choices or situations involving substance use and addictive behaviours, and describe how to access these support.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smtClean="0">
              <a:ea typeface="Calibri"/>
              <a:cs typeface="Calibri"/>
              <a:sym typeface="Calibri"/>
            </a:endParaRPr>
          </a:p>
        </p:txBody>
      </p:sp>
    </p:spTree>
    <p:extLst>
      <p:ext uri="{BB962C8B-B14F-4D97-AF65-F5344CB8AC3E}">
        <p14:creationId xmlns:p14="http://schemas.microsoft.com/office/powerpoint/2010/main" val="3297628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8d69a370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8d69a370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sz="1100" b="0" i="0" u="none" strike="noStrike" kern="1200" cap="none" dirty="0" smtClean="0">
                <a:solidFill>
                  <a:schemeClr val="tx1"/>
                </a:solidFill>
                <a:effectLst/>
                <a:latin typeface="Arial"/>
                <a:ea typeface="Arial"/>
                <a:cs typeface="Arial"/>
                <a:sym typeface="Arial"/>
              </a:rPr>
              <a:t>There are some things that can help you to stay drug-free.</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100" b="0" i="0" u="none" strike="noStrike" kern="1200" cap="none" dirty="0" smtClean="0">
                <a:solidFill>
                  <a:schemeClr val="tx1"/>
                </a:solidFill>
                <a:effectLst/>
                <a:latin typeface="Arial"/>
                <a:ea typeface="Arial"/>
                <a:cs typeface="Arial"/>
                <a:sym typeface="Arial"/>
              </a:rPr>
              <a:t>Having a </a:t>
            </a:r>
            <a:r>
              <a:rPr lang="en-US" sz="1100" b="0" i="0" u="sng" strike="noStrike" kern="1200" cap="none" dirty="0" smtClean="0">
                <a:solidFill>
                  <a:schemeClr val="tx1"/>
                </a:solidFill>
                <a:effectLst/>
                <a:latin typeface="Arial"/>
                <a:ea typeface="Arial"/>
                <a:cs typeface="Arial"/>
                <a:sym typeface="Arial"/>
              </a:rPr>
              <a:t>good friend </a:t>
            </a:r>
            <a:r>
              <a:rPr lang="en-US" sz="1100" b="0" i="0" u="none" strike="noStrike" kern="1200" cap="none" dirty="0" smtClean="0">
                <a:solidFill>
                  <a:schemeClr val="tx1"/>
                </a:solidFill>
                <a:effectLst/>
                <a:latin typeface="Arial"/>
                <a:ea typeface="Arial"/>
                <a:cs typeface="Arial"/>
                <a:sym typeface="Arial"/>
              </a:rPr>
              <a:t>can make you less likely to use drugs. </a:t>
            </a:r>
            <a:r>
              <a:rPr lang="en-US" sz="1100" b="1" i="0" u="none" strike="noStrike" kern="1200" cap="none" dirty="0" smtClean="0">
                <a:solidFill>
                  <a:schemeClr val="tx1"/>
                </a:solidFill>
                <a:effectLst/>
                <a:latin typeface="Arial"/>
                <a:ea typeface="Arial"/>
                <a:cs typeface="Arial"/>
                <a:sym typeface="Arial"/>
              </a:rPr>
              <a:t>What does it mean to be a good friend?</a:t>
            </a:r>
            <a:r>
              <a:rPr lang="en-US" sz="1100" b="0" i="0" u="none" strike="noStrike" kern="1200" cap="none" dirty="0" smtClean="0">
                <a:solidFill>
                  <a:schemeClr val="tx1"/>
                </a:solidFill>
                <a:effectLst/>
                <a:latin typeface="Arial"/>
                <a:ea typeface="Arial"/>
                <a:cs typeface="Arial"/>
                <a:sym typeface="Arial"/>
              </a:rPr>
              <a:t> (someone who accepts you/your decisions, looks out for you; does not pressure you to do something you don’t want to do; positive peer influence; can recommend people and places to go to for help when dealing with problems and difficult choices)</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100" b="0" i="0" u="none" strike="noStrike" kern="1200" cap="none" dirty="0" smtClean="0">
                <a:solidFill>
                  <a:schemeClr val="tx1"/>
                </a:solidFill>
                <a:effectLst/>
                <a:latin typeface="Arial"/>
                <a:ea typeface="Arial"/>
                <a:cs typeface="Arial"/>
                <a:sym typeface="Arial"/>
              </a:rPr>
              <a:t>It can also help to have interests – especially those that you share with your friends – that you can do instead of using drugs or alcohol. </a:t>
            </a:r>
            <a:r>
              <a:rPr lang="en-US" sz="1100" b="1" i="0" u="none" strike="noStrike" kern="1200" cap="none" dirty="0" smtClean="0">
                <a:solidFill>
                  <a:schemeClr val="tx1"/>
                </a:solidFill>
                <a:effectLst/>
                <a:latin typeface="Arial"/>
                <a:ea typeface="Arial"/>
                <a:cs typeface="Arial"/>
                <a:sym typeface="Arial"/>
              </a:rPr>
              <a:t>What do you think some of those could be?</a:t>
            </a:r>
            <a:r>
              <a:rPr lang="en-US" sz="1100" b="0" i="0" u="none" strike="noStrike" kern="1200" cap="none" dirty="0" smtClean="0">
                <a:solidFill>
                  <a:schemeClr val="tx1"/>
                </a:solidFill>
                <a:effectLst/>
                <a:latin typeface="Arial"/>
                <a:ea typeface="Arial"/>
                <a:cs typeface="Arial"/>
                <a:sym typeface="Arial"/>
              </a:rPr>
              <a:t> (sports, starting a band, being in the school play/talent show, video games, </a:t>
            </a:r>
            <a:r>
              <a:rPr lang="en-US" sz="1100" b="0" i="0" u="none" strike="noStrike" kern="1200" cap="none" dirty="0" err="1" smtClean="0">
                <a:solidFill>
                  <a:schemeClr val="tx1"/>
                </a:solidFill>
                <a:effectLst/>
                <a:latin typeface="Arial"/>
                <a:ea typeface="Arial"/>
                <a:cs typeface="Arial"/>
                <a:sym typeface="Arial"/>
              </a:rPr>
              <a:t>etc</a:t>
            </a:r>
            <a:r>
              <a:rPr lang="en-US" sz="1100" b="0" i="0" u="none" strike="noStrike" kern="1200" cap="none" dirty="0" smtClean="0">
                <a:solidFill>
                  <a:schemeClr val="tx1"/>
                </a:solidFill>
                <a:effectLst/>
                <a:latin typeface="Arial"/>
                <a:ea typeface="Arial"/>
                <a:cs typeface="Arial"/>
                <a:sym typeface="Arial"/>
              </a:rPr>
              <a:t>)</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100" b="0" i="0" u="none" strike="noStrike" kern="1200" cap="none" dirty="0" smtClean="0">
                <a:solidFill>
                  <a:schemeClr val="tx1"/>
                </a:solidFill>
                <a:effectLst/>
                <a:latin typeface="Arial"/>
                <a:ea typeface="Arial"/>
                <a:cs typeface="Arial"/>
                <a:sym typeface="Arial"/>
              </a:rPr>
              <a:t>Knowing how to say “no” is important to helping you stay drug-free. It can be very difficult to say “no” to friends or peers without offending them or feeling singled out. That’s why it helps to have some strategies to deal with those situations. If a friend offers you beer or a cigarette, </a:t>
            </a:r>
            <a:r>
              <a:rPr lang="en-US" sz="1100" b="1" i="0" u="none" strike="noStrike" kern="1200" cap="none" dirty="0" smtClean="0">
                <a:solidFill>
                  <a:schemeClr val="tx1"/>
                </a:solidFill>
                <a:effectLst/>
                <a:latin typeface="Arial"/>
                <a:ea typeface="Arial"/>
                <a:cs typeface="Arial"/>
                <a:sym typeface="Arial"/>
              </a:rPr>
              <a:t>how can you refuse it? </a:t>
            </a:r>
            <a:r>
              <a:rPr lang="en-US" sz="1100" b="0" i="0" u="none" strike="noStrike" kern="1200" cap="none" dirty="0" smtClean="0">
                <a:solidFill>
                  <a:schemeClr val="tx1"/>
                </a:solidFill>
                <a:effectLst/>
                <a:latin typeface="Arial"/>
                <a:ea typeface="Arial"/>
                <a:cs typeface="Arial"/>
                <a:sym typeface="Arial"/>
              </a:rPr>
              <a:t>Some strategies include: avoid the group, walk away, give a reason or excuse (e.g. training for track and field), suggest an alternative (e.g. going to the movies), say “Can you imagine if my parents found out? No way – I want to live until at least tomorrow”, say “respect my decision – I respect yours”, say “Look I’d rather not”, say “I’ll catch up with you tomorrow – I’ve got other things I’d like to do”.</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100" b="0" i="0" u="none" strike="noStrike" kern="1200" cap="none" dirty="0" smtClean="0">
                <a:solidFill>
                  <a:schemeClr val="tx1"/>
                </a:solidFill>
                <a:effectLst/>
                <a:latin typeface="Arial"/>
                <a:ea typeface="Arial"/>
                <a:cs typeface="Arial"/>
                <a:sym typeface="Arial"/>
              </a:rPr>
              <a:t>You can also create a </a:t>
            </a:r>
            <a:r>
              <a:rPr lang="en-US" sz="1100" b="0" i="0" u="sng" strike="noStrike" kern="1200" cap="none" dirty="0" smtClean="0">
                <a:solidFill>
                  <a:schemeClr val="tx1"/>
                </a:solidFill>
                <a:effectLst/>
                <a:latin typeface="Arial"/>
                <a:ea typeface="Arial"/>
                <a:cs typeface="Arial"/>
                <a:sym typeface="Arial"/>
              </a:rPr>
              <a:t>Safety agreement</a:t>
            </a:r>
            <a:r>
              <a:rPr lang="en-US" sz="1100" b="0" i="0" u="none" strike="noStrike" kern="1200" cap="none" dirty="0" smtClean="0">
                <a:solidFill>
                  <a:schemeClr val="tx1"/>
                </a:solidFill>
                <a:effectLst/>
                <a:latin typeface="Arial"/>
                <a:ea typeface="Arial"/>
                <a:cs typeface="Arial"/>
                <a:sym typeface="Arial"/>
              </a:rPr>
              <a:t> with your parents or guardians and plan to have them pick you up if you don’t have a safe ride home without asking questions about what happened or waiting to ask questions until the next day. The rules about this agreement would be decided together.</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100" b="0" i="0" u="none" strike="noStrike" kern="1200" cap="none" dirty="0" smtClean="0">
                <a:solidFill>
                  <a:schemeClr val="tx1"/>
                </a:solidFill>
                <a:effectLst/>
                <a:latin typeface="Arial"/>
                <a:ea typeface="Arial"/>
                <a:cs typeface="Arial"/>
                <a:sym typeface="Arial"/>
              </a:rPr>
              <a:t>Another arrangement you could make with your parents/guardians is choosing a Code Word or symbol that you can text to them if you need to ask them for help. You would simply text the Code Word to your parents and they would call you back and make up an excuse for you to leave the situation and arrange a safe ride home.</a:t>
            </a: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en-US" sz="1100" b="0" i="0" u="none" strike="noStrike" kern="0"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100" b="0" i="0" u="none" strike="noStrike" kern="1200" cap="none" dirty="0" smtClean="0">
                <a:solidFill>
                  <a:schemeClr val="tx1"/>
                </a:solidFill>
                <a:effectLst/>
                <a:latin typeface="Arial"/>
                <a:ea typeface="Arial"/>
                <a:cs typeface="Arial"/>
                <a:sym typeface="Arial"/>
              </a:rPr>
              <a:t>It is also important to know where to go for help. For example, you might go to a trusted adult, like a parent, teacher, doctor, or coach, to ask them for help or advice. You might also consult one of the community resources that are available. [list on next slide]</a:t>
            </a:r>
          </a:p>
          <a:p>
            <a:pPr marL="0" lvl="0" indent="0" algn="l" rtl="0">
              <a:spcBef>
                <a:spcPts val="0"/>
              </a:spcBef>
              <a:spcAft>
                <a:spcPts val="0"/>
              </a:spcAft>
              <a:buClr>
                <a:schemeClr val="dk1"/>
              </a:buClr>
              <a:buSzPts val="1200"/>
              <a:buFont typeface="Arial"/>
              <a:buNone/>
            </a:pPr>
            <a:endParaRPr lang="en-US" sz="1100" b="0" i="0" u="none" strike="noStrike" kern="1200" cap="none" dirty="0" smtClean="0">
              <a:solidFill>
                <a:schemeClr val="tx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lang="en-CA" dirty="0" smtClean="0"/>
          </a:p>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 ever have questions/concerns, need help or know someone who needs help, you can always talk to someone. There are many options out there available to you. A young person is </a:t>
            </a:r>
            <a:r>
              <a:rPr lang="en" sz="1200" dirty="0" smtClean="0">
                <a:solidFill>
                  <a:schemeClr val="dk1"/>
                </a:solidFill>
                <a:latin typeface="Calibri"/>
                <a:ea typeface="Calibri"/>
                <a:cs typeface="Calibri"/>
                <a:sym typeface="Calibri"/>
              </a:rPr>
              <a:t>less </a:t>
            </a:r>
            <a:r>
              <a:rPr lang="en" sz="1200" dirty="0">
                <a:solidFill>
                  <a:schemeClr val="dk1"/>
                </a:solidFill>
                <a:latin typeface="Calibri"/>
                <a:ea typeface="Calibri"/>
                <a:cs typeface="Calibri"/>
                <a:sym typeface="Calibri"/>
              </a:rPr>
              <a:t>likely to use </a:t>
            </a:r>
            <a:r>
              <a:rPr lang="en" sz="1200" dirty="0" smtClean="0">
                <a:solidFill>
                  <a:schemeClr val="dk1"/>
                </a:solidFill>
                <a:latin typeface="Calibri"/>
                <a:ea typeface="Calibri"/>
                <a:cs typeface="Calibri"/>
                <a:sym typeface="Calibri"/>
              </a:rPr>
              <a:t>drugs </a:t>
            </a:r>
            <a:r>
              <a:rPr lang="en" sz="1200" dirty="0">
                <a:solidFill>
                  <a:schemeClr val="dk1"/>
                </a:solidFill>
                <a:latin typeface="Calibri"/>
                <a:ea typeface="Calibri"/>
                <a:cs typeface="Calibri"/>
                <a:sym typeface="Calibri"/>
              </a:rPr>
              <a:t>if they have one of the following support personnel mentioned above</a:t>
            </a:r>
            <a:r>
              <a:rPr lang="en" sz="12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1" i="0" u="none" strike="noStrike" cap="none" dirty="0" smtClean="0">
                <a:solidFill>
                  <a:srgbClr val="000000"/>
                </a:solidFill>
                <a:latin typeface="Arial"/>
                <a:ea typeface="Calibri"/>
                <a:cs typeface="Calibri"/>
                <a:sym typeface="Wingdings" panose="05000000000000000000" pitchFamily="2" charset="2"/>
              </a:rPr>
              <a:t>Image from </a:t>
            </a:r>
            <a:r>
              <a:rPr lang="en-CA" sz="1200" b="1" i="0" u="none" strike="noStrike" cap="none" dirty="0" err="1" smtClean="0">
                <a:solidFill>
                  <a:srgbClr val="000000"/>
                </a:solidFill>
                <a:latin typeface="Arial"/>
                <a:ea typeface="Calibri"/>
                <a:cs typeface="Calibri"/>
                <a:sym typeface="Wingdings" panose="05000000000000000000" pitchFamily="2" charset="2"/>
              </a:rPr>
              <a:t>Canva</a:t>
            </a:r>
            <a:endParaRPr lang="en-CA"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sz="1200" b="1" i="0" u="none" strike="noStrike" cap="none" dirty="0" smtClean="0">
                <a:solidFill>
                  <a:schemeClr val="tx1"/>
                </a:solidFill>
                <a:latin typeface="Arial"/>
                <a:ea typeface="Gill Sans"/>
                <a:cs typeface="Gill Sans"/>
                <a:sym typeface="Gill Sans"/>
              </a:rPr>
              <a:t>Remind students: </a:t>
            </a:r>
            <a:r>
              <a:rPr lang="en-US" sz="1200" b="0" i="0" u="none" strike="noStrike" cap="none" dirty="0" smtClean="0">
                <a:solidFill>
                  <a:schemeClr val="tx1"/>
                </a:solidFill>
                <a:latin typeface="Arial"/>
                <a:ea typeface="Gill Sans"/>
                <a:cs typeface="Gill Sans"/>
                <a:sym typeface="Gill Sans"/>
              </a:rPr>
              <a:t>It is illegal under the age of 19 to use, buy, or sell drugs such as alcohol, marijuana, tobacco, and other drugs.</a:t>
            </a:r>
          </a:p>
          <a:p>
            <a:pPr marL="0" lvl="0" indent="0" algn="l" rtl="0">
              <a:lnSpc>
                <a:spcPct val="115000"/>
              </a:lnSpc>
              <a:spcBef>
                <a:spcPts val="1000"/>
              </a:spcBef>
              <a:spcAft>
                <a:spcPts val="0"/>
              </a:spcAft>
              <a:buClr>
                <a:schemeClr val="dk1"/>
              </a:buClr>
              <a:buSzPts val="1100"/>
              <a:buFont typeface="Arial"/>
              <a:buNone/>
            </a:pPr>
            <a:endParaRPr lang="en" sz="1200" b="1"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your in an uncomfortable situation, remember to use refusal skills or talk to someone you </a:t>
            </a:r>
            <a:r>
              <a:rPr lang="en" sz="1200" dirty="0" smtClean="0">
                <a:solidFill>
                  <a:schemeClr val="dk1"/>
                </a:solidFill>
                <a:latin typeface="Calibri"/>
                <a:ea typeface="Calibri"/>
                <a:cs typeface="Calibri"/>
                <a:sym typeface="Calibri"/>
              </a:rPr>
              <a:t>trust</a:t>
            </a: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b="1" dirty="0" smtClean="0">
                <a:solidFill>
                  <a:schemeClr val="dk1"/>
                </a:solidFill>
                <a:latin typeface="Calibri"/>
                <a:cs typeface="Calibri"/>
                <a:sym typeface="Calibri"/>
              </a:rPr>
              <a:t>Image </a:t>
            </a:r>
            <a:r>
              <a:rPr lang="en" sz="1200" b="1" smtClean="0">
                <a:solidFill>
                  <a:schemeClr val="dk1"/>
                </a:solidFill>
                <a:latin typeface="Calibri"/>
                <a:cs typeface="Calibri"/>
                <a:sym typeface="Calibri"/>
              </a:rPr>
              <a:t>from Canva</a:t>
            </a:r>
            <a:endParaRPr sz="1200" b="1"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latin typeface="Arial"/>
                <a:ea typeface="Calibri"/>
                <a:cs typeface="Calibri"/>
                <a:sym typeface="Wingdings" panose="05000000000000000000" pitchFamily="2" charset="2"/>
              </a:rPr>
              <a:t>Image from </a:t>
            </a:r>
            <a:r>
              <a:rPr lang="en-US" sz="1100" b="1" i="0" u="none" strike="noStrike" cap="none" dirty="0" err="1" smtClean="0">
                <a:solidFill>
                  <a:srgbClr val="000000"/>
                </a:solidFill>
                <a:latin typeface="Arial"/>
                <a:ea typeface="Calibri"/>
                <a:cs typeface="Calibri"/>
                <a:sym typeface="Wingdings" panose="05000000000000000000" pitchFamily="2" charset="2"/>
              </a:rPr>
              <a:t>Canva</a:t>
            </a:r>
            <a:endParaRPr lang="en-US" sz="1100" b="1"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101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8c4f5567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8c4f5567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0" i="1" u="none" strike="noStrike" cap="none" dirty="0" smtClean="0">
                <a:solidFill>
                  <a:srgbClr val="000000"/>
                </a:solidFill>
                <a:latin typeface="Arial"/>
                <a:ea typeface="Calibri"/>
                <a:cs typeface="Calibri"/>
                <a:sym typeface="Wingdings" panose="05000000000000000000" pitchFamily="2" charset="2"/>
              </a:rPr>
              <a:t>Teacher Prompt:</a:t>
            </a:r>
            <a:r>
              <a:rPr lang="en-CA" sz="1200" b="0" i="1" u="none" strike="noStrike" cap="none" baseline="0" dirty="0" smtClean="0">
                <a:solidFill>
                  <a:srgbClr val="000000"/>
                </a:solidFill>
                <a:latin typeface="Arial"/>
                <a:ea typeface="Calibri"/>
                <a:cs typeface="Calibri"/>
                <a:sym typeface="Wingdings" panose="05000000000000000000" pitchFamily="2" charset="2"/>
              </a:rPr>
              <a:t> </a:t>
            </a:r>
            <a:r>
              <a:rPr lang="en-CA" sz="1200" b="0" i="0" u="none" strike="noStrike" cap="none" baseline="0" dirty="0" smtClean="0">
                <a:solidFill>
                  <a:srgbClr val="000000"/>
                </a:solidFill>
                <a:latin typeface="Arial"/>
                <a:ea typeface="Calibri"/>
                <a:cs typeface="Calibri"/>
                <a:sym typeface="Wingdings" panose="05000000000000000000" pitchFamily="2" charset="2"/>
              </a:rPr>
              <a:t>This could include prescription drugs, alcohol, tobacco, nicotine, etc. If students are struggling to come up with answers, you can always suggest “think about </a:t>
            </a:r>
            <a:r>
              <a:rPr lang="en-CA" sz="1200" b="1" i="0" u="none" strike="noStrike" cap="none" baseline="0" dirty="0" smtClean="0">
                <a:solidFill>
                  <a:srgbClr val="000000"/>
                </a:solidFill>
                <a:latin typeface="Arial"/>
                <a:ea typeface="Calibri"/>
                <a:cs typeface="Calibri"/>
                <a:sym typeface="Wingdings" panose="05000000000000000000" pitchFamily="2" charset="2"/>
              </a:rPr>
              <a:t>legal drugs</a:t>
            </a:r>
            <a:r>
              <a:rPr lang="en-CA" sz="1200" b="0" i="0" u="none" strike="noStrike" cap="none" baseline="0" dirty="0" smtClean="0">
                <a:solidFill>
                  <a:srgbClr val="000000"/>
                </a:solidFill>
                <a:latin typeface="Arial"/>
                <a:ea typeface="Calibri"/>
                <a:cs typeface="Calibri"/>
                <a:sym typeface="Wingdings" panose="05000000000000000000" pitchFamily="2" charset="2"/>
              </a:rPr>
              <a:t> and </a:t>
            </a:r>
            <a:r>
              <a:rPr lang="en-CA" sz="1200" b="1" i="0" u="none" strike="noStrike" cap="none" baseline="0" dirty="0" smtClean="0">
                <a:solidFill>
                  <a:srgbClr val="000000"/>
                </a:solidFill>
                <a:latin typeface="Arial"/>
                <a:ea typeface="Calibri"/>
                <a:cs typeface="Calibri"/>
                <a:sym typeface="Wingdings" panose="05000000000000000000" pitchFamily="2" charset="2"/>
              </a:rPr>
              <a:t>illegal drugs</a:t>
            </a:r>
            <a:r>
              <a:rPr lang="en-CA" sz="1200" b="0" i="0" u="none" strike="noStrike" cap="none" baseline="0" dirty="0" smtClean="0">
                <a:solidFill>
                  <a:srgbClr val="000000"/>
                </a:solidFill>
                <a:latin typeface="Arial"/>
                <a:ea typeface="Calibri"/>
                <a:cs typeface="Calibri"/>
                <a:sym typeface="Wingdings" panose="05000000000000000000" pitchFamily="2" charset="2"/>
              </a:rPr>
              <a:t>. If you don’t know what these are, that’s ok because we’re going to learn about them today.”</a:t>
            </a:r>
            <a:br>
              <a:rPr lang="en-CA" sz="1200" b="0" i="0" u="none" strike="noStrike" cap="none" baseline="0" dirty="0" smtClean="0">
                <a:solidFill>
                  <a:srgbClr val="000000"/>
                </a:solidFill>
                <a:latin typeface="Arial"/>
                <a:ea typeface="Calibri"/>
                <a:cs typeface="Calibri"/>
                <a:sym typeface="Wingdings" panose="05000000000000000000" pitchFamily="2" charset="2"/>
              </a:rPr>
            </a:br>
            <a:endParaRPr lang="en-CA" sz="1200" b="0" i="0" u="none" strike="noStrike" cap="none" dirty="0" smtClean="0">
              <a:solidFill>
                <a:srgbClr val="000000"/>
              </a:solidFill>
              <a:latin typeface="Arial"/>
              <a:ea typeface="Calibri"/>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i="0" u="none" strike="noStrike" cap="none" dirty="0" smtClean="0">
                <a:solidFill>
                  <a:srgbClr val="000000"/>
                </a:solidFill>
                <a:latin typeface="Arial"/>
                <a:ea typeface="Calibri"/>
                <a:cs typeface="Calibri"/>
                <a:sym typeface="Wingdings" panose="05000000000000000000" pitchFamily="2" charset="2"/>
              </a:rPr>
              <a:t>Image from </a:t>
            </a:r>
            <a:r>
              <a:rPr lang="en-CA" sz="1200" b="1" i="0" u="none" strike="noStrike" cap="none" dirty="0" err="1" smtClean="0">
                <a:solidFill>
                  <a:srgbClr val="000000"/>
                </a:solidFill>
                <a:latin typeface="Arial"/>
                <a:ea typeface="Calibri"/>
                <a:cs typeface="Calibri"/>
                <a:sym typeface="Wingdings" panose="05000000000000000000" pitchFamily="2" charset="2"/>
              </a:rPr>
              <a:t>Canva</a:t>
            </a:r>
            <a:endParaRPr lang="en-CA" sz="12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0" i="0" u="none" strike="noStrike" kern="1200" cap="none" dirty="0" smtClean="0">
                <a:solidFill>
                  <a:schemeClr val="tx1"/>
                </a:solidFill>
                <a:effectLst/>
                <a:latin typeface="Arial"/>
                <a:ea typeface="Arial"/>
                <a:cs typeface="Arial"/>
                <a:sym typeface="Arial"/>
              </a:rPr>
              <a:t>A drug can enter the body by being ingested, smoked, injected, inhaled or absorbed (e.g. under the tongue or through on the skin)</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r>
              <a:rPr lang="en-US" sz="1100" b="0" i="0" u="none" strike="noStrike" kern="1200" cap="none" baseline="0" dirty="0" smtClean="0">
                <a:solidFill>
                  <a:schemeClr val="tx1"/>
                </a:solidFill>
                <a:latin typeface="Arial"/>
                <a:ea typeface="Arial"/>
                <a:cs typeface="Arial"/>
                <a:sym typeface="Arial"/>
              </a:rPr>
              <a:t>Canada. Department of Justice Canada. Controlled Drugs and Substances Act. Ottawa, ON:</a:t>
            </a:r>
          </a:p>
          <a:p>
            <a:pPr marL="0" lvl="0" indent="0" algn="l" rtl="0">
              <a:spcBef>
                <a:spcPts val="0"/>
              </a:spcBef>
              <a:spcAft>
                <a:spcPts val="0"/>
              </a:spcAft>
              <a:buNone/>
            </a:pPr>
            <a:r>
              <a:rPr lang="en-US" sz="1100" b="0" i="0" u="none" strike="noStrike" kern="1200" cap="none" baseline="0" dirty="0" smtClean="0">
                <a:solidFill>
                  <a:schemeClr val="tx1"/>
                </a:solidFill>
                <a:latin typeface="Arial"/>
                <a:ea typeface="Arial"/>
                <a:cs typeface="Arial"/>
                <a:sym typeface="Arial"/>
              </a:rPr>
              <a:t>Department of Justice, 1996. Available online at &lt;http://laws.justice.gc.ca/en/C-38.8/&gt;.</a:t>
            </a:r>
            <a:endParaRPr lang="en-CA"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US" b="0" dirty="0" smtClean="0"/>
              <a:t>Definitions from https://www.edu.gov.mb.ca/k12/cur/physhlth/frame_found_gr11/rm/module_e_lesson_1.pdf </a:t>
            </a: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0" i="0" u="none" strike="noStrike" kern="1200" cap="none" dirty="0" smtClean="0">
              <a:solidFill>
                <a:schemeClr val="tx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0" i="0" u="none" strike="noStrike" kern="1200" cap="none" dirty="0" smtClean="0">
                <a:solidFill>
                  <a:schemeClr val="tx1"/>
                </a:solidFill>
                <a:effectLst/>
                <a:latin typeface="Arial"/>
                <a:cs typeface="Arial"/>
                <a:sym typeface="Arial"/>
              </a:rPr>
              <a:t>For different types of drugs, check out</a:t>
            </a:r>
            <a:r>
              <a:rPr lang="en-US" sz="1100" b="0" i="0" u="none" strike="noStrike" kern="1200" cap="none" baseline="0" dirty="0" smtClean="0">
                <a:solidFill>
                  <a:schemeClr val="tx1"/>
                </a:solidFill>
                <a:effectLst/>
                <a:latin typeface="Arial"/>
                <a:cs typeface="Arial"/>
                <a:sym typeface="Arial"/>
              </a:rPr>
              <a:t> </a:t>
            </a:r>
            <a:r>
              <a:rPr lang="en-US" sz="1100" b="0" i="0" u="none" strike="noStrike" kern="1200" cap="none" baseline="0" dirty="0" smtClean="0">
                <a:solidFill>
                  <a:schemeClr val="tx1"/>
                </a:solidFill>
                <a:effectLst/>
                <a:latin typeface="Arial"/>
                <a:cs typeface="Arial"/>
                <a:sym typeface="Wingdings" panose="05000000000000000000" pitchFamily="2" charset="2"/>
              </a:rPr>
              <a:t> Alcohol and Drug Foundation (</a:t>
            </a:r>
            <a:r>
              <a:rPr lang="en-US" sz="1100" b="0" i="0" u="none" strike="noStrike" kern="1200" cap="none" baseline="0" dirty="0" err="1" smtClean="0">
                <a:solidFill>
                  <a:schemeClr val="tx1"/>
                </a:solidFill>
                <a:effectLst/>
                <a:latin typeface="Arial"/>
                <a:cs typeface="Arial"/>
                <a:sym typeface="Wingdings" panose="05000000000000000000" pitchFamily="2" charset="2"/>
              </a:rPr>
              <a:t>ADF</a:t>
            </a:r>
            <a:r>
              <a:rPr lang="en-US" sz="1100" b="0" i="0" u="none" strike="noStrike" kern="1200" cap="none" baseline="0" dirty="0" smtClean="0">
                <a:solidFill>
                  <a:schemeClr val="tx1"/>
                </a:solidFill>
                <a:effectLst/>
                <a:latin typeface="Arial"/>
                <a:cs typeface="Arial"/>
                <a:sym typeface="Wingdings" panose="05000000000000000000" pitchFamily="2" charset="2"/>
              </a:rPr>
              <a:t>) https://adf.org.au/drug-facts/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0" i="0" u="none" strike="noStrike" kern="1200" cap="none" dirty="0" smtClean="0">
              <a:solidFill>
                <a:schemeClr val="tx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d69a370a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d69a370a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dirty="0" smtClean="0">
                <a:solidFill>
                  <a:srgbClr val="000000"/>
                </a:solidFill>
                <a:effectLst/>
                <a:latin typeface="Arial"/>
                <a:ea typeface="Arial"/>
                <a:cs typeface="Arial"/>
                <a:sym typeface="Arial"/>
              </a:rPr>
              <a:t>Only play</a:t>
            </a:r>
            <a:r>
              <a:rPr lang="en-US" sz="1200" b="1" i="0" u="none" strike="noStrike" cap="none" baseline="0" dirty="0" smtClean="0">
                <a:solidFill>
                  <a:srgbClr val="000000"/>
                </a:solidFill>
                <a:effectLst/>
                <a:latin typeface="Arial"/>
                <a:ea typeface="Arial"/>
                <a:cs typeface="Arial"/>
                <a:sym typeface="Arial"/>
              </a:rPr>
              <a:t> the </a:t>
            </a:r>
            <a:r>
              <a:rPr lang="en-US" sz="1200" b="1" i="0" u="none" strike="noStrike" cap="none" dirty="0" smtClean="0">
                <a:solidFill>
                  <a:srgbClr val="000000"/>
                </a:solidFill>
                <a:effectLst/>
                <a:latin typeface="Arial"/>
                <a:ea typeface="Arial"/>
                <a:cs typeface="Arial"/>
                <a:sym typeface="Arial"/>
              </a:rPr>
              <a:t>video until 3:17</a:t>
            </a:r>
            <a:r>
              <a:rPr lang="en-US" sz="1200" b="0" i="0" u="none" strike="noStrike" cap="none" dirty="0" smtClean="0">
                <a:solidFill>
                  <a:srgbClr val="000000"/>
                </a:solidFill>
                <a:effectLst/>
                <a:latin typeface="Arial"/>
                <a:ea typeface="Arial"/>
                <a:cs typeface="Arial"/>
                <a:sym typeface="Arial"/>
              </a:rPr>
              <a:t>… If your students have learned about Neurons</a:t>
            </a:r>
            <a:r>
              <a:rPr lang="en-US" sz="1200" b="0" i="0" u="none" strike="noStrike" cap="none" baseline="0" dirty="0" smtClean="0">
                <a:solidFill>
                  <a:srgbClr val="000000"/>
                </a:solidFill>
                <a:effectLst/>
                <a:latin typeface="Arial"/>
                <a:ea typeface="Arial"/>
                <a:cs typeface="Arial"/>
                <a:sym typeface="Arial"/>
              </a:rPr>
              <a:t> and you want to watch the entire video that is up to the teacher’s discretion.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baseline="0" dirty="0" smtClean="0">
                <a:solidFill>
                  <a:srgbClr val="000000"/>
                </a:solidFill>
                <a:effectLst/>
                <a:latin typeface="Arial"/>
                <a:ea typeface="Arial"/>
                <a:cs typeface="Arial"/>
                <a:sym typeface="Arial"/>
              </a:rPr>
              <a:t>Tell the students to pay attention to </a:t>
            </a:r>
            <a:r>
              <a:rPr lang="en-US" sz="1200" b="1" i="0" u="none" strike="noStrike" cap="none" baseline="0" dirty="0" smtClean="0">
                <a:solidFill>
                  <a:srgbClr val="000000"/>
                </a:solidFill>
                <a:effectLst/>
                <a:latin typeface="Arial"/>
                <a:ea typeface="Arial"/>
                <a:cs typeface="Arial"/>
                <a:sym typeface="Arial"/>
              </a:rPr>
              <a:t>legal</a:t>
            </a:r>
            <a:r>
              <a:rPr lang="en-US" sz="1200" b="0" i="0" u="none" strike="noStrike" cap="none" baseline="0" dirty="0" smtClean="0">
                <a:solidFill>
                  <a:srgbClr val="000000"/>
                </a:solidFill>
                <a:effectLst/>
                <a:latin typeface="Arial"/>
                <a:ea typeface="Arial"/>
                <a:cs typeface="Arial"/>
                <a:sym typeface="Arial"/>
              </a:rPr>
              <a:t> and </a:t>
            </a:r>
            <a:r>
              <a:rPr lang="en-US" sz="1200" b="1" i="0" u="none" strike="noStrike" cap="none" baseline="0" dirty="0" smtClean="0">
                <a:solidFill>
                  <a:srgbClr val="000000"/>
                </a:solidFill>
                <a:effectLst/>
                <a:latin typeface="Arial"/>
                <a:ea typeface="Arial"/>
                <a:cs typeface="Arial"/>
                <a:sym typeface="Arial"/>
              </a:rPr>
              <a:t>illegal drugs</a:t>
            </a:r>
            <a:r>
              <a:rPr lang="en-US" sz="1200" b="0" i="0" u="none" strike="noStrike" cap="none" baseline="0" dirty="0" smtClean="0">
                <a:solidFill>
                  <a:srgbClr val="000000"/>
                </a:solidFill>
                <a:effectLst/>
                <a:latin typeface="Arial"/>
                <a:ea typeface="Arial"/>
                <a:cs typeface="Arial"/>
                <a:sym typeface="Arial"/>
              </a:rPr>
              <a:t>, as well as the difference between </a:t>
            </a:r>
            <a:r>
              <a:rPr lang="en-US" sz="1200" b="1" i="0" u="none" strike="noStrike" cap="none" baseline="0" dirty="0" smtClean="0">
                <a:solidFill>
                  <a:srgbClr val="000000"/>
                </a:solidFill>
                <a:effectLst/>
                <a:latin typeface="Arial"/>
                <a:ea typeface="Arial"/>
                <a:cs typeface="Arial"/>
                <a:sym typeface="Arial"/>
              </a:rPr>
              <a:t>stimulants </a:t>
            </a:r>
            <a:r>
              <a:rPr lang="en-US" sz="1200" b="0" i="0" u="none" strike="noStrike" cap="none" baseline="0" dirty="0" smtClean="0">
                <a:solidFill>
                  <a:srgbClr val="000000"/>
                </a:solidFill>
                <a:effectLst/>
                <a:latin typeface="Arial"/>
                <a:ea typeface="Arial"/>
                <a:cs typeface="Arial"/>
                <a:sym typeface="Arial"/>
              </a:rPr>
              <a:t>and</a:t>
            </a:r>
            <a:r>
              <a:rPr lang="en-US" sz="1200" b="1" i="0" u="none" strike="noStrike" cap="none" baseline="0" dirty="0" smtClean="0">
                <a:solidFill>
                  <a:srgbClr val="000000"/>
                </a:solidFill>
                <a:effectLst/>
                <a:latin typeface="Arial"/>
                <a:ea typeface="Arial"/>
                <a:cs typeface="Arial"/>
                <a:sym typeface="Arial"/>
              </a:rPr>
              <a:t> depressants</a:t>
            </a:r>
            <a:r>
              <a:rPr lang="en-US" sz="1200" b="0" i="0" u="none" strike="noStrike" cap="none" baseline="0" dirty="0" smtClean="0">
                <a:solidFill>
                  <a:srgbClr val="000000"/>
                </a:solidFill>
                <a:effectLst/>
                <a:latin typeface="Arial"/>
                <a:ea typeface="Arial"/>
                <a:cs typeface="Arial"/>
                <a:sym typeface="Arial"/>
              </a:rPr>
              <a:t>, and their role.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dirty="0" smtClean="0">
                <a:solidFill>
                  <a:srgbClr val="000000"/>
                </a:solidFill>
                <a:effectLst/>
                <a:latin typeface="Arial"/>
                <a:ea typeface="Arial"/>
                <a:cs typeface="Arial"/>
                <a:sym typeface="Arial"/>
              </a:rPr>
              <a:t>Video link: </a:t>
            </a:r>
            <a:r>
              <a:rPr lang="en-CA" sz="1200" dirty="0" smtClean="0">
                <a:hlinkClick r:id="rId3"/>
              </a:rPr>
              <a:t>https://www.youtube.com/watch?v=C3Na592f9oc</a:t>
            </a:r>
            <a:endParaRPr lang="en-CA" sz="120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dirty="0" smtClean="0">
                <a:solidFill>
                  <a:srgbClr val="000000"/>
                </a:solidFill>
                <a:effectLst/>
                <a:latin typeface="Arial"/>
                <a:ea typeface="Arial"/>
                <a:cs typeface="Arial"/>
                <a:sym typeface="Arial"/>
              </a:rPr>
              <a:t>Also hyperlinked in the title. To</a:t>
            </a:r>
            <a:r>
              <a:rPr lang="en-US" sz="1200" b="0" i="0" u="none" strike="noStrike" cap="none" baseline="0" dirty="0" smtClean="0">
                <a:solidFill>
                  <a:srgbClr val="000000"/>
                </a:solidFill>
                <a:effectLst/>
                <a:latin typeface="Arial"/>
                <a:ea typeface="Arial"/>
                <a:cs typeface="Arial"/>
                <a:sym typeface="Arial"/>
              </a:rPr>
              <a:t> access the video, click play on the video (make sure to be in present mode or the video won’t work)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Legal drugs:</a:t>
            </a:r>
            <a:r>
              <a:rPr lang="en-CA" b="0" baseline="0" dirty="0" smtClean="0"/>
              <a:t> Are known as over-the-counter (OTC) and prescription (Rx) drugs. This can include alcohol, nicotine, and caffeine, which are all legal drugs. </a:t>
            </a:r>
            <a:endParaRPr lang="en-CA" b="1" dirty="0" smtClean="0"/>
          </a:p>
          <a:p>
            <a:pPr marL="0" lvl="0" indent="0" algn="l" rtl="0">
              <a:spcBef>
                <a:spcPts val="0"/>
              </a:spcBef>
              <a:spcAft>
                <a:spcPts val="0"/>
              </a:spcAft>
              <a:buNone/>
            </a:pPr>
            <a:r>
              <a:rPr lang="en-CA" b="1" dirty="0" smtClean="0"/>
              <a:t>Illegal drugs: </a:t>
            </a:r>
            <a:r>
              <a:rPr lang="en-CA" b="0" dirty="0" smtClean="0"/>
              <a:t>The use of these drugs</a:t>
            </a:r>
            <a:r>
              <a:rPr lang="en-CA" b="0" baseline="0" dirty="0" smtClean="0"/>
              <a:t> is considered illegal under the </a:t>
            </a:r>
            <a:r>
              <a:rPr lang="en-CA" b="0" i="1" baseline="0" dirty="0" smtClean="0"/>
              <a:t>Controlled Drugs and Substances Act (Department of Justice Canada). </a:t>
            </a:r>
          </a:p>
          <a:p>
            <a:pPr marL="0" lvl="0" indent="0" algn="l" rtl="0">
              <a:spcBef>
                <a:spcPts val="0"/>
              </a:spcBef>
              <a:spcAft>
                <a:spcPts val="0"/>
              </a:spcAft>
              <a:buNone/>
            </a:pPr>
            <a:endParaRPr lang="en-CA" sz="1100" b="0" i="1" u="none" strike="noStrike" kern="1200" cap="none" baseline="0" dirty="0" smtClean="0">
              <a:solidFill>
                <a:schemeClr val="tx1"/>
              </a:solidFill>
              <a:latin typeface="Arial"/>
              <a:ea typeface="Arial"/>
              <a:cs typeface="Arial"/>
              <a:sym typeface="Arial"/>
            </a:endParaRPr>
          </a:p>
          <a:p>
            <a:pPr marL="0" lvl="0" indent="0" algn="l" rtl="0">
              <a:spcBef>
                <a:spcPts val="0"/>
              </a:spcBef>
              <a:spcAft>
                <a:spcPts val="0"/>
              </a:spcAft>
              <a:buNone/>
            </a:pPr>
            <a:r>
              <a:rPr lang="en-US" sz="1100" b="0" i="0" u="none" strike="noStrike" kern="1200" cap="none" baseline="0" dirty="0" smtClean="0">
                <a:solidFill>
                  <a:schemeClr val="tx1"/>
                </a:solidFill>
                <a:latin typeface="Arial"/>
                <a:ea typeface="Arial"/>
                <a:cs typeface="Arial"/>
                <a:sym typeface="Arial"/>
              </a:rPr>
              <a:t>Canada. Department of Justice Canada. Controlled Drugs and Substances Act. Ottawa, ON: Department of Justice, 1996. Available online at &lt;http://laws.justice.gc.ca/en/C-38.8/&gt;.</a:t>
            </a:r>
            <a:endParaRPr lang="en-CA"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US" b="0" dirty="0" smtClean="0"/>
              <a:t>Definitions from https://www.edu.gov.mb.ca/k12/cur/physhlth/frame_found_gr11/rm/module_e_lesson_1.pdf </a:t>
            </a:r>
          </a:p>
          <a:p>
            <a:pPr marL="0" lvl="0" indent="0" algn="l" rtl="0">
              <a:spcBef>
                <a:spcPts val="0"/>
              </a:spcBef>
              <a:spcAft>
                <a:spcPts val="0"/>
              </a:spcAft>
              <a:buNone/>
            </a:pPr>
            <a:endParaRPr lang="en-US"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0">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connexontario.ca/en-ca/"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kidshelpphone.ca/" TargetMode="External"/><Relationship Id="rId5" Type="http://schemas.openxmlformats.org/officeDocument/2006/relationships/hyperlink" Target="http://www.cason.ca/"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C3Na592f9oc" TargetMode="Externa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hyperlink" Target="https://www.youtube.com/watch?v=C3Na592f9o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841794" y="215103"/>
            <a:ext cx="7456427" cy="1200639"/>
          </a:xfrm>
        </p:spPr>
        <p:txBody>
          <a:bodyPr anchor="ctr">
            <a:noAutofit/>
          </a:bodyPr>
          <a:lstStyle/>
          <a:p>
            <a:r>
              <a:rPr lang="en-US" sz="4000" b="1" dirty="0">
                <a:solidFill>
                  <a:schemeClr val="tx1"/>
                </a:solidFill>
                <a:latin typeface="+mj-lt"/>
              </a:rPr>
              <a:t>Substance Use, Addictions and Related Behaviours</a:t>
            </a:r>
            <a:endParaRPr lang="en-CA" sz="3600" dirty="0">
              <a:solidFill>
                <a:schemeClr val="tx1"/>
              </a:solidFill>
              <a:latin typeface="+mj-lt"/>
            </a:endParaRPr>
          </a:p>
        </p:txBody>
      </p:sp>
      <p:pic>
        <p:nvPicPr>
          <p:cNvPr id="4" name="Google Shape;57;p13" descr="Orange and red circle with a line through it, over top of drups and a needle" title="Circle with a line through it"/>
          <p:cNvPicPr preferRelativeResize="0"/>
          <p:nvPr/>
        </p:nvPicPr>
        <p:blipFill>
          <a:blip r:embed="rId4">
            <a:alphaModFix/>
          </a:blip>
          <a:stretch>
            <a:fillRect/>
          </a:stretch>
        </p:blipFill>
        <p:spPr>
          <a:xfrm>
            <a:off x="3444294" y="1349067"/>
            <a:ext cx="2251423" cy="2238079"/>
          </a:xfrm>
          <a:prstGeom prst="rect">
            <a:avLst/>
          </a:prstGeom>
          <a:noFill/>
          <a:ln>
            <a:noFill/>
          </a:ln>
        </p:spPr>
      </p:pic>
      <p:sp>
        <p:nvSpPr>
          <p:cNvPr id="6" name="TextBox 5"/>
          <p:cNvSpPr txBox="1"/>
          <p:nvPr/>
        </p:nvSpPr>
        <p:spPr>
          <a:xfrm>
            <a:off x="2826580" y="3520471"/>
            <a:ext cx="3486852" cy="461665"/>
          </a:xfrm>
          <a:prstGeom prst="rect">
            <a:avLst/>
          </a:prstGeom>
          <a:noFill/>
        </p:spPr>
        <p:txBody>
          <a:bodyPr wrap="none" rtlCol="0">
            <a:spAutoFit/>
          </a:bodyPr>
          <a:lstStyle/>
          <a:p>
            <a:pPr lvl="0" algn="ctr"/>
            <a:r>
              <a:rPr lang="en-US" sz="2400" dirty="0" smtClean="0">
                <a:latin typeface="+mn-lt"/>
                <a:ea typeface="Calibri"/>
                <a:cs typeface="Calibri"/>
                <a:sym typeface="Calibri"/>
              </a:rPr>
              <a:t>Be Drug Free – Grade </a:t>
            </a:r>
            <a:r>
              <a:rPr lang="en-US" sz="2400" dirty="0">
                <a:latin typeface="+mn-lt"/>
                <a:ea typeface="Calibri"/>
                <a:cs typeface="Calibri"/>
                <a:sym typeface="Calibri"/>
              </a:rP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480516" y="263567"/>
            <a:ext cx="6164627" cy="91413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ea typeface="Calibri"/>
                <a:cs typeface="Calibri"/>
                <a:sym typeface="Calibri"/>
              </a:rPr>
              <a:t>Drugs and Substances</a:t>
            </a:r>
            <a:endParaRPr lang="en-CA" dirty="0">
              <a:solidFill>
                <a:schemeClr val="tx1"/>
              </a:solidFill>
            </a:endParaRPr>
          </a:p>
        </p:txBody>
      </p:sp>
      <p:sp>
        <p:nvSpPr>
          <p:cNvPr id="3" name="TextBox 2"/>
          <p:cNvSpPr txBox="1"/>
          <p:nvPr/>
        </p:nvSpPr>
        <p:spPr>
          <a:xfrm>
            <a:off x="643467" y="1434025"/>
            <a:ext cx="5103965" cy="2255583"/>
          </a:xfrm>
          <a:prstGeom prst="rect">
            <a:avLst/>
          </a:prstGeom>
          <a:noFill/>
        </p:spPr>
        <p:txBody>
          <a:bodyPr wrap="square" rtlCol="0">
            <a:spAutoFit/>
          </a:bodyPr>
          <a:lstStyle/>
          <a:p>
            <a:pPr lvl="0"/>
            <a:r>
              <a:rPr lang="en-US" sz="2000" dirty="0" smtClean="0">
                <a:latin typeface="+mn-lt"/>
                <a:ea typeface="Calibri"/>
                <a:cs typeface="Calibri"/>
                <a:sym typeface="Calibri"/>
              </a:rPr>
              <a:t>The three main types of drugs affecting how a person thinks, feels and behaves are:</a:t>
            </a:r>
          </a:p>
          <a:p>
            <a:pPr marL="457200" lvl="0" indent="-457200">
              <a:buFont typeface="Arial" panose="020B0604020202020204" pitchFamily="34" charset="0"/>
              <a:buChar char="•"/>
            </a:pPr>
            <a:r>
              <a:rPr lang="en-US" sz="2000" b="1" dirty="0" smtClean="0">
                <a:latin typeface="+mn-lt"/>
                <a:ea typeface="Calibri"/>
                <a:cs typeface="Calibri"/>
                <a:sym typeface="Calibri"/>
              </a:rPr>
              <a:t>Depressants</a:t>
            </a:r>
          </a:p>
          <a:p>
            <a:pPr marL="457200" lvl="0" indent="-457200">
              <a:buFont typeface="Arial" panose="020B0604020202020204" pitchFamily="34" charset="0"/>
              <a:buChar char="•"/>
            </a:pPr>
            <a:r>
              <a:rPr lang="en-US" sz="2000" b="1" dirty="0" smtClean="0">
                <a:latin typeface="+mn-lt"/>
                <a:ea typeface="Calibri"/>
                <a:cs typeface="Calibri"/>
                <a:sym typeface="Calibri"/>
              </a:rPr>
              <a:t>Hallucinogens</a:t>
            </a:r>
          </a:p>
          <a:p>
            <a:pPr marL="457200" lvl="0" indent="-457200">
              <a:buFont typeface="Arial" panose="020B0604020202020204" pitchFamily="34" charset="0"/>
              <a:buChar char="•"/>
            </a:pPr>
            <a:r>
              <a:rPr lang="en-US" sz="2000" b="1" dirty="0" smtClean="0">
                <a:latin typeface="+mn-lt"/>
                <a:ea typeface="Calibri"/>
                <a:cs typeface="Calibri"/>
                <a:sym typeface="Calibri"/>
              </a:rPr>
              <a:t>Stimulants</a:t>
            </a:r>
          </a:p>
          <a:p>
            <a:pPr lvl="0"/>
            <a:endParaRPr lang="en-US" sz="2000" b="1" dirty="0">
              <a:latin typeface="+mn-lt"/>
              <a:ea typeface="Calibri"/>
              <a:cs typeface="Calibri"/>
              <a:sym typeface="Calibri"/>
            </a:endParaRPr>
          </a:p>
        </p:txBody>
      </p:sp>
      <p:pic>
        <p:nvPicPr>
          <p:cNvPr id="7" name="Google Shape;120;p21" descr="Orange prescription bottle, medicine, needle (red), pill package, yellow pills, red and white pills" title="Various Substances Used"/>
          <p:cNvPicPr preferRelativeResize="0"/>
          <p:nvPr/>
        </p:nvPicPr>
        <p:blipFill rotWithShape="1">
          <a:blip r:embed="rId4">
            <a:alphaModFix/>
          </a:blip>
          <a:srcRect t="25722"/>
          <a:stretch/>
        </p:blipFill>
        <p:spPr>
          <a:xfrm>
            <a:off x="5563760" y="1440884"/>
            <a:ext cx="3027450" cy="2248724"/>
          </a:xfrm>
          <a:prstGeom prst="rect">
            <a:avLst/>
          </a:prstGeom>
          <a:noFill/>
          <a:ln>
            <a:noFill/>
          </a:ln>
        </p:spPr>
      </p:pic>
    </p:spTree>
    <p:extLst>
      <p:ext uri="{BB962C8B-B14F-4D97-AF65-F5344CB8AC3E}">
        <p14:creationId xmlns:p14="http://schemas.microsoft.com/office/powerpoint/2010/main" val="420301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3" name="Title 2"/>
          <p:cNvSpPr>
            <a:spLocks noGrp="1"/>
          </p:cNvSpPr>
          <p:nvPr>
            <p:ph type="title"/>
          </p:nvPr>
        </p:nvSpPr>
        <p:spPr>
          <a:xfrm>
            <a:off x="1657350" y="170925"/>
            <a:ext cx="5829300" cy="8468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Legal </a:t>
            </a:r>
            <a:r>
              <a:rPr lang="en-CA" b="1" dirty="0" smtClean="0">
                <a:solidFill>
                  <a:schemeClr val="tx1"/>
                </a:solidFill>
                <a:latin typeface="+mj-lt"/>
                <a:ea typeface="Calibri"/>
                <a:cs typeface="Calibri"/>
                <a:sym typeface="Calibri"/>
              </a:rPr>
              <a:t>Drugs</a:t>
            </a:r>
            <a:endParaRPr lang="en-CA" dirty="0">
              <a:solidFill>
                <a:schemeClr val="tx1"/>
              </a:solidFill>
              <a:latin typeface="+mj-lt"/>
            </a:endParaRPr>
          </a:p>
        </p:txBody>
      </p:sp>
      <p:sp>
        <p:nvSpPr>
          <p:cNvPr id="5" name="TextBox 4"/>
          <p:cNvSpPr txBox="1"/>
          <p:nvPr/>
        </p:nvSpPr>
        <p:spPr>
          <a:xfrm>
            <a:off x="426027" y="1335457"/>
            <a:ext cx="6292825" cy="2472472"/>
          </a:xfrm>
          <a:prstGeom prst="rect">
            <a:avLst/>
          </a:prstGeom>
          <a:noFill/>
        </p:spPr>
        <p:txBody>
          <a:bodyPr wrap="square" rtlCol="0">
            <a:spAutoFit/>
          </a:bodyPr>
          <a:lstStyle/>
          <a:p>
            <a:pPr marL="419100" lvl="0" indent="-342900">
              <a:lnSpc>
                <a:spcPct val="115000"/>
              </a:lnSpc>
              <a:spcBef>
                <a:spcPts val="1000"/>
              </a:spcBef>
              <a:buSzPts val="2400"/>
              <a:buFont typeface="Arial" panose="020B0604020202020204" pitchFamily="34" charset="0"/>
              <a:buChar char="•"/>
            </a:pPr>
            <a:r>
              <a:rPr lang="en-CA" sz="2000" dirty="0" smtClean="0">
                <a:latin typeface="+mn-lt"/>
                <a:ea typeface="Calibri"/>
                <a:cs typeface="Calibri"/>
                <a:sym typeface="Calibri"/>
              </a:rPr>
              <a:t>Prescription </a:t>
            </a:r>
            <a:r>
              <a:rPr lang="en-CA" sz="2000" dirty="0">
                <a:latin typeface="+mn-lt"/>
                <a:ea typeface="Calibri"/>
                <a:cs typeface="Calibri"/>
                <a:sym typeface="Calibri"/>
              </a:rPr>
              <a:t>Medications – These are prescribed to you by a health care </a:t>
            </a:r>
            <a:r>
              <a:rPr lang="en-CA" sz="2000" dirty="0" smtClean="0">
                <a:latin typeface="+mn-lt"/>
                <a:ea typeface="Calibri"/>
                <a:cs typeface="Calibri"/>
                <a:sym typeface="Calibri"/>
              </a:rPr>
              <a:t>provider or doctor.</a:t>
            </a:r>
            <a:endParaRPr lang="en-CA" sz="2000" dirty="0">
              <a:latin typeface="+mn-lt"/>
              <a:ea typeface="Calibri"/>
              <a:cs typeface="Calibri"/>
              <a:sym typeface="Calibri"/>
            </a:endParaRPr>
          </a:p>
          <a:p>
            <a:pPr marL="419100" lvl="0" indent="-342900">
              <a:lnSpc>
                <a:spcPct val="115000"/>
              </a:lnSpc>
              <a:spcBef>
                <a:spcPts val="1000"/>
              </a:spcBef>
              <a:buSzPts val="2400"/>
              <a:buFont typeface="Arial" panose="020B0604020202020204" pitchFamily="34" charset="0"/>
              <a:buChar char="•"/>
            </a:pPr>
            <a:r>
              <a:rPr lang="en-CA" sz="2000" dirty="0">
                <a:latin typeface="+mn-lt"/>
                <a:ea typeface="Calibri"/>
                <a:cs typeface="Calibri"/>
                <a:sym typeface="Calibri"/>
              </a:rPr>
              <a:t>Over the Counter (OTC) medication, such as Tylenol or </a:t>
            </a:r>
            <a:r>
              <a:rPr lang="en-CA" sz="2000" dirty="0" smtClean="0">
                <a:latin typeface="+mn-lt"/>
                <a:ea typeface="Calibri"/>
                <a:cs typeface="Calibri"/>
                <a:sym typeface="Calibri"/>
              </a:rPr>
              <a:t>Advil.</a:t>
            </a:r>
          </a:p>
          <a:p>
            <a:pPr marL="419100" indent="-342900">
              <a:lnSpc>
                <a:spcPct val="115000"/>
              </a:lnSpc>
              <a:spcBef>
                <a:spcPts val="1000"/>
              </a:spcBef>
              <a:buSzPts val="2400"/>
              <a:buFont typeface="Arial" panose="020B0604020202020204" pitchFamily="34" charset="0"/>
              <a:buChar char="•"/>
            </a:pPr>
            <a:r>
              <a:rPr lang="en-CA" sz="2000" dirty="0">
                <a:ea typeface="Calibri"/>
                <a:cs typeface="Calibri"/>
                <a:sym typeface="Calibri"/>
              </a:rPr>
              <a:t>Alcohol, Tobacco, and </a:t>
            </a:r>
            <a:r>
              <a:rPr lang="en-CA" sz="2000" dirty="0" smtClean="0">
                <a:ea typeface="Calibri"/>
                <a:cs typeface="Calibri"/>
                <a:sym typeface="Calibri"/>
              </a:rPr>
              <a:t>Cannabis </a:t>
            </a:r>
            <a:r>
              <a:rPr lang="en-CA" sz="2000" dirty="0">
                <a:ea typeface="Calibri"/>
                <a:cs typeface="Calibri"/>
                <a:sym typeface="Calibri"/>
              </a:rPr>
              <a:t>– Must be over 19 years of age to purchase or </a:t>
            </a:r>
            <a:r>
              <a:rPr lang="en-CA" sz="2000" dirty="0" smtClean="0">
                <a:ea typeface="Calibri"/>
                <a:cs typeface="Calibri"/>
                <a:sym typeface="Calibri"/>
              </a:rPr>
              <a:t>use.</a:t>
            </a:r>
            <a:endParaRPr lang="en-CA" sz="2000" dirty="0">
              <a:ea typeface="Calibri"/>
              <a:cs typeface="Calibri"/>
              <a:sym typeface="Calibri"/>
            </a:endParaRPr>
          </a:p>
        </p:txBody>
      </p:sp>
      <p:pic>
        <p:nvPicPr>
          <p:cNvPr id="7" name="Google Shape;126;p22" descr="cannabis oil with dropper" title="Cannabis Oil"/>
          <p:cNvPicPr preferRelativeResize="0"/>
          <p:nvPr/>
        </p:nvPicPr>
        <p:blipFill>
          <a:blip r:embed="rId4">
            <a:alphaModFix/>
          </a:blip>
          <a:stretch>
            <a:fillRect/>
          </a:stretch>
        </p:blipFill>
        <p:spPr>
          <a:xfrm>
            <a:off x="6556664" y="1626576"/>
            <a:ext cx="2307425" cy="230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2" name="Title 1"/>
          <p:cNvSpPr>
            <a:spLocks noGrp="1"/>
          </p:cNvSpPr>
          <p:nvPr>
            <p:ph type="title"/>
          </p:nvPr>
        </p:nvSpPr>
        <p:spPr>
          <a:xfrm>
            <a:off x="2412560" y="234411"/>
            <a:ext cx="41142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 b="1" dirty="0">
                <a:solidFill>
                  <a:schemeClr val="tx1"/>
                </a:solidFill>
                <a:latin typeface="+mj-lt"/>
                <a:ea typeface="Calibri"/>
                <a:cs typeface="Calibri"/>
                <a:sym typeface="Calibri"/>
              </a:rPr>
              <a:t>Tobacco</a:t>
            </a:r>
            <a:endParaRPr lang="en-CA" dirty="0">
              <a:solidFill>
                <a:schemeClr val="tx1"/>
              </a:solidFill>
              <a:latin typeface="+mj-lt"/>
            </a:endParaRPr>
          </a:p>
        </p:txBody>
      </p:sp>
      <p:sp>
        <p:nvSpPr>
          <p:cNvPr id="3" name="TextBox 2"/>
          <p:cNvSpPr txBox="1"/>
          <p:nvPr/>
        </p:nvSpPr>
        <p:spPr>
          <a:xfrm>
            <a:off x="207818" y="1235370"/>
            <a:ext cx="8847294" cy="1323439"/>
          </a:xfrm>
          <a:prstGeom prst="rect">
            <a:avLst/>
          </a:prstGeom>
          <a:noFill/>
        </p:spPr>
        <p:txBody>
          <a:bodyPr wrap="none" rtlCol="0">
            <a:spAutoFit/>
          </a:bodyPr>
          <a:lstStyle/>
          <a:p>
            <a:pPr marL="419100" lvl="0" indent="-342900">
              <a:buSzPts val="2400"/>
              <a:buFont typeface="Arial" panose="020B0604020202020204" pitchFamily="34" charset="0"/>
              <a:buChar char="•"/>
            </a:pPr>
            <a:r>
              <a:rPr lang="en-US" sz="2000" dirty="0">
                <a:latin typeface="+mn-lt"/>
                <a:ea typeface="Calibri"/>
                <a:cs typeface="Calibri"/>
                <a:sym typeface="Calibri"/>
              </a:rPr>
              <a:t>Tobacco products are most often smoked (cigarettes, cigars).</a:t>
            </a:r>
          </a:p>
          <a:p>
            <a:pPr marL="419100" lvl="0" indent="-342900">
              <a:buSzPts val="2400"/>
              <a:buFont typeface="Arial" panose="020B0604020202020204" pitchFamily="34" charset="0"/>
              <a:buChar char="•"/>
            </a:pPr>
            <a:r>
              <a:rPr lang="en-US" sz="2000" dirty="0">
                <a:latin typeface="+mn-lt"/>
                <a:ea typeface="Calibri"/>
                <a:cs typeface="Calibri"/>
                <a:sym typeface="Calibri"/>
              </a:rPr>
              <a:t>There are smokeless </a:t>
            </a:r>
            <a:r>
              <a:rPr lang="en-US" sz="2000" dirty="0" smtClean="0">
                <a:latin typeface="+mn-lt"/>
                <a:ea typeface="Calibri"/>
                <a:cs typeface="Calibri"/>
                <a:sym typeface="Calibri"/>
              </a:rPr>
              <a:t>products like chewing </a:t>
            </a:r>
            <a:r>
              <a:rPr lang="en-US" sz="2000" dirty="0">
                <a:latin typeface="+mn-lt"/>
                <a:ea typeface="Calibri"/>
                <a:cs typeface="Calibri"/>
                <a:sym typeface="Calibri"/>
              </a:rPr>
              <a:t>tobacco. </a:t>
            </a:r>
          </a:p>
          <a:p>
            <a:pPr marL="419100" lvl="0" indent="-342900">
              <a:buSzPts val="2400"/>
              <a:buFont typeface="Arial" panose="020B0604020202020204" pitchFamily="34" charset="0"/>
              <a:buChar char="•"/>
            </a:pPr>
            <a:r>
              <a:rPr lang="en-US" sz="2000" dirty="0">
                <a:latin typeface="+mn-lt"/>
                <a:ea typeface="Calibri"/>
                <a:cs typeface="Calibri"/>
                <a:sym typeface="Calibri"/>
              </a:rPr>
              <a:t>Tobacco products contain </a:t>
            </a:r>
            <a:r>
              <a:rPr lang="en-US" sz="2000" b="1" dirty="0">
                <a:latin typeface="+mn-lt"/>
                <a:ea typeface="Calibri"/>
                <a:cs typeface="Calibri"/>
                <a:sym typeface="Calibri"/>
              </a:rPr>
              <a:t>nicotine</a:t>
            </a:r>
            <a:r>
              <a:rPr lang="en-US" sz="2000" dirty="0">
                <a:latin typeface="+mn-lt"/>
                <a:ea typeface="Calibri"/>
                <a:cs typeface="Calibri"/>
                <a:sym typeface="Calibri"/>
              </a:rPr>
              <a:t>.</a:t>
            </a:r>
          </a:p>
          <a:p>
            <a:pPr marL="419100" lvl="0" indent="-342900">
              <a:buSzPts val="2400"/>
              <a:buFont typeface="Arial" panose="020B0604020202020204" pitchFamily="34" charset="0"/>
              <a:buChar char="•"/>
            </a:pPr>
            <a:r>
              <a:rPr lang="en-US" sz="2000" dirty="0">
                <a:latin typeface="+mn-lt"/>
                <a:ea typeface="Calibri"/>
                <a:cs typeface="Calibri"/>
                <a:sym typeface="Calibri"/>
              </a:rPr>
              <a:t>Must be 19 years of age or older to purchase and use tobacco products. </a:t>
            </a: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790" y="2463559"/>
            <a:ext cx="1675740" cy="16757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2" name="Title 1"/>
          <p:cNvSpPr>
            <a:spLocks noGrp="1"/>
          </p:cNvSpPr>
          <p:nvPr>
            <p:ph type="title"/>
          </p:nvPr>
        </p:nvSpPr>
        <p:spPr>
          <a:xfrm>
            <a:off x="914400" y="236897"/>
            <a:ext cx="7618709"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a:solidFill>
                  <a:schemeClr val="tx1"/>
                </a:solidFill>
                <a:latin typeface="+mj-lt"/>
                <a:ea typeface="Calibri"/>
                <a:cs typeface="Calibri"/>
                <a:sym typeface="Calibri"/>
              </a:rPr>
              <a:t>Potential Negative Effects </a:t>
            </a:r>
            <a:r>
              <a:rPr lang="en-US" b="1" dirty="0" smtClean="0">
                <a:solidFill>
                  <a:schemeClr val="tx1"/>
                </a:solidFill>
                <a:latin typeface="+mj-lt"/>
                <a:ea typeface="Calibri"/>
                <a:cs typeface="Calibri"/>
                <a:sym typeface="Calibri"/>
              </a:rPr>
              <a:t>of </a:t>
            </a:r>
            <a:r>
              <a:rPr lang="en-US" b="1" dirty="0">
                <a:solidFill>
                  <a:schemeClr val="tx1"/>
                </a:solidFill>
                <a:latin typeface="+mj-lt"/>
                <a:ea typeface="Calibri"/>
                <a:cs typeface="Calibri"/>
                <a:sym typeface="Calibri"/>
              </a:rPr>
              <a:t>Tobacco </a:t>
            </a:r>
            <a:r>
              <a:rPr lang="en-US" b="1" dirty="0" smtClean="0">
                <a:solidFill>
                  <a:schemeClr val="tx1"/>
                </a:solidFill>
                <a:latin typeface="+mj-lt"/>
                <a:ea typeface="Calibri"/>
                <a:cs typeface="Calibri"/>
                <a:sym typeface="Calibri"/>
              </a:rPr>
              <a:t>Use</a:t>
            </a:r>
            <a:endParaRPr lang="en-CA" dirty="0">
              <a:solidFill>
                <a:schemeClr val="tx1"/>
              </a:solidFill>
              <a:latin typeface="+mj-lt"/>
            </a:endParaRPr>
          </a:p>
        </p:txBody>
      </p:sp>
      <p:sp>
        <p:nvSpPr>
          <p:cNvPr id="6" name="TextBox 5"/>
          <p:cNvSpPr txBox="1"/>
          <p:nvPr/>
        </p:nvSpPr>
        <p:spPr>
          <a:xfrm>
            <a:off x="914400" y="1508525"/>
            <a:ext cx="5160387" cy="2246769"/>
          </a:xfrm>
          <a:prstGeom prst="rect">
            <a:avLst/>
          </a:prstGeom>
          <a:noFill/>
        </p:spPr>
        <p:txBody>
          <a:bodyPr wrap="none" rtlCol="0">
            <a:spAutoFit/>
          </a:bodyPr>
          <a:lstStyle/>
          <a:p>
            <a:pPr marL="419100" lvl="0" indent="-342900">
              <a:buSzPts val="2400"/>
              <a:buFont typeface="Arial" panose="020B0604020202020204" pitchFamily="34" charset="0"/>
              <a:buChar char="•"/>
            </a:pPr>
            <a:r>
              <a:rPr lang="en-CA" sz="2000" dirty="0">
                <a:latin typeface="+mn-lt"/>
                <a:ea typeface="Calibri"/>
                <a:cs typeface="Calibri"/>
                <a:sym typeface="Calibri"/>
              </a:rPr>
              <a:t>Yellow teeth</a:t>
            </a:r>
          </a:p>
          <a:p>
            <a:pPr marL="419100" lvl="0" indent="-342900">
              <a:buSzPts val="2400"/>
              <a:buFont typeface="Arial" panose="020B0604020202020204" pitchFamily="34" charset="0"/>
              <a:buChar char="•"/>
            </a:pPr>
            <a:r>
              <a:rPr lang="en-CA" sz="2000" dirty="0">
                <a:latin typeface="+mn-lt"/>
                <a:ea typeface="Calibri"/>
                <a:cs typeface="Calibri"/>
                <a:sym typeface="Calibri"/>
              </a:rPr>
              <a:t>Bad breath</a:t>
            </a:r>
          </a:p>
          <a:p>
            <a:pPr marL="419100" lvl="0" indent="-342900">
              <a:buSzPts val="2400"/>
              <a:buFont typeface="Arial" panose="020B0604020202020204" pitchFamily="34" charset="0"/>
              <a:buChar char="•"/>
            </a:pPr>
            <a:r>
              <a:rPr lang="en-CA" sz="2000" dirty="0">
                <a:latin typeface="+mn-lt"/>
                <a:ea typeface="Calibri"/>
                <a:cs typeface="Calibri"/>
                <a:sym typeface="Calibri"/>
              </a:rPr>
              <a:t>Coughing</a:t>
            </a:r>
          </a:p>
          <a:p>
            <a:pPr marL="419100" lvl="0" indent="-342900">
              <a:buSzPts val="2400"/>
              <a:buFont typeface="Arial" panose="020B0604020202020204" pitchFamily="34" charset="0"/>
              <a:buChar char="•"/>
            </a:pPr>
            <a:r>
              <a:rPr lang="en-CA" sz="2000" dirty="0">
                <a:latin typeface="+mn-lt"/>
                <a:ea typeface="Calibri"/>
                <a:cs typeface="Calibri"/>
                <a:sym typeface="Calibri"/>
              </a:rPr>
              <a:t>Lung damage</a:t>
            </a:r>
          </a:p>
          <a:p>
            <a:pPr marL="419100" lvl="0" indent="-342900">
              <a:buSzPts val="2400"/>
              <a:buFont typeface="Arial" panose="020B0604020202020204" pitchFamily="34" charset="0"/>
              <a:buChar char="•"/>
            </a:pPr>
            <a:r>
              <a:rPr lang="en-CA" sz="2000" dirty="0">
                <a:latin typeface="+mn-lt"/>
                <a:ea typeface="Calibri"/>
                <a:cs typeface="Calibri"/>
                <a:sym typeface="Calibri"/>
              </a:rPr>
              <a:t>Decreased exercise tolerance</a:t>
            </a:r>
          </a:p>
          <a:p>
            <a:pPr marL="419100" lvl="0" indent="-342900">
              <a:buSzPts val="2400"/>
              <a:buFont typeface="Arial" panose="020B0604020202020204" pitchFamily="34" charset="0"/>
              <a:buChar char="•"/>
            </a:pPr>
            <a:r>
              <a:rPr lang="en-CA" sz="2000" dirty="0">
                <a:latin typeface="+mn-lt"/>
                <a:ea typeface="Calibri"/>
                <a:cs typeface="Calibri"/>
                <a:sym typeface="Calibri"/>
              </a:rPr>
              <a:t>Increased risk of heart attack and stroke</a:t>
            </a:r>
          </a:p>
          <a:p>
            <a:pPr marL="419100" indent="-342900">
              <a:buSzPts val="2400"/>
              <a:buFont typeface="Arial" panose="020B0604020202020204" pitchFamily="34" charset="0"/>
              <a:buChar char="•"/>
            </a:pPr>
            <a:r>
              <a:rPr lang="en-CA" sz="2000" dirty="0" smtClean="0">
                <a:latin typeface="+mn-lt"/>
                <a:ea typeface="Calibri"/>
                <a:cs typeface="Calibri"/>
                <a:sym typeface="Calibri"/>
              </a:rPr>
              <a:t>Addiction</a:t>
            </a:r>
            <a:endParaRPr lang="en-CA" sz="2000" dirty="0">
              <a:latin typeface="+mn-lt"/>
              <a:ea typeface="Calibri"/>
              <a:cs typeface="Calibri"/>
              <a:sym typeface="Calibri"/>
            </a:endParaRPr>
          </a:p>
        </p:txBody>
      </p:sp>
      <p:pic>
        <p:nvPicPr>
          <p:cNvPr id="4" name="Picture 3" descr="bad breath"/>
          <p:cNvPicPr>
            <a:picLocks noChangeAspect="1"/>
          </p:cNvPicPr>
          <p:nvPr/>
        </p:nvPicPr>
        <p:blipFill rotWithShape="1">
          <a:blip r:embed="rId4">
            <a:extLst>
              <a:ext uri="{28A0092B-C50C-407E-A947-70E740481C1C}">
                <a14:useLocalDpi xmlns:a14="http://schemas.microsoft.com/office/drawing/2010/main" val="0"/>
              </a:ext>
            </a:extLst>
          </a:blip>
          <a:srcRect l="10191" r="8580"/>
          <a:stretch/>
        </p:blipFill>
        <p:spPr>
          <a:xfrm>
            <a:off x="6109223" y="1139897"/>
            <a:ext cx="2423886" cy="29840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2" name="Title 1"/>
          <p:cNvSpPr>
            <a:spLocks noGrp="1"/>
          </p:cNvSpPr>
          <p:nvPr>
            <p:ph type="title"/>
          </p:nvPr>
        </p:nvSpPr>
        <p:spPr>
          <a:xfrm>
            <a:off x="2412560" y="234411"/>
            <a:ext cx="41142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Vaping </a:t>
            </a:r>
            <a:r>
              <a:rPr lang="en-CA" b="1" dirty="0" smtClean="0">
                <a:solidFill>
                  <a:schemeClr val="tx1"/>
                </a:solidFill>
                <a:latin typeface="+mj-lt"/>
                <a:ea typeface="Calibri"/>
                <a:cs typeface="Calibri"/>
                <a:sym typeface="Calibri"/>
              </a:rPr>
              <a:t>Products</a:t>
            </a:r>
            <a:endParaRPr lang="en-CA" dirty="0">
              <a:solidFill>
                <a:schemeClr val="tx1"/>
              </a:solidFill>
              <a:latin typeface="+mj-lt"/>
            </a:endParaRPr>
          </a:p>
        </p:txBody>
      </p:sp>
      <p:pic>
        <p:nvPicPr>
          <p:cNvPr id="5" name="Picture 4" descr="vape pen"/>
          <p:cNvPicPr>
            <a:picLocks noChangeAspect="1"/>
          </p:cNvPicPr>
          <p:nvPr/>
        </p:nvPicPr>
        <p:blipFill rotWithShape="1">
          <a:blip r:embed="rId4">
            <a:extLst>
              <a:ext uri="{28A0092B-C50C-407E-A947-70E740481C1C}">
                <a14:useLocalDpi xmlns:a14="http://schemas.microsoft.com/office/drawing/2010/main" val="0"/>
              </a:ext>
            </a:extLst>
          </a:blip>
          <a:srcRect l="37390" t="6821" r="36172" b="5517"/>
          <a:stretch/>
        </p:blipFill>
        <p:spPr>
          <a:xfrm>
            <a:off x="456161" y="1329587"/>
            <a:ext cx="755373" cy="2504661"/>
          </a:xfrm>
          <a:prstGeom prst="rect">
            <a:avLst/>
          </a:prstGeom>
        </p:spPr>
      </p:pic>
      <p:sp>
        <p:nvSpPr>
          <p:cNvPr id="3" name="TextBox 2"/>
          <p:cNvSpPr txBox="1"/>
          <p:nvPr/>
        </p:nvSpPr>
        <p:spPr>
          <a:xfrm>
            <a:off x="1447639" y="1530977"/>
            <a:ext cx="6044042" cy="2554545"/>
          </a:xfrm>
          <a:prstGeom prst="rect">
            <a:avLst/>
          </a:prstGeom>
          <a:noFill/>
        </p:spPr>
        <p:txBody>
          <a:bodyPr wrap="square" rtlCol="0">
            <a:spAutoFit/>
          </a:bodyPr>
          <a:lstStyle/>
          <a:p>
            <a:pPr marL="419100" lvl="0" indent="-342900">
              <a:buSzPts val="2400"/>
              <a:buFont typeface="Arial" panose="020B0604020202020204" pitchFamily="34" charset="0"/>
              <a:buChar char="•"/>
            </a:pPr>
            <a:r>
              <a:rPr lang="en-CA" sz="2000" dirty="0">
                <a:latin typeface="+mn-lt"/>
                <a:ea typeface="Calibri"/>
                <a:cs typeface="Calibri"/>
                <a:sym typeface="Calibri"/>
              </a:rPr>
              <a:t>Also known as electronic cigarettes (e-cigs), vape pens, </a:t>
            </a:r>
            <a:r>
              <a:rPr lang="en-CA" sz="2000" dirty="0" err="1">
                <a:latin typeface="+mn-lt"/>
                <a:ea typeface="Calibri"/>
                <a:cs typeface="Calibri"/>
                <a:sym typeface="Calibri"/>
              </a:rPr>
              <a:t>JUULs</a:t>
            </a:r>
            <a:r>
              <a:rPr lang="en-CA" sz="2000" dirty="0">
                <a:latin typeface="+mn-lt"/>
                <a:ea typeface="Calibri"/>
                <a:cs typeface="Calibri"/>
                <a:sym typeface="Calibri"/>
              </a:rPr>
              <a:t>.</a:t>
            </a:r>
          </a:p>
          <a:p>
            <a:pPr marL="419100" lvl="0" indent="-342900">
              <a:buSzPts val="2400"/>
              <a:buFont typeface="Arial" panose="020B0604020202020204" pitchFamily="34" charset="0"/>
              <a:buChar char="•"/>
            </a:pPr>
            <a:r>
              <a:rPr lang="en-CA" sz="2000" dirty="0">
                <a:latin typeface="+mn-lt"/>
                <a:ea typeface="Calibri"/>
                <a:cs typeface="Calibri"/>
                <a:sym typeface="Calibri"/>
              </a:rPr>
              <a:t>These </a:t>
            </a:r>
            <a:r>
              <a:rPr lang="en-CA" sz="2000" dirty="0" smtClean="0">
                <a:latin typeface="+mn-lt"/>
                <a:ea typeface="Calibri"/>
                <a:cs typeface="Calibri"/>
                <a:sym typeface="Calibri"/>
              </a:rPr>
              <a:t>battery-powered products turn a liquid substance into vapour. </a:t>
            </a:r>
            <a:endParaRPr lang="en-CA" sz="2000" dirty="0">
              <a:latin typeface="+mn-lt"/>
              <a:ea typeface="Calibri"/>
              <a:cs typeface="Calibri"/>
              <a:sym typeface="Calibri"/>
            </a:endParaRPr>
          </a:p>
          <a:p>
            <a:pPr marL="419100" lvl="0" indent="-342900">
              <a:buSzPts val="2400"/>
              <a:buFont typeface="Arial" panose="020B0604020202020204" pitchFamily="34" charset="0"/>
              <a:buChar char="•"/>
            </a:pPr>
            <a:r>
              <a:rPr lang="en-CA" sz="2000" dirty="0">
                <a:latin typeface="+mn-lt"/>
                <a:ea typeface="Calibri"/>
                <a:cs typeface="Calibri"/>
                <a:sym typeface="Calibri"/>
              </a:rPr>
              <a:t>Some </a:t>
            </a:r>
            <a:r>
              <a:rPr lang="en-CA" sz="2000" dirty="0" smtClean="0">
                <a:latin typeface="+mn-lt"/>
                <a:ea typeface="Calibri"/>
                <a:cs typeface="Calibri"/>
                <a:sym typeface="Calibri"/>
              </a:rPr>
              <a:t>liquids used to vape </a:t>
            </a:r>
            <a:r>
              <a:rPr lang="en-CA" sz="2000" dirty="0">
                <a:latin typeface="+mn-lt"/>
                <a:ea typeface="Calibri"/>
                <a:cs typeface="Calibri"/>
                <a:sym typeface="Calibri"/>
              </a:rPr>
              <a:t>may contain nicotine.</a:t>
            </a:r>
          </a:p>
          <a:p>
            <a:pPr marL="419100" lvl="0" indent="-342900">
              <a:buSzPts val="2400"/>
              <a:buFont typeface="Arial" panose="020B0604020202020204" pitchFamily="34" charset="0"/>
              <a:buChar char="•"/>
            </a:pPr>
            <a:r>
              <a:rPr lang="en-CA" sz="2000" dirty="0">
                <a:latin typeface="+mn-lt"/>
                <a:ea typeface="Calibri"/>
                <a:cs typeface="Calibri"/>
                <a:sym typeface="Calibri"/>
              </a:rPr>
              <a:t>The aerosol, or vapour from these devices contains other chemicals that can be extremely harmful. </a:t>
            </a:r>
          </a:p>
        </p:txBody>
      </p:sp>
      <p:pic>
        <p:nvPicPr>
          <p:cNvPr id="4" name="Picture 3" descr="advanced tank system"/>
          <p:cNvPicPr>
            <a:picLocks noChangeAspect="1"/>
          </p:cNvPicPr>
          <p:nvPr/>
        </p:nvPicPr>
        <p:blipFill rotWithShape="1">
          <a:blip r:embed="rId5">
            <a:extLst>
              <a:ext uri="{28A0092B-C50C-407E-A947-70E740481C1C}">
                <a14:useLocalDpi xmlns:a14="http://schemas.microsoft.com/office/drawing/2010/main" val="0"/>
              </a:ext>
            </a:extLst>
          </a:blip>
          <a:srcRect l="29787" t="5109" r="27541"/>
          <a:stretch/>
        </p:blipFill>
        <p:spPr>
          <a:xfrm>
            <a:off x="7609983" y="1226333"/>
            <a:ext cx="1219200" cy="2711170"/>
          </a:xfrm>
          <a:prstGeom prst="rect">
            <a:avLst/>
          </a:prstGeom>
        </p:spPr>
      </p:pic>
    </p:spTree>
    <p:extLst>
      <p:ext uri="{BB962C8B-B14F-4D97-AF65-F5344CB8AC3E}">
        <p14:creationId xmlns:p14="http://schemas.microsoft.com/office/powerpoint/2010/main" val="389303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2" name="Title 1"/>
          <p:cNvSpPr>
            <a:spLocks noGrp="1"/>
          </p:cNvSpPr>
          <p:nvPr>
            <p:ph type="title"/>
          </p:nvPr>
        </p:nvSpPr>
        <p:spPr>
          <a:xfrm>
            <a:off x="914400" y="236897"/>
            <a:ext cx="7618709"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a:solidFill>
                  <a:schemeClr val="tx1"/>
                </a:solidFill>
                <a:latin typeface="+mj-lt"/>
                <a:ea typeface="Calibri"/>
                <a:cs typeface="Calibri"/>
                <a:sym typeface="Calibri"/>
              </a:rPr>
              <a:t>Potential Negative Effects </a:t>
            </a:r>
            <a:r>
              <a:rPr lang="en-US" b="1" dirty="0" smtClean="0">
                <a:solidFill>
                  <a:schemeClr val="tx1"/>
                </a:solidFill>
                <a:latin typeface="+mj-lt"/>
                <a:ea typeface="Calibri"/>
                <a:cs typeface="Calibri"/>
                <a:sym typeface="Calibri"/>
              </a:rPr>
              <a:t>of Vaping</a:t>
            </a:r>
            <a:endParaRPr lang="en-CA" dirty="0">
              <a:solidFill>
                <a:schemeClr val="tx1"/>
              </a:solidFill>
              <a:latin typeface="+mj-lt"/>
            </a:endParaRPr>
          </a:p>
        </p:txBody>
      </p:sp>
      <p:sp>
        <p:nvSpPr>
          <p:cNvPr id="6" name="TextBox 5"/>
          <p:cNvSpPr txBox="1"/>
          <p:nvPr/>
        </p:nvSpPr>
        <p:spPr>
          <a:xfrm>
            <a:off x="914400" y="1429743"/>
            <a:ext cx="4315146" cy="224676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Light headedness</a:t>
            </a:r>
          </a:p>
          <a:p>
            <a:pPr marL="406400" lvl="0" indent="-342900">
              <a:buSzPts val="2600"/>
              <a:buFont typeface="Arial" panose="020B0604020202020204" pitchFamily="34" charset="0"/>
              <a:buChar char="•"/>
            </a:pPr>
            <a:r>
              <a:rPr lang="en-US" sz="2000" dirty="0">
                <a:latin typeface="+mn-lt"/>
                <a:ea typeface="Calibri"/>
                <a:cs typeface="Calibri"/>
                <a:sym typeface="Calibri"/>
              </a:rPr>
              <a:t>Throat irritation</a:t>
            </a:r>
          </a:p>
          <a:p>
            <a:pPr marL="406400" lvl="0" indent="-342900">
              <a:buSzPts val="2600"/>
              <a:buFont typeface="Arial" panose="020B0604020202020204" pitchFamily="34" charset="0"/>
              <a:buChar char="•"/>
            </a:pPr>
            <a:r>
              <a:rPr lang="en-US" sz="2000" dirty="0">
                <a:latin typeface="+mn-lt"/>
                <a:ea typeface="Calibri"/>
                <a:cs typeface="Calibri"/>
                <a:sym typeface="Calibri"/>
              </a:rPr>
              <a:t>Dizziness</a:t>
            </a:r>
          </a:p>
          <a:p>
            <a:pPr marL="406400" lvl="0" indent="-342900">
              <a:buSzPts val="2600"/>
              <a:buFont typeface="Arial" panose="020B0604020202020204" pitchFamily="34" charset="0"/>
              <a:buChar char="•"/>
            </a:pPr>
            <a:r>
              <a:rPr lang="en-US" sz="2000" dirty="0">
                <a:latin typeface="+mn-lt"/>
                <a:ea typeface="Calibri"/>
                <a:cs typeface="Calibri"/>
                <a:sym typeface="Calibri"/>
              </a:rPr>
              <a:t>Coughing</a:t>
            </a:r>
          </a:p>
          <a:p>
            <a:pPr marL="406400" lvl="0" indent="-342900">
              <a:buSzPts val="2600"/>
              <a:buFont typeface="Arial" panose="020B0604020202020204" pitchFamily="34" charset="0"/>
              <a:buChar char="•"/>
            </a:pPr>
            <a:r>
              <a:rPr lang="en-US" sz="2000" dirty="0">
                <a:latin typeface="+mn-lt"/>
                <a:ea typeface="Calibri"/>
                <a:cs typeface="Calibri"/>
                <a:sym typeface="Calibri"/>
              </a:rPr>
              <a:t>Increased heart rate and blood pressure</a:t>
            </a:r>
          </a:p>
          <a:p>
            <a:pPr marL="406400" lvl="0" indent="-342900">
              <a:buSzPts val="2600"/>
              <a:buFont typeface="Arial" panose="020B0604020202020204" pitchFamily="34" charset="0"/>
              <a:buChar char="•"/>
            </a:pPr>
            <a:r>
              <a:rPr lang="en-US" sz="2000" dirty="0">
                <a:latin typeface="+mn-lt"/>
                <a:ea typeface="Calibri"/>
                <a:cs typeface="Calibri"/>
                <a:sym typeface="Calibri"/>
              </a:rPr>
              <a:t>Lung </a:t>
            </a:r>
            <a:r>
              <a:rPr lang="en-US" sz="2000" dirty="0" smtClean="0">
                <a:latin typeface="+mn-lt"/>
                <a:ea typeface="Calibri"/>
                <a:cs typeface="Calibri"/>
                <a:sym typeface="Calibri"/>
              </a:rPr>
              <a:t>inflammation</a:t>
            </a:r>
          </a:p>
        </p:txBody>
      </p:sp>
      <p:pic>
        <p:nvPicPr>
          <p:cNvPr id="7" name="Picture 6" descr="lungs from smoking"/>
          <p:cNvPicPr>
            <a:picLocks noChangeAspect="1"/>
          </p:cNvPicPr>
          <p:nvPr/>
        </p:nvPicPr>
        <p:blipFill rotWithShape="1">
          <a:blip r:embed="rId4">
            <a:extLst>
              <a:ext uri="{28A0092B-C50C-407E-A947-70E740481C1C}">
                <a14:useLocalDpi xmlns:a14="http://schemas.microsoft.com/office/drawing/2010/main" val="0"/>
              </a:ext>
            </a:extLst>
          </a:blip>
          <a:srcRect l="6849" t="7272" r="6849" b="8012"/>
          <a:stretch/>
        </p:blipFill>
        <p:spPr>
          <a:xfrm>
            <a:off x="5685025" y="1376736"/>
            <a:ext cx="2465798" cy="2393879"/>
          </a:xfrm>
          <a:prstGeom prst="rect">
            <a:avLst/>
          </a:prstGeom>
        </p:spPr>
      </p:pic>
    </p:spTree>
    <p:extLst>
      <p:ext uri="{BB962C8B-B14F-4D97-AF65-F5344CB8AC3E}">
        <p14:creationId xmlns:p14="http://schemas.microsoft.com/office/powerpoint/2010/main" val="57320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 name="Title 1"/>
          <p:cNvSpPr>
            <a:spLocks noGrp="1"/>
          </p:cNvSpPr>
          <p:nvPr>
            <p:ph type="title"/>
          </p:nvPr>
        </p:nvSpPr>
        <p:spPr>
          <a:xfrm>
            <a:off x="2357700" y="367470"/>
            <a:ext cx="4428600" cy="78668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Cannabis</a:t>
            </a:r>
            <a:endParaRPr lang="en-CA" b="1" dirty="0">
              <a:solidFill>
                <a:schemeClr val="tx1"/>
              </a:solidFill>
              <a:latin typeface="+mj-lt"/>
              <a:ea typeface="Calibri"/>
              <a:cs typeface="Calibri"/>
            </a:endParaRPr>
          </a:p>
        </p:txBody>
      </p:sp>
      <p:sp>
        <p:nvSpPr>
          <p:cNvPr id="3" name="TextBox 2"/>
          <p:cNvSpPr txBox="1"/>
          <p:nvPr/>
        </p:nvSpPr>
        <p:spPr>
          <a:xfrm>
            <a:off x="488374" y="1433945"/>
            <a:ext cx="6593913" cy="2472472"/>
          </a:xfrm>
          <a:prstGeom prst="rect">
            <a:avLst/>
          </a:prstGeom>
          <a:noFill/>
        </p:spPr>
        <p:txBody>
          <a:bodyPr wrap="square" rtlCol="0">
            <a:spAutoFit/>
          </a:bodyPr>
          <a:lstStyle/>
          <a:p>
            <a:pPr marL="349250" lvl="0" indent="-285750">
              <a:lnSpc>
                <a:spcPct val="115000"/>
              </a:lnSpc>
              <a:spcBef>
                <a:spcPts val="1000"/>
              </a:spcBef>
              <a:buSzPts val="2600"/>
              <a:buFont typeface="Arial" panose="020B0604020202020204" pitchFamily="34" charset="0"/>
              <a:buChar char="•"/>
            </a:pPr>
            <a:r>
              <a:rPr lang="en-CA" sz="2000" dirty="0">
                <a:solidFill>
                  <a:schemeClr val="tx1"/>
                </a:solidFill>
                <a:latin typeface="+mn-lt"/>
                <a:ea typeface="Calibri"/>
                <a:cs typeface="Calibri"/>
                <a:sym typeface="Calibri"/>
              </a:rPr>
              <a:t>Cannabis, also known as </a:t>
            </a:r>
            <a:r>
              <a:rPr lang="en-CA" sz="2000" dirty="0" smtClean="0">
                <a:solidFill>
                  <a:schemeClr val="tx1"/>
                </a:solidFill>
                <a:latin typeface="+mn-lt"/>
                <a:ea typeface="Calibri"/>
                <a:cs typeface="Calibri"/>
                <a:sym typeface="Calibri"/>
              </a:rPr>
              <a:t>weed (pot, marijuana), </a:t>
            </a:r>
            <a:r>
              <a:rPr lang="en-CA" sz="2000" dirty="0">
                <a:solidFill>
                  <a:schemeClr val="tx1"/>
                </a:solidFill>
                <a:latin typeface="+mn-lt"/>
                <a:ea typeface="Calibri"/>
                <a:cs typeface="Calibri"/>
                <a:sym typeface="Calibri"/>
              </a:rPr>
              <a:t>comes in many different forms. </a:t>
            </a:r>
          </a:p>
          <a:p>
            <a:pPr marL="349250" lvl="0" indent="-285750">
              <a:lnSpc>
                <a:spcPct val="115000"/>
              </a:lnSpc>
              <a:spcBef>
                <a:spcPts val="1000"/>
              </a:spcBef>
              <a:buSzPts val="2600"/>
              <a:buFont typeface="Arial" panose="020B0604020202020204" pitchFamily="34" charset="0"/>
              <a:buChar char="•"/>
            </a:pPr>
            <a:r>
              <a:rPr lang="en-CA" sz="2000" dirty="0">
                <a:solidFill>
                  <a:schemeClr val="tx1"/>
                </a:solidFill>
                <a:latin typeface="+mn-lt"/>
                <a:ea typeface="Calibri"/>
                <a:cs typeface="Calibri"/>
                <a:sym typeface="Calibri"/>
              </a:rPr>
              <a:t>Cannabis is </a:t>
            </a:r>
            <a:r>
              <a:rPr lang="en-CA" sz="2000" dirty="0" smtClean="0">
                <a:solidFill>
                  <a:schemeClr val="tx1"/>
                </a:solidFill>
                <a:latin typeface="+mn-lt"/>
                <a:ea typeface="Calibri"/>
                <a:cs typeface="Calibri"/>
                <a:sym typeface="Calibri"/>
              </a:rPr>
              <a:t>smoked </a:t>
            </a:r>
            <a:r>
              <a:rPr lang="en-CA" sz="2000" dirty="0">
                <a:solidFill>
                  <a:schemeClr val="tx1"/>
                </a:solidFill>
                <a:latin typeface="+mn-lt"/>
                <a:ea typeface="Calibri"/>
                <a:cs typeface="Calibri"/>
                <a:sym typeface="Calibri"/>
              </a:rPr>
              <a:t>in joints and pipes, consumed in foods or beverages, </a:t>
            </a:r>
            <a:r>
              <a:rPr lang="en-CA" sz="2000" dirty="0" smtClean="0">
                <a:solidFill>
                  <a:schemeClr val="tx1"/>
                </a:solidFill>
                <a:latin typeface="+mn-lt"/>
                <a:ea typeface="Calibri"/>
                <a:cs typeface="Calibri"/>
                <a:sym typeface="Calibri"/>
              </a:rPr>
              <a:t>and used </a:t>
            </a:r>
            <a:r>
              <a:rPr lang="en-CA" sz="2000" dirty="0">
                <a:solidFill>
                  <a:schemeClr val="tx1"/>
                </a:solidFill>
                <a:latin typeface="+mn-lt"/>
                <a:ea typeface="Calibri"/>
                <a:cs typeface="Calibri"/>
                <a:sym typeface="Calibri"/>
              </a:rPr>
              <a:t>in creams or oils. </a:t>
            </a:r>
          </a:p>
          <a:p>
            <a:pPr marL="349250" indent="-285750">
              <a:lnSpc>
                <a:spcPct val="115000"/>
              </a:lnSpc>
              <a:spcBef>
                <a:spcPts val="1000"/>
              </a:spcBef>
              <a:buSzPts val="2600"/>
              <a:buFont typeface="Arial" panose="020B0604020202020204" pitchFamily="34" charset="0"/>
              <a:buChar char="•"/>
            </a:pPr>
            <a:r>
              <a:rPr lang="en-CA" sz="2000" dirty="0">
                <a:solidFill>
                  <a:schemeClr val="tx1"/>
                </a:solidFill>
                <a:latin typeface="+mn-lt"/>
                <a:ea typeface="Calibri"/>
                <a:cs typeface="Calibri"/>
                <a:sym typeface="Calibri"/>
              </a:rPr>
              <a:t>Cannabis comes from a plant called a sativa plant and contains the chemicals THC and CBD. </a:t>
            </a:r>
          </a:p>
        </p:txBody>
      </p:sp>
      <p:pic>
        <p:nvPicPr>
          <p:cNvPr id="5" name="Picture 4" descr="cannabis"/>
          <p:cNvPicPr>
            <a:picLocks noChangeAspect="1"/>
          </p:cNvPicPr>
          <p:nvPr/>
        </p:nvPicPr>
        <p:blipFill rotWithShape="1">
          <a:blip r:embed="rId4">
            <a:extLst>
              <a:ext uri="{28A0092B-C50C-407E-A947-70E740481C1C}">
                <a14:useLocalDpi xmlns:a14="http://schemas.microsoft.com/office/drawing/2010/main" val="0"/>
              </a:ext>
            </a:extLst>
          </a:blip>
          <a:srcRect l="7633" t="3778" r="3623" b="5667"/>
          <a:stretch/>
        </p:blipFill>
        <p:spPr>
          <a:xfrm>
            <a:off x="7082287" y="1806257"/>
            <a:ext cx="1693289" cy="17278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 name="Title 1"/>
          <p:cNvSpPr>
            <a:spLocks noGrp="1"/>
          </p:cNvSpPr>
          <p:nvPr>
            <p:ph type="title"/>
          </p:nvPr>
        </p:nvSpPr>
        <p:spPr>
          <a:xfrm>
            <a:off x="365805" y="123100"/>
            <a:ext cx="8309230" cy="8622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latin typeface="+mj-lt"/>
                <a:ea typeface="Calibri"/>
                <a:cs typeface="Calibri"/>
                <a:sym typeface="Calibri"/>
              </a:rPr>
              <a:t>Potential Negative Effects of Cannabis Use</a:t>
            </a:r>
            <a:endParaRPr lang="en-CA" b="1" dirty="0">
              <a:solidFill>
                <a:schemeClr val="tx1"/>
              </a:solidFill>
              <a:latin typeface="+mj-lt"/>
              <a:ea typeface="Calibri"/>
              <a:cs typeface="Calibri"/>
            </a:endParaRPr>
          </a:p>
        </p:txBody>
      </p:sp>
      <p:pic>
        <p:nvPicPr>
          <p:cNvPr id="5" name="Picture 4" descr="cannabis in he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05" y="1302261"/>
            <a:ext cx="2568389" cy="2568389"/>
          </a:xfrm>
          <a:prstGeom prst="rect">
            <a:avLst/>
          </a:prstGeom>
        </p:spPr>
      </p:pic>
      <p:sp>
        <p:nvSpPr>
          <p:cNvPr id="3" name="TextBox 2"/>
          <p:cNvSpPr txBox="1"/>
          <p:nvPr/>
        </p:nvSpPr>
        <p:spPr>
          <a:xfrm>
            <a:off x="3058336" y="1302261"/>
            <a:ext cx="5616699" cy="2554545"/>
          </a:xfrm>
          <a:prstGeom prst="rect">
            <a:avLst/>
          </a:prstGeom>
          <a:noFill/>
        </p:spPr>
        <p:txBody>
          <a:bodyPr wrap="square" rtlCol="0">
            <a:spAutoFit/>
          </a:bodyPr>
          <a:lstStyle/>
          <a:p>
            <a:pPr marL="406400" lvl="0" indent="-342900">
              <a:buSzPts val="2600"/>
              <a:buFont typeface="Arial" panose="020B0604020202020204" pitchFamily="34" charset="0"/>
              <a:buChar char="•"/>
            </a:pPr>
            <a:r>
              <a:rPr lang="en-CA" sz="2000" dirty="0">
                <a:latin typeface="+mn-lt"/>
                <a:ea typeface="Calibri"/>
                <a:cs typeface="Calibri"/>
                <a:sym typeface="Calibri"/>
              </a:rPr>
              <a:t>Increased hunger</a:t>
            </a:r>
          </a:p>
          <a:p>
            <a:pPr marL="406400" lvl="0" indent="-342900">
              <a:buSzPts val="2600"/>
              <a:buFont typeface="Arial" panose="020B0604020202020204" pitchFamily="34" charset="0"/>
              <a:buChar char="•"/>
            </a:pPr>
            <a:r>
              <a:rPr lang="en-CA" sz="2000" dirty="0">
                <a:latin typeface="+mn-lt"/>
                <a:ea typeface="Calibri"/>
                <a:cs typeface="Calibri"/>
                <a:sym typeface="Calibri"/>
              </a:rPr>
              <a:t>Loss of coordination – difficulty walking, running, or balancing</a:t>
            </a:r>
          </a:p>
          <a:p>
            <a:pPr marL="406400" lvl="0" indent="-342900">
              <a:buSzPts val="2600"/>
              <a:buFont typeface="Arial" panose="020B0604020202020204" pitchFamily="34" charset="0"/>
              <a:buChar char="•"/>
            </a:pPr>
            <a:r>
              <a:rPr lang="en-CA" sz="2000" dirty="0">
                <a:latin typeface="+mn-lt"/>
                <a:ea typeface="Calibri"/>
                <a:cs typeface="Calibri"/>
                <a:sym typeface="Calibri"/>
              </a:rPr>
              <a:t>Hallucinations – seeing things that aren’t real</a:t>
            </a:r>
          </a:p>
          <a:p>
            <a:pPr marL="406400" lvl="0" indent="-342900">
              <a:buSzPts val="2600"/>
              <a:buFont typeface="Arial" panose="020B0604020202020204" pitchFamily="34" charset="0"/>
              <a:buChar char="•"/>
            </a:pPr>
            <a:r>
              <a:rPr lang="en-CA" sz="2000" dirty="0">
                <a:latin typeface="+mn-lt"/>
                <a:ea typeface="Calibri"/>
                <a:cs typeface="Calibri"/>
                <a:sym typeface="Calibri"/>
              </a:rPr>
              <a:t>Memory loss</a:t>
            </a:r>
          </a:p>
          <a:p>
            <a:pPr marL="406400" lvl="0" indent="-342900">
              <a:buSzPts val="2600"/>
              <a:buFont typeface="Arial" panose="020B0604020202020204" pitchFamily="34" charset="0"/>
              <a:buChar char="•"/>
            </a:pPr>
            <a:r>
              <a:rPr lang="en-CA" sz="2000" dirty="0">
                <a:latin typeface="+mn-lt"/>
                <a:ea typeface="Calibri"/>
                <a:cs typeface="Calibri"/>
                <a:sym typeface="Calibri"/>
              </a:rPr>
              <a:t>Decreased concentration</a:t>
            </a:r>
          </a:p>
          <a:p>
            <a:pPr marL="406400" indent="-342900">
              <a:buSzPts val="2600"/>
              <a:buFont typeface="Arial" panose="020B0604020202020204" pitchFamily="34" charset="0"/>
              <a:buChar char="•"/>
            </a:pPr>
            <a:r>
              <a:rPr lang="en-CA" sz="2000" dirty="0">
                <a:latin typeface="+mn-lt"/>
                <a:ea typeface="Calibri"/>
                <a:cs typeface="Calibri"/>
                <a:sym typeface="Calibri"/>
              </a:rPr>
              <a:t>Lung </a:t>
            </a:r>
            <a:r>
              <a:rPr lang="en-CA" sz="2000" dirty="0" smtClean="0">
                <a:latin typeface="+mn-lt"/>
                <a:ea typeface="Calibri"/>
                <a:cs typeface="Calibri"/>
                <a:sym typeface="Calibri"/>
              </a:rPr>
              <a:t>disease</a:t>
            </a:r>
            <a:endParaRPr lang="en-CA" sz="2000" dirty="0">
              <a:latin typeface="+mn-lt"/>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2" name="Title 1"/>
          <p:cNvSpPr>
            <a:spLocks noGrp="1"/>
          </p:cNvSpPr>
          <p:nvPr>
            <p:ph type="title"/>
          </p:nvPr>
        </p:nvSpPr>
        <p:spPr>
          <a:xfrm>
            <a:off x="2412560" y="234411"/>
            <a:ext cx="41142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Alcohol and the Body</a:t>
            </a:r>
            <a:endParaRPr lang="en-CA" dirty="0">
              <a:solidFill>
                <a:schemeClr val="tx1"/>
              </a:solidFill>
              <a:latin typeface="+mj-lt"/>
            </a:endParaRPr>
          </a:p>
        </p:txBody>
      </p:sp>
      <p:pic>
        <p:nvPicPr>
          <p:cNvPr id="4" name="Picture 3" descr="person drinking alcohol"/>
          <p:cNvPicPr>
            <a:picLocks noChangeAspect="1"/>
          </p:cNvPicPr>
          <p:nvPr/>
        </p:nvPicPr>
        <p:blipFill rotWithShape="1">
          <a:blip r:embed="rId4">
            <a:extLst>
              <a:ext uri="{28A0092B-C50C-407E-A947-70E740481C1C}">
                <a14:useLocalDpi xmlns:a14="http://schemas.microsoft.com/office/drawing/2010/main" val="0"/>
              </a:ext>
            </a:extLst>
          </a:blip>
          <a:srcRect l="14014" r="10317"/>
          <a:stretch/>
        </p:blipFill>
        <p:spPr>
          <a:xfrm flipH="1">
            <a:off x="340272" y="1294573"/>
            <a:ext cx="2312440" cy="2870015"/>
          </a:xfrm>
          <a:prstGeom prst="rect">
            <a:avLst/>
          </a:prstGeom>
        </p:spPr>
      </p:pic>
      <p:sp>
        <p:nvSpPr>
          <p:cNvPr id="3" name="TextBox 2"/>
          <p:cNvSpPr txBox="1"/>
          <p:nvPr/>
        </p:nvSpPr>
        <p:spPr>
          <a:xfrm>
            <a:off x="2951018" y="1756063"/>
            <a:ext cx="5455227" cy="1323439"/>
          </a:xfrm>
          <a:prstGeom prst="rect">
            <a:avLst/>
          </a:prstGeom>
          <a:noFill/>
        </p:spPr>
        <p:txBody>
          <a:bodyPr wrap="square" rtlCol="0">
            <a:spAutoFit/>
          </a:bodyPr>
          <a:lstStyle/>
          <a:p>
            <a:pPr marL="361950" lvl="0" indent="-285750">
              <a:buSzPts val="2400"/>
              <a:buFont typeface="Arial" panose="020B0604020202020204" pitchFamily="34" charset="0"/>
              <a:buChar char="•"/>
            </a:pPr>
            <a:r>
              <a:rPr lang="en-CA" sz="2000" dirty="0" smtClean="0">
                <a:latin typeface="+mn-lt"/>
                <a:ea typeface="Calibri"/>
                <a:cs typeface="Calibri"/>
                <a:sym typeface="Calibri"/>
              </a:rPr>
              <a:t>Alcohol </a:t>
            </a:r>
            <a:r>
              <a:rPr lang="en-CA" sz="2000" dirty="0">
                <a:latin typeface="+mn-lt"/>
                <a:ea typeface="Calibri"/>
                <a:cs typeface="Calibri"/>
                <a:sym typeface="Calibri"/>
              </a:rPr>
              <a:t>is a product that slows down the brain and central nervous system (CNS), heart rate, and breathing rate</a:t>
            </a:r>
            <a:r>
              <a:rPr lang="en-CA" sz="2000" dirty="0" smtClean="0">
                <a:latin typeface="+mn-lt"/>
                <a:ea typeface="Calibri"/>
                <a:cs typeface="Calibri"/>
                <a:sym typeface="Calibri"/>
              </a:rPr>
              <a:t>.</a:t>
            </a:r>
          </a:p>
          <a:p>
            <a:pPr marL="361950" indent="-285750">
              <a:buSzPts val="2400"/>
              <a:buFont typeface="Arial" panose="020B0604020202020204" pitchFamily="34" charset="0"/>
              <a:buChar char="•"/>
            </a:pPr>
            <a:r>
              <a:rPr lang="en-CA" sz="2000" dirty="0">
                <a:latin typeface="+mn-lt"/>
                <a:ea typeface="Calibri"/>
                <a:cs typeface="Calibri"/>
                <a:sym typeface="Calibri"/>
              </a:rPr>
              <a:t>Alcohol is a depressant. </a:t>
            </a:r>
          </a:p>
        </p:txBody>
      </p:sp>
    </p:spTree>
    <p:extLst>
      <p:ext uri="{BB962C8B-B14F-4D97-AF65-F5344CB8AC3E}">
        <p14:creationId xmlns:p14="http://schemas.microsoft.com/office/powerpoint/2010/main" val="4248578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2" name="Title 1"/>
          <p:cNvSpPr>
            <a:spLocks noGrp="1"/>
          </p:cNvSpPr>
          <p:nvPr>
            <p:ph type="title"/>
          </p:nvPr>
        </p:nvSpPr>
        <p:spPr>
          <a:xfrm>
            <a:off x="2046930" y="375750"/>
            <a:ext cx="5051101"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What is “One Drink</a:t>
            </a:r>
            <a:r>
              <a:rPr lang="en-CA" b="1" dirty="0" smtClean="0">
                <a:solidFill>
                  <a:schemeClr val="tx1"/>
                </a:solidFill>
                <a:latin typeface="+mj-lt"/>
                <a:ea typeface="Calibri"/>
                <a:cs typeface="Calibri"/>
                <a:sym typeface="Calibri"/>
              </a:rPr>
              <a:t>”?</a:t>
            </a:r>
            <a:endParaRPr lang="en-CA" dirty="0">
              <a:solidFill>
                <a:schemeClr val="tx1"/>
              </a:solidFill>
              <a:latin typeface="+mj-lt"/>
            </a:endParaRPr>
          </a:p>
        </p:txBody>
      </p:sp>
      <p:sp>
        <p:nvSpPr>
          <p:cNvPr id="3" name="TextBox 2"/>
          <p:cNvSpPr txBox="1"/>
          <p:nvPr/>
        </p:nvSpPr>
        <p:spPr>
          <a:xfrm>
            <a:off x="459243" y="2032042"/>
            <a:ext cx="3175374" cy="1323439"/>
          </a:xfrm>
          <a:prstGeom prst="rect">
            <a:avLst/>
          </a:prstGeom>
          <a:noFill/>
        </p:spPr>
        <p:txBody>
          <a:bodyPr wrap="square" rtlCol="0">
            <a:spAutoFit/>
          </a:bodyPr>
          <a:lstStyle/>
          <a:p>
            <a:pPr marL="63500" lvl="0">
              <a:buSzPts val="2600"/>
            </a:pPr>
            <a:r>
              <a:rPr lang="en-CA" sz="2000" dirty="0" smtClean="0">
                <a:latin typeface="+mn-lt"/>
                <a:ea typeface="Calibri"/>
                <a:cs typeface="Calibri"/>
                <a:sym typeface="Calibri"/>
              </a:rPr>
              <a:t>One </a:t>
            </a:r>
            <a:r>
              <a:rPr lang="en-CA" sz="2000" dirty="0">
                <a:latin typeface="+mn-lt"/>
                <a:ea typeface="Calibri"/>
                <a:cs typeface="Calibri"/>
                <a:sym typeface="Calibri"/>
              </a:rPr>
              <a:t>drink, as shown to the right, varies in size depending on the type of alcohol product</a:t>
            </a:r>
            <a:r>
              <a:rPr lang="en-CA" sz="2000" dirty="0" smtClean="0">
                <a:latin typeface="+mn-lt"/>
                <a:ea typeface="Calibri"/>
                <a:cs typeface="Calibri"/>
                <a:sym typeface="Calibri"/>
              </a:rPr>
              <a:t>.</a:t>
            </a:r>
          </a:p>
        </p:txBody>
      </p:sp>
      <p:pic>
        <p:nvPicPr>
          <p:cNvPr id="4" name="Picture 6" descr="https://lh5.googleusercontent.com/GmAnZNswMsqSd6SqFOGtemIs7OQmJpWWCu7DpHcd24gnbsV29ieMMXz8fRt-W15TF30VoBdvXJKuEEU8VSGD-MWzqFE2N8FGqjG-zkb6DAbvuecLf7CpkiDl58oVrUx1KjqeH9QvTX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617" y="1363665"/>
            <a:ext cx="4573560" cy="266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6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3" y="445024"/>
            <a:ext cx="7729798" cy="111352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Presentation Format</a:t>
            </a:r>
            <a:endParaRPr lang="en-CA" b="1" dirty="0">
              <a:latin typeface="+mj-lt"/>
            </a:endParaRPr>
          </a:p>
        </p:txBody>
      </p:sp>
      <p:pic>
        <p:nvPicPr>
          <p:cNvPr id="7" name="Google Shape;75;p15" descr="pink question mark"/>
          <p:cNvPicPr preferRelativeResize="0"/>
          <p:nvPr/>
        </p:nvPicPr>
        <p:blipFill>
          <a:blip r:embed="rId4">
            <a:alphaModFix/>
          </a:blip>
          <a:stretch>
            <a:fillRect/>
          </a:stretch>
        </p:blipFill>
        <p:spPr>
          <a:xfrm>
            <a:off x="986600" y="1855541"/>
            <a:ext cx="832250" cy="832250"/>
          </a:xfrm>
          <a:prstGeom prst="rect">
            <a:avLst/>
          </a:prstGeom>
          <a:noFill/>
          <a:ln>
            <a:noFill/>
          </a:ln>
        </p:spPr>
      </p:pic>
      <p:sp>
        <p:nvSpPr>
          <p:cNvPr id="3" name="TextBox 2"/>
          <p:cNvSpPr txBox="1"/>
          <p:nvPr/>
        </p:nvSpPr>
        <p:spPr>
          <a:xfrm>
            <a:off x="2309100" y="1730780"/>
            <a:ext cx="6127800" cy="1323439"/>
          </a:xfrm>
          <a:prstGeom prst="rect">
            <a:avLst/>
          </a:prstGeom>
          <a:noFill/>
        </p:spPr>
        <p:txBody>
          <a:bodyPr wrap="square" rtlCol="0">
            <a:spAutoFit/>
          </a:bodyPr>
          <a:lstStyle/>
          <a:p>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prompt students to brainstorm and share previous knowledge or new information. </a:t>
            </a:r>
          </a:p>
          <a:p>
            <a:endParaRPr lang="en-CA" sz="2000" dirty="0"/>
          </a:p>
        </p:txBody>
      </p:sp>
      <p:pic>
        <p:nvPicPr>
          <p:cNvPr id="8" name="Google Shape;74;p15" descr="Talking bubbles"/>
          <p:cNvPicPr preferRelativeResize="0"/>
          <p:nvPr/>
        </p:nvPicPr>
        <p:blipFill>
          <a:blip r:embed="rId5">
            <a:alphaModFix/>
          </a:blip>
          <a:stretch>
            <a:fillRect/>
          </a:stretch>
        </p:blipFill>
        <p:spPr>
          <a:xfrm>
            <a:off x="917925" y="2984788"/>
            <a:ext cx="969600" cy="969600"/>
          </a:xfrm>
          <a:prstGeom prst="rect">
            <a:avLst/>
          </a:prstGeom>
          <a:noFill/>
          <a:ln>
            <a:noFill/>
          </a:ln>
        </p:spPr>
      </p:pic>
      <p:sp>
        <p:nvSpPr>
          <p:cNvPr id="4" name="TextBox 3"/>
          <p:cNvSpPr txBox="1"/>
          <p:nvPr/>
        </p:nvSpPr>
        <p:spPr>
          <a:xfrm>
            <a:off x="2309100" y="2984788"/>
            <a:ext cx="6127800" cy="1015663"/>
          </a:xfrm>
          <a:prstGeom prst="rect">
            <a:avLst/>
          </a:prstGeom>
          <a:noFill/>
        </p:spPr>
        <p:txBody>
          <a:bodyPr wrap="square" rtlCol="0">
            <a:spAutoFit/>
          </a:bodyPr>
          <a:lstStyle/>
          <a:p>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partner or group and share ideas based on a prompt.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 name="Title 1"/>
          <p:cNvSpPr>
            <a:spLocks noGrp="1"/>
          </p:cNvSpPr>
          <p:nvPr>
            <p:ph type="title"/>
          </p:nvPr>
        </p:nvSpPr>
        <p:spPr>
          <a:xfrm>
            <a:off x="365805" y="111165"/>
            <a:ext cx="8309230" cy="8622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latin typeface="+mj-lt"/>
                <a:ea typeface="Calibri"/>
                <a:cs typeface="Calibri"/>
                <a:sym typeface="Calibri"/>
              </a:rPr>
              <a:t>Potential </a:t>
            </a:r>
            <a:r>
              <a:rPr lang="en-US" b="1" dirty="0" smtClean="0">
                <a:solidFill>
                  <a:schemeClr val="tx1"/>
                </a:solidFill>
                <a:latin typeface="+mj-lt"/>
                <a:ea typeface="Calibri"/>
                <a:cs typeface="Calibri"/>
                <a:sym typeface="Calibri"/>
              </a:rPr>
              <a:t>Effects from Alcohol </a:t>
            </a:r>
            <a:r>
              <a:rPr lang="en-US" b="1" dirty="0">
                <a:solidFill>
                  <a:schemeClr val="tx1"/>
                </a:solidFill>
                <a:latin typeface="+mj-lt"/>
                <a:ea typeface="Calibri"/>
                <a:cs typeface="Calibri"/>
                <a:sym typeface="Calibri"/>
              </a:rPr>
              <a:t>Use</a:t>
            </a:r>
            <a:endParaRPr lang="en-CA" b="1" dirty="0">
              <a:solidFill>
                <a:schemeClr val="tx1"/>
              </a:solidFill>
              <a:latin typeface="+mj-lt"/>
              <a:ea typeface="Calibri"/>
              <a:cs typeface="Calibri"/>
            </a:endParaRPr>
          </a:p>
        </p:txBody>
      </p:sp>
      <p:sp>
        <p:nvSpPr>
          <p:cNvPr id="3" name="TextBox 2"/>
          <p:cNvSpPr txBox="1"/>
          <p:nvPr/>
        </p:nvSpPr>
        <p:spPr>
          <a:xfrm>
            <a:off x="472336" y="1254031"/>
            <a:ext cx="5616699" cy="2554545"/>
          </a:xfrm>
          <a:prstGeom prst="rect">
            <a:avLst/>
          </a:prstGeom>
          <a:noFill/>
        </p:spPr>
        <p:txBody>
          <a:bodyPr wrap="square" rtlCol="0">
            <a:spAutoFit/>
          </a:bodyPr>
          <a:lstStyle/>
          <a:p>
            <a:pPr marL="63500" lvl="0">
              <a:buSzPts val="2600"/>
            </a:pPr>
            <a:r>
              <a:rPr lang="en-CA" sz="2000" dirty="0">
                <a:latin typeface="+mn-lt"/>
                <a:ea typeface="Calibri"/>
                <a:cs typeface="Calibri"/>
                <a:sym typeface="Calibri"/>
              </a:rPr>
              <a:t>When you drink alcohol it quickly enters the bloodstream and can affect the </a:t>
            </a:r>
            <a:r>
              <a:rPr lang="en-CA" sz="2000" dirty="0" smtClean="0">
                <a:latin typeface="+mn-lt"/>
                <a:ea typeface="Calibri"/>
                <a:cs typeface="Calibri"/>
                <a:sym typeface="Calibri"/>
              </a:rPr>
              <a:t>body. This </a:t>
            </a:r>
            <a:r>
              <a:rPr lang="en-CA" sz="2000" dirty="0">
                <a:latin typeface="+mn-lt"/>
                <a:ea typeface="Calibri"/>
                <a:cs typeface="Calibri"/>
                <a:sym typeface="Calibri"/>
              </a:rPr>
              <a:t>can lead to: </a:t>
            </a:r>
          </a:p>
          <a:p>
            <a:pPr marL="520700" lvl="0" indent="-457200">
              <a:buSzPts val="2600"/>
              <a:buFont typeface="Arial" panose="020B0604020202020204" pitchFamily="34" charset="0"/>
              <a:buChar char="•"/>
            </a:pPr>
            <a:r>
              <a:rPr lang="en-CA" sz="2000" dirty="0">
                <a:latin typeface="+mn-lt"/>
                <a:ea typeface="Calibri"/>
                <a:cs typeface="Calibri"/>
                <a:sym typeface="Calibri"/>
              </a:rPr>
              <a:t>Blurred vision</a:t>
            </a:r>
          </a:p>
          <a:p>
            <a:pPr marL="520700" lvl="0" indent="-457200">
              <a:buSzPts val="2600"/>
              <a:buFont typeface="Arial" panose="020B0604020202020204" pitchFamily="34" charset="0"/>
              <a:buChar char="•"/>
            </a:pPr>
            <a:r>
              <a:rPr lang="en-CA" sz="2000" dirty="0">
                <a:latin typeface="+mn-lt"/>
                <a:ea typeface="Calibri"/>
                <a:cs typeface="Calibri"/>
                <a:sym typeface="Calibri"/>
              </a:rPr>
              <a:t>Slow reaction time</a:t>
            </a:r>
          </a:p>
          <a:p>
            <a:pPr marL="520700" indent="-457200">
              <a:buSzPts val="2600"/>
              <a:buFont typeface="Arial" panose="020B0604020202020204" pitchFamily="34" charset="0"/>
              <a:buChar char="•"/>
            </a:pPr>
            <a:r>
              <a:rPr lang="en-CA" sz="2000" dirty="0">
                <a:latin typeface="+mn-lt"/>
                <a:ea typeface="Calibri"/>
                <a:cs typeface="Calibri"/>
                <a:sym typeface="Calibri"/>
              </a:rPr>
              <a:t>Poor coordination</a:t>
            </a:r>
          </a:p>
          <a:p>
            <a:pPr marL="520700" lvl="0" indent="-457200">
              <a:buSzPts val="2600"/>
              <a:buFont typeface="Arial" panose="020B0604020202020204" pitchFamily="34" charset="0"/>
              <a:buChar char="•"/>
            </a:pPr>
            <a:r>
              <a:rPr lang="en-CA" sz="2000" dirty="0">
                <a:latin typeface="+mn-lt"/>
                <a:ea typeface="Calibri"/>
                <a:cs typeface="Calibri"/>
                <a:sym typeface="Calibri"/>
              </a:rPr>
              <a:t>Increased risk-taking behaviours</a:t>
            </a:r>
          </a:p>
          <a:p>
            <a:pPr marL="520700" lvl="0" indent="-457200">
              <a:buSzPts val="2600"/>
              <a:buFont typeface="Arial" panose="020B0604020202020204" pitchFamily="34" charset="0"/>
              <a:buChar char="•"/>
            </a:pPr>
            <a:r>
              <a:rPr lang="en-CA" sz="2000" dirty="0">
                <a:latin typeface="+mn-lt"/>
                <a:ea typeface="Calibri"/>
                <a:cs typeface="Calibri"/>
                <a:sym typeface="Calibri"/>
              </a:rPr>
              <a:t>Slurred speech</a:t>
            </a:r>
          </a:p>
        </p:txBody>
      </p:sp>
      <p:pic>
        <p:nvPicPr>
          <p:cNvPr id="6" name="Google Shape;197;p28" descr="Drink on the rocks, beer can, wine, bottle of alcohol, beer in a glass, martini, beer in a mug, and beer in a bottle (10 total)" title="Various Alcoholic Beverages"/>
          <p:cNvPicPr preferRelativeResize="0"/>
          <p:nvPr/>
        </p:nvPicPr>
        <p:blipFill rotWithShape="1">
          <a:blip r:embed="rId4">
            <a:alphaModFix/>
          </a:blip>
          <a:srcRect t="7212" b="6600"/>
          <a:stretch/>
        </p:blipFill>
        <p:spPr>
          <a:xfrm>
            <a:off x="6089035" y="1416877"/>
            <a:ext cx="2586000" cy="2228851"/>
          </a:xfrm>
          <a:prstGeom prst="rect">
            <a:avLst/>
          </a:prstGeom>
          <a:noFill/>
          <a:ln>
            <a:noFill/>
          </a:ln>
        </p:spPr>
      </p:pic>
    </p:spTree>
    <p:extLst>
      <p:ext uri="{BB962C8B-B14F-4D97-AF65-F5344CB8AC3E}">
        <p14:creationId xmlns:p14="http://schemas.microsoft.com/office/powerpoint/2010/main" val="308657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2" name="Title 1"/>
          <p:cNvSpPr>
            <a:spLocks noGrp="1"/>
          </p:cNvSpPr>
          <p:nvPr>
            <p:ph type="title"/>
          </p:nvPr>
        </p:nvSpPr>
        <p:spPr>
          <a:xfrm>
            <a:off x="2046930" y="375750"/>
            <a:ext cx="5051101"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Alcohol </a:t>
            </a:r>
            <a:r>
              <a:rPr lang="en-CA" b="1" dirty="0" smtClean="0">
                <a:solidFill>
                  <a:schemeClr val="tx1"/>
                </a:solidFill>
                <a:latin typeface="+mj-lt"/>
                <a:ea typeface="Calibri"/>
                <a:cs typeface="Calibri"/>
                <a:sym typeface="Calibri"/>
              </a:rPr>
              <a:t>Poisoning</a:t>
            </a:r>
            <a:endParaRPr lang="en-CA" dirty="0">
              <a:solidFill>
                <a:schemeClr val="tx1"/>
              </a:solidFill>
              <a:latin typeface="+mj-lt"/>
            </a:endParaRPr>
          </a:p>
        </p:txBody>
      </p:sp>
      <p:sp>
        <p:nvSpPr>
          <p:cNvPr id="3" name="TextBox 2"/>
          <p:cNvSpPr txBox="1"/>
          <p:nvPr/>
        </p:nvSpPr>
        <p:spPr>
          <a:xfrm>
            <a:off x="1283472" y="1467826"/>
            <a:ext cx="4669868" cy="2554545"/>
          </a:xfrm>
          <a:prstGeom prst="rect">
            <a:avLst/>
          </a:prstGeom>
          <a:noFill/>
        </p:spPr>
        <p:txBody>
          <a:bodyPr wrap="none" rtlCol="0">
            <a:spAutoFit/>
          </a:bodyPr>
          <a:lstStyle/>
          <a:p>
            <a:pPr marL="342900" indent="-342900" fontAlgn="base">
              <a:buFont typeface="Arial" panose="020B0604020202020204" pitchFamily="34" charset="0"/>
              <a:buChar char="•"/>
            </a:pPr>
            <a:r>
              <a:rPr lang="en-US" sz="2000" dirty="0">
                <a:latin typeface="+mn-lt"/>
                <a:cs typeface="Arial" panose="020B0604020202020204" pitchFamily="34" charset="0"/>
              </a:rPr>
              <a:t>Signs of alcohol </a:t>
            </a:r>
            <a:r>
              <a:rPr lang="en-US" sz="2000" dirty="0" smtClean="0">
                <a:latin typeface="+mn-lt"/>
                <a:cs typeface="Arial" panose="020B0604020202020204" pitchFamily="34" charset="0"/>
              </a:rPr>
              <a:t>poisoning:</a:t>
            </a:r>
            <a:endParaRPr lang="en-US" sz="2000" dirty="0">
              <a:latin typeface="+mn-lt"/>
              <a:cs typeface="Arial" panose="020B0604020202020204" pitchFamily="34" charset="0"/>
            </a:endParaRPr>
          </a:p>
          <a:p>
            <a:pPr marL="800100" lvl="1" indent="-342900" fontAlgn="base">
              <a:buFont typeface="Arial" panose="020B0604020202020204" pitchFamily="34" charset="0"/>
              <a:buChar char="•"/>
            </a:pPr>
            <a:r>
              <a:rPr lang="en-US" sz="2000" dirty="0">
                <a:latin typeface="+mn-lt"/>
                <a:cs typeface="Arial" panose="020B0604020202020204" pitchFamily="34" charset="0"/>
              </a:rPr>
              <a:t>Cold/clammy, pale or bluish skin</a:t>
            </a:r>
          </a:p>
          <a:p>
            <a:pPr marL="800100" lvl="1" indent="-342900" fontAlgn="base">
              <a:buFont typeface="Arial" panose="020B0604020202020204" pitchFamily="34" charset="0"/>
              <a:buChar char="•"/>
            </a:pPr>
            <a:r>
              <a:rPr lang="en-US" sz="2000" dirty="0">
                <a:latin typeface="+mn-lt"/>
                <a:cs typeface="Arial" panose="020B0604020202020204" pitchFamily="34" charset="0"/>
              </a:rPr>
              <a:t>Slow breathing</a:t>
            </a:r>
          </a:p>
          <a:p>
            <a:pPr marL="800100" lvl="1" indent="-342900" fontAlgn="base">
              <a:buFont typeface="Arial" panose="020B0604020202020204" pitchFamily="34" charset="0"/>
              <a:buChar char="•"/>
            </a:pPr>
            <a:r>
              <a:rPr lang="en-US" sz="2000" dirty="0">
                <a:latin typeface="+mn-lt"/>
                <a:cs typeface="Arial" panose="020B0604020202020204" pitchFamily="34" charset="0"/>
              </a:rPr>
              <a:t>Could vomit</a:t>
            </a:r>
          </a:p>
          <a:p>
            <a:pPr marL="800100" lvl="1" indent="-342900" fontAlgn="base">
              <a:buFont typeface="Arial" panose="020B0604020202020204" pitchFamily="34" charset="0"/>
              <a:buChar char="•"/>
            </a:pPr>
            <a:r>
              <a:rPr lang="en-US" sz="2000" dirty="0">
                <a:latin typeface="+mn-lt"/>
                <a:cs typeface="Arial" panose="020B0604020202020204" pitchFamily="34" charset="0"/>
              </a:rPr>
              <a:t>Confusion</a:t>
            </a:r>
          </a:p>
          <a:p>
            <a:pPr marL="800100" lvl="1" indent="-342900" fontAlgn="base">
              <a:buFont typeface="Arial" panose="020B0604020202020204" pitchFamily="34" charset="0"/>
              <a:buChar char="•"/>
            </a:pPr>
            <a:r>
              <a:rPr lang="en-US" sz="2000" dirty="0">
                <a:latin typeface="+mn-lt"/>
                <a:cs typeface="Arial" panose="020B0604020202020204" pitchFamily="34" charset="0"/>
              </a:rPr>
              <a:t>Shakiness</a:t>
            </a:r>
          </a:p>
          <a:p>
            <a:pPr marL="800100" lvl="1" indent="-342900" fontAlgn="base">
              <a:buFont typeface="Arial" panose="020B0604020202020204" pitchFamily="34" charset="0"/>
              <a:buChar char="•"/>
            </a:pPr>
            <a:r>
              <a:rPr lang="en-US" sz="2000" dirty="0">
                <a:latin typeface="+mn-lt"/>
                <a:cs typeface="Arial" panose="020B0604020202020204" pitchFamily="34" charset="0"/>
              </a:rPr>
              <a:t>Slow and weak pulse</a:t>
            </a:r>
          </a:p>
          <a:p>
            <a:pPr marL="800100" lvl="1" indent="-342900" fontAlgn="base">
              <a:buFont typeface="Arial" panose="020B0604020202020204" pitchFamily="34" charset="0"/>
              <a:buChar char="•"/>
            </a:pPr>
            <a:r>
              <a:rPr lang="en-US" sz="2000" dirty="0">
                <a:latin typeface="+mn-lt"/>
                <a:cs typeface="Arial" panose="020B0604020202020204" pitchFamily="34" charset="0"/>
              </a:rPr>
              <a:t>Unconsciousness (passed out</a:t>
            </a:r>
            <a:r>
              <a:rPr lang="en-US" sz="2000" dirty="0" smtClean="0">
                <a:latin typeface="+mn-lt"/>
                <a:cs typeface="Arial" panose="020B0604020202020204" pitchFamily="34" charset="0"/>
              </a:rPr>
              <a:t>)</a:t>
            </a:r>
            <a:endParaRPr lang="en-US" sz="2000" dirty="0">
              <a:latin typeface="+mn-lt"/>
              <a:cs typeface="Arial" panose="020B0604020202020204" pitchFamily="34" charset="0"/>
            </a:endParaRPr>
          </a:p>
        </p:txBody>
      </p:sp>
      <p:pic>
        <p:nvPicPr>
          <p:cNvPr id="6" name="Google Shape;238;p34" descr="Green emoji that is nauseous" title="Nauseous Emoji"/>
          <p:cNvPicPr preferRelativeResize="0"/>
          <p:nvPr/>
        </p:nvPicPr>
        <p:blipFill>
          <a:blip r:embed="rId4">
            <a:alphaModFix/>
          </a:blip>
          <a:stretch>
            <a:fillRect/>
          </a:stretch>
        </p:blipFill>
        <p:spPr>
          <a:xfrm>
            <a:off x="6214069" y="1672937"/>
            <a:ext cx="2202567" cy="2144324"/>
          </a:xfrm>
          <a:prstGeom prst="rect">
            <a:avLst/>
          </a:prstGeom>
          <a:noFill/>
          <a:ln>
            <a:noFill/>
          </a:ln>
        </p:spPr>
      </p:pic>
    </p:spTree>
    <p:extLst>
      <p:ext uri="{BB962C8B-B14F-4D97-AF65-F5344CB8AC3E}">
        <p14:creationId xmlns:p14="http://schemas.microsoft.com/office/powerpoint/2010/main" val="183395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 name="Title 1"/>
          <p:cNvSpPr>
            <a:spLocks noGrp="1"/>
          </p:cNvSpPr>
          <p:nvPr>
            <p:ph type="title"/>
          </p:nvPr>
        </p:nvSpPr>
        <p:spPr>
          <a:xfrm>
            <a:off x="1965150" y="368625"/>
            <a:ext cx="5213700" cy="931502"/>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Think, Pair, Share</a:t>
            </a:r>
            <a:endParaRPr lang="en-CA" b="1" dirty="0">
              <a:solidFill>
                <a:schemeClr val="tx1"/>
              </a:solidFill>
              <a:latin typeface="+mj-lt"/>
              <a:ea typeface="Calibri"/>
              <a:cs typeface="Calibri"/>
            </a:endParaRPr>
          </a:p>
        </p:txBody>
      </p:sp>
      <p:pic>
        <p:nvPicPr>
          <p:cNvPr id="6" name="Google Shape;74;p15" descr="Talking bubbles"/>
          <p:cNvPicPr preferRelativeResize="0"/>
          <p:nvPr/>
        </p:nvPicPr>
        <p:blipFill>
          <a:blip r:embed="rId4">
            <a:alphaModFix/>
          </a:blip>
          <a:stretch>
            <a:fillRect/>
          </a:stretch>
        </p:blipFill>
        <p:spPr>
          <a:xfrm>
            <a:off x="315468" y="142106"/>
            <a:ext cx="1542725" cy="1718225"/>
          </a:xfrm>
          <a:prstGeom prst="rect">
            <a:avLst/>
          </a:prstGeom>
          <a:noFill/>
          <a:ln>
            <a:noFill/>
          </a:ln>
        </p:spPr>
      </p:pic>
      <p:sp>
        <p:nvSpPr>
          <p:cNvPr id="3" name="TextBox 2"/>
          <p:cNvSpPr txBox="1"/>
          <p:nvPr/>
        </p:nvSpPr>
        <p:spPr>
          <a:xfrm>
            <a:off x="600043" y="1723740"/>
            <a:ext cx="6411190" cy="1938992"/>
          </a:xfrm>
          <a:prstGeom prst="rect">
            <a:avLst/>
          </a:prstGeom>
          <a:noFill/>
        </p:spPr>
        <p:txBody>
          <a:bodyPr wrap="square" rtlCol="0">
            <a:spAutoFit/>
          </a:bodyPr>
          <a:lstStyle/>
          <a:p>
            <a:pPr marL="228600" lvl="0"/>
            <a:r>
              <a:rPr lang="en-US" sz="2000" dirty="0" smtClean="0">
                <a:latin typeface="+mn-lt"/>
                <a:ea typeface="Calibri"/>
                <a:cs typeface="Calibri"/>
                <a:sym typeface="Calibri"/>
              </a:rPr>
              <a:t>Your p</a:t>
            </a:r>
            <a:r>
              <a:rPr lang="en-US" sz="2000" dirty="0" smtClean="0">
                <a:latin typeface="+mn-lt"/>
                <a:ea typeface="Calibri"/>
                <a:cs typeface="Calibri"/>
                <a:sym typeface="Calibri"/>
              </a:rPr>
              <a:t>eers </a:t>
            </a:r>
            <a:r>
              <a:rPr lang="en-US" sz="2000" dirty="0" smtClean="0">
                <a:latin typeface="+mn-lt"/>
                <a:ea typeface="Calibri"/>
                <a:cs typeface="Calibri"/>
                <a:sym typeface="Calibri"/>
              </a:rPr>
              <a:t>might </a:t>
            </a:r>
            <a:r>
              <a:rPr lang="en-US" sz="2000" dirty="0" smtClean="0">
                <a:latin typeface="+mn-lt"/>
                <a:ea typeface="Calibri"/>
                <a:cs typeface="Calibri"/>
                <a:sym typeface="Calibri"/>
              </a:rPr>
              <a:t>influence </a:t>
            </a:r>
            <a:r>
              <a:rPr lang="en-US" sz="2000" dirty="0">
                <a:latin typeface="+mn-lt"/>
                <a:ea typeface="Calibri"/>
                <a:cs typeface="Calibri"/>
                <a:sym typeface="Calibri"/>
              </a:rPr>
              <a:t>your decisions about using drugs, </a:t>
            </a:r>
            <a:r>
              <a:rPr lang="en-US" sz="2000" dirty="0" smtClean="0">
                <a:latin typeface="+mn-lt"/>
                <a:ea typeface="Calibri"/>
                <a:cs typeface="Calibri"/>
                <a:sym typeface="Calibri"/>
              </a:rPr>
              <a:t>drinking alcohol, smoking</a:t>
            </a:r>
            <a:r>
              <a:rPr lang="en-US" sz="2000" dirty="0">
                <a:latin typeface="+mn-lt"/>
                <a:ea typeface="Calibri"/>
                <a:cs typeface="Calibri"/>
                <a:sym typeface="Calibri"/>
              </a:rPr>
              <a:t>, or vaping. </a:t>
            </a:r>
            <a:endParaRPr lang="en-US" sz="2000" dirty="0" smtClean="0">
              <a:latin typeface="+mn-lt"/>
              <a:ea typeface="Calibri"/>
              <a:cs typeface="Calibri"/>
              <a:sym typeface="Calibri"/>
            </a:endParaRPr>
          </a:p>
          <a:p>
            <a:pPr marL="571500" lvl="0" indent="-342900">
              <a:buFont typeface="Arial" panose="020B0604020202020204" pitchFamily="34" charset="0"/>
              <a:buChar char="•"/>
            </a:pPr>
            <a:r>
              <a:rPr lang="en-US" sz="2000" dirty="0" smtClean="0">
                <a:latin typeface="+mn-lt"/>
                <a:ea typeface="Calibri"/>
                <a:cs typeface="Calibri"/>
                <a:sym typeface="Calibri"/>
              </a:rPr>
              <a:t>How </a:t>
            </a:r>
            <a:r>
              <a:rPr lang="en-US" sz="2000" dirty="0">
                <a:latin typeface="+mn-lt"/>
                <a:ea typeface="Calibri"/>
                <a:cs typeface="Calibri"/>
                <a:sym typeface="Calibri"/>
              </a:rPr>
              <a:t>might you respond to those influences? </a:t>
            </a:r>
          </a:p>
          <a:p>
            <a:pPr marL="571500" lvl="0" indent="-342900">
              <a:buFont typeface="Arial" panose="020B0604020202020204" pitchFamily="34" charset="0"/>
              <a:buChar char="•"/>
            </a:pPr>
            <a:r>
              <a:rPr lang="en-US" sz="2000" dirty="0">
                <a:latin typeface="+mn-lt"/>
                <a:ea typeface="Calibri"/>
                <a:cs typeface="Calibri"/>
                <a:sym typeface="Calibri"/>
              </a:rPr>
              <a:t>With a partner, discuss what you could say if someone were to offer </a:t>
            </a:r>
            <a:r>
              <a:rPr lang="en-US" sz="2000" dirty="0" smtClean="0">
                <a:latin typeface="+mn-lt"/>
                <a:ea typeface="Calibri"/>
                <a:cs typeface="Calibri"/>
                <a:sym typeface="Calibri"/>
              </a:rPr>
              <a:t>you </a:t>
            </a:r>
            <a:r>
              <a:rPr lang="en-US" sz="2000" dirty="0">
                <a:latin typeface="+mn-lt"/>
                <a:ea typeface="Calibri"/>
                <a:cs typeface="Calibri"/>
                <a:sym typeface="Calibri"/>
              </a:rPr>
              <a:t>a </a:t>
            </a:r>
            <a:r>
              <a:rPr lang="en-US" sz="2000" dirty="0" smtClean="0">
                <a:latin typeface="+mn-lt"/>
                <a:ea typeface="Calibri"/>
                <a:cs typeface="Calibri"/>
                <a:sym typeface="Calibri"/>
              </a:rPr>
              <a:t>drug, cigarette, alcoholic beverage, or </a:t>
            </a:r>
            <a:r>
              <a:rPr lang="en-US" sz="2000" dirty="0">
                <a:latin typeface="+mn-lt"/>
                <a:ea typeface="Calibri"/>
                <a:cs typeface="Calibri"/>
                <a:sym typeface="Calibri"/>
              </a:rPr>
              <a:t>vaping product. </a:t>
            </a:r>
          </a:p>
        </p:txBody>
      </p:sp>
      <p:pic>
        <p:nvPicPr>
          <p:cNvPr id="5" name="Picture 4" descr="two people smoking"/>
          <p:cNvPicPr>
            <a:picLocks noChangeAspect="1"/>
          </p:cNvPicPr>
          <p:nvPr/>
        </p:nvPicPr>
        <p:blipFill rotWithShape="1">
          <a:blip r:embed="rId5">
            <a:extLst>
              <a:ext uri="{28A0092B-C50C-407E-A947-70E740481C1C}">
                <a14:useLocalDpi xmlns:a14="http://schemas.microsoft.com/office/drawing/2010/main" val="0"/>
              </a:ext>
            </a:extLst>
          </a:blip>
          <a:srcRect l="12193" r="9711"/>
          <a:stretch/>
        </p:blipFill>
        <p:spPr>
          <a:xfrm>
            <a:off x="6817945" y="1420491"/>
            <a:ext cx="1987927" cy="25454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2" name="Title 1"/>
          <p:cNvSpPr>
            <a:spLocks noGrp="1"/>
          </p:cNvSpPr>
          <p:nvPr>
            <p:ph type="title"/>
          </p:nvPr>
        </p:nvSpPr>
        <p:spPr>
          <a:xfrm>
            <a:off x="1657350" y="170925"/>
            <a:ext cx="5829300" cy="8468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Illegal </a:t>
            </a:r>
            <a:r>
              <a:rPr lang="en-CA" b="1" dirty="0" smtClean="0">
                <a:solidFill>
                  <a:schemeClr val="tx1"/>
                </a:solidFill>
                <a:latin typeface="+mj-lt"/>
                <a:ea typeface="Calibri"/>
                <a:cs typeface="Calibri"/>
                <a:sym typeface="Calibri"/>
              </a:rPr>
              <a:t>Drugs</a:t>
            </a:r>
            <a:endParaRPr lang="en-CA" dirty="0">
              <a:solidFill>
                <a:schemeClr val="tx1"/>
              </a:solidFill>
              <a:latin typeface="+mj-lt"/>
            </a:endParaRPr>
          </a:p>
        </p:txBody>
      </p:sp>
      <p:pic>
        <p:nvPicPr>
          <p:cNvPr id="6" name="Picture 5" descr="bag of red pills"/>
          <p:cNvPicPr>
            <a:picLocks noChangeAspect="1"/>
          </p:cNvPicPr>
          <p:nvPr/>
        </p:nvPicPr>
        <p:blipFill rotWithShape="1">
          <a:blip r:embed="rId4">
            <a:extLst>
              <a:ext uri="{28A0092B-C50C-407E-A947-70E740481C1C}">
                <a14:useLocalDpi xmlns:a14="http://schemas.microsoft.com/office/drawing/2010/main" val="0"/>
              </a:ext>
            </a:extLst>
          </a:blip>
          <a:srcRect l="14169" t="7729" r="13822" b="8087"/>
          <a:stretch/>
        </p:blipFill>
        <p:spPr>
          <a:xfrm>
            <a:off x="228601" y="1351722"/>
            <a:ext cx="2057400" cy="2405269"/>
          </a:xfrm>
          <a:prstGeom prst="rect">
            <a:avLst/>
          </a:prstGeom>
        </p:spPr>
      </p:pic>
      <p:sp>
        <p:nvSpPr>
          <p:cNvPr id="3" name="TextBox 2"/>
          <p:cNvSpPr txBox="1"/>
          <p:nvPr/>
        </p:nvSpPr>
        <p:spPr>
          <a:xfrm>
            <a:off x="2371841" y="1323262"/>
            <a:ext cx="6406399" cy="2472472"/>
          </a:xfrm>
          <a:prstGeom prst="rect">
            <a:avLst/>
          </a:prstGeom>
          <a:noFill/>
        </p:spPr>
        <p:txBody>
          <a:bodyPr wrap="square" rtlCol="0">
            <a:spAutoFit/>
          </a:bodyPr>
          <a:lstStyle/>
          <a:p>
            <a:pPr marL="419100" lvl="0" indent="-342900">
              <a:lnSpc>
                <a:spcPct val="115000"/>
              </a:lnSpc>
              <a:spcBef>
                <a:spcPts val="1000"/>
              </a:spcBef>
              <a:buSzPts val="2400"/>
              <a:buFont typeface="Arial" panose="020B0604020202020204" pitchFamily="34" charset="0"/>
              <a:buChar char="•"/>
            </a:pPr>
            <a:r>
              <a:rPr lang="en-CA" sz="2000" dirty="0">
                <a:latin typeface="+mn-lt"/>
                <a:ea typeface="Calibri"/>
                <a:cs typeface="Calibri"/>
                <a:sym typeface="Calibri"/>
              </a:rPr>
              <a:t>Illegal drugs are often harmful and are drugs that are </a:t>
            </a:r>
            <a:r>
              <a:rPr lang="en-CA" sz="2000" b="1" dirty="0">
                <a:latin typeface="+mn-lt"/>
                <a:ea typeface="Calibri"/>
                <a:cs typeface="Calibri"/>
                <a:sym typeface="Calibri"/>
              </a:rPr>
              <a:t>not</a:t>
            </a:r>
            <a:r>
              <a:rPr lang="en-CA" sz="2000" dirty="0">
                <a:latin typeface="+mn-lt"/>
                <a:ea typeface="Calibri"/>
                <a:cs typeface="Calibri"/>
                <a:sym typeface="Calibri"/>
              </a:rPr>
              <a:t> prescribed to you by a health care provider.</a:t>
            </a:r>
          </a:p>
          <a:p>
            <a:pPr marL="419100" lvl="0" indent="-342900">
              <a:lnSpc>
                <a:spcPct val="115000"/>
              </a:lnSpc>
              <a:spcBef>
                <a:spcPts val="1000"/>
              </a:spcBef>
              <a:buSzPts val="2400"/>
              <a:buFont typeface="Arial" panose="020B0604020202020204" pitchFamily="34" charset="0"/>
              <a:buChar char="•"/>
            </a:pPr>
            <a:r>
              <a:rPr lang="en-CA" sz="2000" dirty="0">
                <a:latin typeface="+mn-lt"/>
                <a:ea typeface="Calibri"/>
                <a:cs typeface="Calibri"/>
                <a:sym typeface="Calibri"/>
              </a:rPr>
              <a:t>Illegal drugs are also called “street drugs”.</a:t>
            </a:r>
          </a:p>
          <a:p>
            <a:pPr marL="419100" lvl="1" indent="-342900">
              <a:lnSpc>
                <a:spcPct val="115000"/>
              </a:lnSpc>
              <a:spcBef>
                <a:spcPts val="1000"/>
              </a:spcBef>
              <a:buSzPts val="2400"/>
              <a:buFont typeface="Arial" panose="020B0604020202020204" pitchFamily="34" charset="0"/>
              <a:buChar char="•"/>
            </a:pPr>
            <a:r>
              <a:rPr lang="en-CA" sz="2000" dirty="0">
                <a:latin typeface="+mn-lt"/>
                <a:ea typeface="Calibri"/>
                <a:cs typeface="Calibri"/>
                <a:sym typeface="Calibri"/>
              </a:rPr>
              <a:t>Some illegal drugs are ecstasy (MDMA), heroin, cocaine, </a:t>
            </a:r>
            <a:r>
              <a:rPr lang="en-CA" sz="2000" dirty="0" smtClean="0">
                <a:latin typeface="+mn-lt"/>
                <a:ea typeface="Calibri"/>
                <a:cs typeface="Calibri"/>
                <a:sym typeface="Calibri"/>
              </a:rPr>
              <a:t>opioids, and </a:t>
            </a:r>
            <a:r>
              <a:rPr lang="en-CA" sz="2000" dirty="0">
                <a:latin typeface="+mn-lt"/>
                <a:ea typeface="Calibri"/>
                <a:cs typeface="Calibri"/>
                <a:sym typeface="Calibri"/>
              </a:rPr>
              <a:t>methamphetamine (i.e., meth). </a:t>
            </a:r>
          </a:p>
        </p:txBody>
      </p:sp>
    </p:spTree>
    <p:extLst>
      <p:ext uri="{BB962C8B-B14F-4D97-AF65-F5344CB8AC3E}">
        <p14:creationId xmlns:p14="http://schemas.microsoft.com/office/powerpoint/2010/main" val="2770354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656547" y="241988"/>
            <a:ext cx="7980558" cy="82233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ea typeface="Calibri"/>
                <a:cs typeface="Calibri"/>
                <a:sym typeface="Calibri"/>
              </a:rPr>
              <a:t>Possible </a:t>
            </a:r>
            <a:r>
              <a:rPr lang="en-US" b="1" dirty="0" smtClean="0">
                <a:solidFill>
                  <a:schemeClr val="tx1"/>
                </a:solidFill>
                <a:ea typeface="Calibri"/>
                <a:cs typeface="Calibri"/>
                <a:sym typeface="Calibri"/>
              </a:rPr>
              <a:t>Effects </a:t>
            </a:r>
            <a:r>
              <a:rPr lang="en-US" b="1" dirty="0">
                <a:solidFill>
                  <a:schemeClr val="tx1"/>
                </a:solidFill>
                <a:ea typeface="Calibri"/>
                <a:cs typeface="Calibri"/>
                <a:sym typeface="Calibri"/>
              </a:rPr>
              <a:t>of </a:t>
            </a:r>
            <a:r>
              <a:rPr lang="en-US" b="1" dirty="0" smtClean="0">
                <a:solidFill>
                  <a:schemeClr val="tx1"/>
                </a:solidFill>
                <a:ea typeface="Calibri"/>
                <a:cs typeface="Calibri"/>
                <a:sym typeface="Calibri"/>
              </a:rPr>
              <a:t>Illegal </a:t>
            </a:r>
            <a:r>
              <a:rPr lang="en-CA" b="1" dirty="0">
                <a:solidFill>
                  <a:schemeClr val="tx1"/>
                </a:solidFill>
                <a:ea typeface="Calibri"/>
                <a:cs typeface="Calibri"/>
                <a:sym typeface="Calibri"/>
              </a:rPr>
              <a:t>Drug Use</a:t>
            </a:r>
            <a:endParaRPr lang="en-CA" b="1" dirty="0">
              <a:solidFill>
                <a:schemeClr val="tx1"/>
              </a:solidFill>
              <a:latin typeface="+mj-lt"/>
              <a:ea typeface="Calibri"/>
              <a:cs typeface="Calibri"/>
            </a:endParaRPr>
          </a:p>
        </p:txBody>
      </p:sp>
      <p:sp>
        <p:nvSpPr>
          <p:cNvPr id="3" name="TextBox 2"/>
          <p:cNvSpPr txBox="1"/>
          <p:nvPr/>
        </p:nvSpPr>
        <p:spPr>
          <a:xfrm>
            <a:off x="656547" y="1268034"/>
            <a:ext cx="5989580" cy="2554545"/>
          </a:xfrm>
          <a:prstGeom prst="rect">
            <a:avLst/>
          </a:prstGeom>
          <a:noFill/>
        </p:spPr>
        <p:txBody>
          <a:bodyPr wrap="square" rtlCol="0">
            <a:spAutoFit/>
          </a:bodyPr>
          <a:lstStyle/>
          <a:p>
            <a:pPr marL="63500" lvl="1">
              <a:buSzPts val="2600"/>
            </a:pPr>
            <a:r>
              <a:rPr lang="en-CA" sz="2000" b="1" dirty="0">
                <a:ea typeface="Calibri"/>
                <a:cs typeface="Calibri"/>
                <a:sym typeface="Calibri"/>
              </a:rPr>
              <a:t>Ecstasy (MDMA):</a:t>
            </a:r>
          </a:p>
          <a:p>
            <a:pPr marL="406400" lvl="1" indent="-342900">
              <a:buSzPts val="2600"/>
              <a:buFont typeface="Arial" panose="020B0604020202020204" pitchFamily="34" charset="0"/>
              <a:buChar char="•"/>
            </a:pPr>
            <a:r>
              <a:rPr lang="en-CA" sz="2000" dirty="0">
                <a:ea typeface="Calibri"/>
                <a:cs typeface="Calibri"/>
                <a:sym typeface="Calibri"/>
              </a:rPr>
              <a:t>It </a:t>
            </a:r>
            <a:r>
              <a:rPr lang="en-CA" sz="2000" dirty="0" smtClean="0">
                <a:ea typeface="Calibri"/>
                <a:cs typeface="Calibri"/>
                <a:sym typeface="Calibri"/>
              </a:rPr>
              <a:t>might </a:t>
            </a:r>
            <a:r>
              <a:rPr lang="en-CA" sz="2000" dirty="0">
                <a:ea typeface="Calibri"/>
                <a:cs typeface="Calibri"/>
                <a:sym typeface="Calibri"/>
              </a:rPr>
              <a:t>make you feel alert, warm and talkative.</a:t>
            </a:r>
          </a:p>
          <a:p>
            <a:pPr marL="406400" lvl="1" indent="-342900">
              <a:buSzPts val="2600"/>
              <a:buFont typeface="Arial" panose="020B0604020202020204" pitchFamily="34" charset="0"/>
              <a:buChar char="•"/>
            </a:pPr>
            <a:r>
              <a:rPr lang="en-CA" sz="2000" dirty="0">
                <a:ea typeface="Calibri"/>
                <a:cs typeface="Calibri"/>
                <a:sym typeface="Calibri"/>
              </a:rPr>
              <a:t>It might make sounds and colours seem vibrant and intense.</a:t>
            </a:r>
          </a:p>
          <a:p>
            <a:pPr marL="63500" lvl="1">
              <a:buSzPts val="2600"/>
            </a:pPr>
            <a:r>
              <a:rPr lang="en-CA" sz="2000" b="1" dirty="0">
                <a:ea typeface="Calibri"/>
                <a:cs typeface="Calibri"/>
                <a:sym typeface="Calibri"/>
              </a:rPr>
              <a:t>Meth:</a:t>
            </a:r>
          </a:p>
          <a:p>
            <a:pPr marL="406400" lvl="1" indent="-342900">
              <a:buSzPts val="2600"/>
              <a:buFont typeface="Arial" panose="020B0604020202020204" pitchFamily="34" charset="0"/>
              <a:buChar char="•"/>
            </a:pPr>
            <a:r>
              <a:rPr lang="en-CA" sz="2000" dirty="0">
                <a:ea typeface="Calibri"/>
                <a:cs typeface="Calibri"/>
                <a:sym typeface="Calibri"/>
              </a:rPr>
              <a:t>It </a:t>
            </a:r>
            <a:r>
              <a:rPr lang="en-CA" sz="2000" dirty="0" smtClean="0">
                <a:ea typeface="Calibri"/>
                <a:cs typeface="Calibri"/>
                <a:sym typeface="Calibri"/>
              </a:rPr>
              <a:t>might </a:t>
            </a:r>
            <a:r>
              <a:rPr lang="en-CA" sz="2000" dirty="0">
                <a:ea typeface="Calibri"/>
                <a:cs typeface="Calibri"/>
                <a:sym typeface="Calibri"/>
              </a:rPr>
              <a:t>create feelings of pleasure and confidence, as well as might make you alert and energetic.</a:t>
            </a:r>
          </a:p>
        </p:txBody>
      </p:sp>
      <p:pic>
        <p:nvPicPr>
          <p:cNvPr id="5" name="Picture 4" descr="person high on drugs"/>
          <p:cNvPicPr>
            <a:picLocks noChangeAspect="1"/>
          </p:cNvPicPr>
          <p:nvPr/>
        </p:nvPicPr>
        <p:blipFill rotWithShape="1">
          <a:blip r:embed="rId4">
            <a:extLst>
              <a:ext uri="{28A0092B-C50C-407E-A947-70E740481C1C}">
                <a14:useLocalDpi xmlns:a14="http://schemas.microsoft.com/office/drawing/2010/main" val="0"/>
              </a:ext>
            </a:extLst>
          </a:blip>
          <a:srcRect l="7996" t="8661" r="6994" b="6328"/>
          <a:stretch/>
        </p:blipFill>
        <p:spPr>
          <a:xfrm>
            <a:off x="6806466" y="1629986"/>
            <a:ext cx="1830639" cy="1830639"/>
          </a:xfrm>
          <a:prstGeom prst="rect">
            <a:avLst/>
          </a:prstGeom>
        </p:spPr>
      </p:pic>
    </p:spTree>
    <p:extLst>
      <p:ext uri="{BB962C8B-B14F-4D97-AF65-F5344CB8AC3E}">
        <p14:creationId xmlns:p14="http://schemas.microsoft.com/office/powerpoint/2010/main" val="3558983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656547" y="241988"/>
            <a:ext cx="7980558" cy="82233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ea typeface="Calibri"/>
                <a:cs typeface="Calibri"/>
                <a:sym typeface="Calibri"/>
              </a:rPr>
              <a:t>Possible </a:t>
            </a:r>
            <a:r>
              <a:rPr lang="en-US" b="1" dirty="0" smtClean="0">
                <a:solidFill>
                  <a:schemeClr val="tx1"/>
                </a:solidFill>
                <a:ea typeface="Calibri"/>
                <a:cs typeface="Calibri"/>
                <a:sym typeface="Calibri"/>
              </a:rPr>
              <a:t>Effects </a:t>
            </a:r>
            <a:r>
              <a:rPr lang="en-US" b="1" dirty="0">
                <a:solidFill>
                  <a:schemeClr val="tx1"/>
                </a:solidFill>
                <a:ea typeface="Calibri"/>
                <a:cs typeface="Calibri"/>
                <a:sym typeface="Calibri"/>
              </a:rPr>
              <a:t>of Illegal </a:t>
            </a:r>
            <a:r>
              <a:rPr lang="en-CA" b="1" dirty="0">
                <a:solidFill>
                  <a:schemeClr val="tx1"/>
                </a:solidFill>
                <a:ea typeface="Calibri"/>
                <a:cs typeface="Calibri"/>
                <a:sym typeface="Calibri"/>
              </a:rPr>
              <a:t>Drug Use</a:t>
            </a:r>
            <a:endParaRPr lang="en-CA" b="1" dirty="0">
              <a:solidFill>
                <a:schemeClr val="tx1"/>
              </a:solidFill>
              <a:latin typeface="+mj-lt"/>
              <a:ea typeface="Calibri"/>
              <a:cs typeface="Calibri"/>
            </a:endParaRPr>
          </a:p>
        </p:txBody>
      </p:sp>
      <p:sp>
        <p:nvSpPr>
          <p:cNvPr id="3" name="TextBox 2"/>
          <p:cNvSpPr txBox="1"/>
          <p:nvPr/>
        </p:nvSpPr>
        <p:spPr>
          <a:xfrm>
            <a:off x="656546" y="1208561"/>
            <a:ext cx="6149919" cy="2554545"/>
          </a:xfrm>
          <a:prstGeom prst="rect">
            <a:avLst/>
          </a:prstGeom>
          <a:noFill/>
        </p:spPr>
        <p:txBody>
          <a:bodyPr wrap="square" rtlCol="0">
            <a:spAutoFit/>
          </a:bodyPr>
          <a:lstStyle/>
          <a:p>
            <a:pPr marL="63500" lvl="0">
              <a:buSzPts val="2600"/>
            </a:pPr>
            <a:r>
              <a:rPr lang="en-CA" sz="2000" b="1" dirty="0">
                <a:solidFill>
                  <a:schemeClr val="tx1"/>
                </a:solidFill>
                <a:latin typeface="+mn-lt"/>
                <a:ea typeface="Calibri"/>
                <a:cs typeface="Calibri"/>
                <a:sym typeface="Calibri"/>
              </a:rPr>
              <a:t>Cocaine:</a:t>
            </a:r>
          </a:p>
          <a:p>
            <a:pPr marL="406400" lvl="1" indent="-342900">
              <a:buSzPts val="2600"/>
              <a:buFont typeface="Arial" panose="020B0604020202020204" pitchFamily="34" charset="0"/>
              <a:buChar char="•"/>
            </a:pPr>
            <a:r>
              <a:rPr lang="en-CA" sz="2000" dirty="0">
                <a:solidFill>
                  <a:schemeClr val="tx1"/>
                </a:solidFill>
                <a:latin typeface="+mn-lt"/>
                <a:ea typeface="Calibri"/>
                <a:cs typeface="Calibri"/>
                <a:sym typeface="Calibri"/>
              </a:rPr>
              <a:t>It might increase your energy.</a:t>
            </a:r>
          </a:p>
          <a:p>
            <a:pPr marL="406400" lvl="1" indent="-342900">
              <a:buSzPts val="2600"/>
              <a:buFont typeface="Arial" panose="020B0604020202020204" pitchFamily="34" charset="0"/>
              <a:buChar char="•"/>
            </a:pPr>
            <a:r>
              <a:rPr lang="en-CA" sz="2000" dirty="0">
                <a:solidFill>
                  <a:schemeClr val="tx1"/>
                </a:solidFill>
                <a:latin typeface="+mn-lt"/>
                <a:ea typeface="Calibri"/>
                <a:cs typeface="Calibri"/>
                <a:sym typeface="Calibri"/>
              </a:rPr>
              <a:t>It might make you feel happy, awake, confident.</a:t>
            </a:r>
          </a:p>
          <a:p>
            <a:pPr marL="63500" lvl="1">
              <a:buSzPts val="2600"/>
            </a:pPr>
            <a:r>
              <a:rPr lang="en-CA" sz="2000" b="1" dirty="0" smtClean="0">
                <a:solidFill>
                  <a:schemeClr val="tx1"/>
                </a:solidFill>
                <a:latin typeface="+mn-lt"/>
                <a:ea typeface="Calibri"/>
                <a:cs typeface="Calibri"/>
                <a:sym typeface="Calibri"/>
              </a:rPr>
              <a:t>Psychedelics </a:t>
            </a:r>
            <a:r>
              <a:rPr lang="en-CA" sz="2000" b="1" dirty="0">
                <a:solidFill>
                  <a:schemeClr val="tx1"/>
                </a:solidFill>
                <a:latin typeface="+mn-lt"/>
                <a:ea typeface="Calibri"/>
                <a:cs typeface="Calibri"/>
                <a:sym typeface="Calibri"/>
              </a:rPr>
              <a:t>(“Magic Mushrooms</a:t>
            </a:r>
            <a:r>
              <a:rPr lang="en-CA" sz="2000" b="1" dirty="0" smtClean="0">
                <a:solidFill>
                  <a:schemeClr val="tx1"/>
                </a:solidFill>
                <a:latin typeface="+mn-lt"/>
                <a:ea typeface="Calibri"/>
                <a:cs typeface="Calibri"/>
                <a:sym typeface="Calibri"/>
              </a:rPr>
              <a:t>”):</a:t>
            </a:r>
            <a:endParaRPr lang="en-CA" sz="2000" b="1" dirty="0">
              <a:solidFill>
                <a:schemeClr val="tx1"/>
              </a:solidFill>
              <a:latin typeface="+mn-lt"/>
              <a:ea typeface="Calibri"/>
              <a:cs typeface="Calibri"/>
              <a:sym typeface="Calibri"/>
            </a:endParaRPr>
          </a:p>
          <a:p>
            <a:pPr marL="406400" lvl="1" indent="-342900">
              <a:buSzPts val="2600"/>
              <a:buFont typeface="Arial" panose="020B0604020202020204" pitchFamily="34" charset="0"/>
              <a:buChar char="•"/>
            </a:pPr>
            <a:r>
              <a:rPr lang="en-CA" sz="2000" dirty="0" smtClean="0">
                <a:solidFill>
                  <a:schemeClr val="tx1"/>
                </a:solidFill>
                <a:latin typeface="+mn-lt"/>
                <a:ea typeface="Calibri"/>
                <a:cs typeface="Calibri"/>
                <a:sym typeface="Calibri"/>
              </a:rPr>
              <a:t>It might make you euphoric (feel high)</a:t>
            </a:r>
          </a:p>
          <a:p>
            <a:pPr marL="406400" lvl="1" indent="-342900">
              <a:buSzPts val="2600"/>
              <a:buFont typeface="Arial" panose="020B0604020202020204" pitchFamily="34" charset="0"/>
              <a:buChar char="•"/>
            </a:pPr>
            <a:r>
              <a:rPr lang="en-CA" sz="2000" dirty="0" smtClean="0">
                <a:solidFill>
                  <a:schemeClr val="tx1"/>
                </a:solidFill>
                <a:latin typeface="+mn-lt"/>
                <a:ea typeface="Calibri"/>
                <a:cs typeface="Calibri"/>
                <a:sym typeface="Calibri"/>
              </a:rPr>
              <a:t>It might cause hallucinations (visual and auditory)</a:t>
            </a:r>
          </a:p>
          <a:p>
            <a:pPr marL="406400" lvl="1" indent="-342900">
              <a:buSzPts val="2600"/>
              <a:buFont typeface="Arial" panose="020B0604020202020204" pitchFamily="34" charset="0"/>
              <a:buChar char="•"/>
            </a:pPr>
            <a:r>
              <a:rPr lang="en-CA" sz="2000" dirty="0" smtClean="0">
                <a:solidFill>
                  <a:schemeClr val="tx1"/>
                </a:solidFill>
                <a:latin typeface="+mn-lt"/>
                <a:ea typeface="Calibri"/>
                <a:cs typeface="Calibri"/>
                <a:sym typeface="Calibri"/>
              </a:rPr>
              <a:t>It might change your consciousness, mood, thought and perception (“trip”)</a:t>
            </a:r>
            <a:endParaRPr lang="en-CA" sz="2000" dirty="0">
              <a:solidFill>
                <a:schemeClr val="tx1"/>
              </a:solidFill>
              <a:latin typeface="+mn-lt"/>
              <a:ea typeface="Calibri"/>
              <a:cs typeface="Calibri"/>
              <a:sym typeface="Calibri"/>
            </a:endParaRPr>
          </a:p>
        </p:txBody>
      </p:sp>
      <p:pic>
        <p:nvPicPr>
          <p:cNvPr id="5" name="Picture 4" descr="person high on drugs"/>
          <p:cNvPicPr>
            <a:picLocks noChangeAspect="1"/>
          </p:cNvPicPr>
          <p:nvPr/>
        </p:nvPicPr>
        <p:blipFill rotWithShape="1">
          <a:blip r:embed="rId4">
            <a:extLst>
              <a:ext uri="{28A0092B-C50C-407E-A947-70E740481C1C}">
                <a14:useLocalDpi xmlns:a14="http://schemas.microsoft.com/office/drawing/2010/main" val="0"/>
              </a:ext>
            </a:extLst>
          </a:blip>
          <a:srcRect l="7996" t="8661" r="6994" b="6328"/>
          <a:stretch/>
        </p:blipFill>
        <p:spPr>
          <a:xfrm>
            <a:off x="6806466" y="1622552"/>
            <a:ext cx="1830639" cy="1830639"/>
          </a:xfrm>
          <a:prstGeom prst="rect">
            <a:avLst/>
          </a:prstGeom>
        </p:spPr>
      </p:pic>
    </p:spTree>
    <p:extLst>
      <p:ext uri="{BB962C8B-B14F-4D97-AF65-F5344CB8AC3E}">
        <p14:creationId xmlns:p14="http://schemas.microsoft.com/office/powerpoint/2010/main" val="3913406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656547" y="241988"/>
            <a:ext cx="7980558" cy="82233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ea typeface="Calibri"/>
                <a:cs typeface="Calibri"/>
                <a:sym typeface="Calibri"/>
              </a:rPr>
              <a:t>Possible </a:t>
            </a:r>
            <a:r>
              <a:rPr lang="en-US" b="1" dirty="0" smtClean="0">
                <a:solidFill>
                  <a:schemeClr val="tx1"/>
                </a:solidFill>
                <a:ea typeface="Calibri"/>
                <a:cs typeface="Calibri"/>
                <a:sym typeface="Calibri"/>
              </a:rPr>
              <a:t>Negative Effects </a:t>
            </a:r>
            <a:r>
              <a:rPr lang="en-US" b="1" dirty="0">
                <a:solidFill>
                  <a:schemeClr val="tx1"/>
                </a:solidFill>
                <a:ea typeface="Calibri"/>
                <a:cs typeface="Calibri"/>
                <a:sym typeface="Calibri"/>
              </a:rPr>
              <a:t>of Illegal </a:t>
            </a:r>
            <a:r>
              <a:rPr lang="en-CA" b="1" dirty="0">
                <a:solidFill>
                  <a:schemeClr val="tx1"/>
                </a:solidFill>
                <a:ea typeface="Calibri"/>
                <a:cs typeface="Calibri"/>
                <a:sym typeface="Calibri"/>
              </a:rPr>
              <a:t>Drug Use</a:t>
            </a:r>
            <a:endParaRPr lang="en-CA" b="1" dirty="0">
              <a:solidFill>
                <a:schemeClr val="tx1"/>
              </a:solidFill>
              <a:latin typeface="+mj-lt"/>
              <a:ea typeface="Calibri"/>
              <a:cs typeface="Calibri"/>
            </a:endParaRPr>
          </a:p>
        </p:txBody>
      </p:sp>
      <p:sp>
        <p:nvSpPr>
          <p:cNvPr id="3" name="TextBox 2"/>
          <p:cNvSpPr txBox="1"/>
          <p:nvPr/>
        </p:nvSpPr>
        <p:spPr>
          <a:xfrm>
            <a:off x="656547" y="1305205"/>
            <a:ext cx="6562009" cy="2554545"/>
          </a:xfrm>
          <a:prstGeom prst="rect">
            <a:avLst/>
          </a:prstGeom>
          <a:noFill/>
        </p:spPr>
        <p:txBody>
          <a:bodyPr wrap="square" rtlCol="0">
            <a:spAutoFit/>
          </a:bodyPr>
          <a:lstStyle/>
          <a:p>
            <a:pPr marL="63500" lvl="1">
              <a:buSzPts val="2600"/>
            </a:pPr>
            <a:r>
              <a:rPr lang="en-CA" sz="2000" b="1" dirty="0" smtClean="0">
                <a:latin typeface="+mn-lt"/>
                <a:ea typeface="Calibri"/>
                <a:cs typeface="Calibri"/>
                <a:sym typeface="Calibri"/>
              </a:rPr>
              <a:t>Ecstasy (MDMA):</a:t>
            </a:r>
          </a:p>
          <a:p>
            <a:pPr marL="406400" lvl="1" indent="-342900">
              <a:buSzPts val="2600"/>
              <a:buFont typeface="Arial" panose="020B0604020202020204" pitchFamily="34" charset="0"/>
              <a:buChar char="•"/>
            </a:pPr>
            <a:r>
              <a:rPr lang="en-CA" sz="2000" dirty="0" smtClean="0">
                <a:latin typeface="+mn-lt"/>
                <a:ea typeface="Calibri"/>
                <a:cs typeface="Calibri"/>
                <a:sym typeface="Calibri"/>
              </a:rPr>
              <a:t>It can lead to overheating and dehydration.</a:t>
            </a:r>
          </a:p>
          <a:p>
            <a:pPr marL="406400" lvl="1" indent="-342900">
              <a:buSzPts val="2600"/>
              <a:buFont typeface="Arial" panose="020B0604020202020204" pitchFamily="34" charset="0"/>
              <a:buChar char="•"/>
            </a:pPr>
            <a:r>
              <a:rPr lang="en-CA" sz="2000" dirty="0" smtClean="0">
                <a:latin typeface="+mn-lt"/>
                <a:ea typeface="Calibri"/>
                <a:cs typeface="Calibri"/>
                <a:sym typeface="Calibri"/>
              </a:rPr>
              <a:t>Long-term use causes memory loss, depression and anxiety.</a:t>
            </a:r>
          </a:p>
          <a:p>
            <a:pPr marL="63500" lvl="1">
              <a:buSzPts val="2600"/>
            </a:pPr>
            <a:r>
              <a:rPr lang="en-CA" sz="2000" b="1" dirty="0" smtClean="0">
                <a:latin typeface="+mn-lt"/>
                <a:ea typeface="Calibri"/>
                <a:cs typeface="Calibri"/>
                <a:sym typeface="Calibri"/>
              </a:rPr>
              <a:t>Meth:</a:t>
            </a:r>
          </a:p>
          <a:p>
            <a:pPr marL="406400" lvl="1" indent="-342900">
              <a:buSzPts val="2600"/>
              <a:buFont typeface="Arial" panose="020B0604020202020204" pitchFamily="34" charset="0"/>
              <a:buChar char="•"/>
            </a:pPr>
            <a:r>
              <a:rPr lang="en-CA" sz="2000" dirty="0" smtClean="0">
                <a:latin typeface="+mn-lt"/>
                <a:ea typeface="Calibri"/>
                <a:cs typeface="Calibri"/>
                <a:sym typeface="Calibri"/>
              </a:rPr>
              <a:t>It can cause excessive sweating and grinding of your teeth.</a:t>
            </a:r>
          </a:p>
          <a:p>
            <a:pPr marL="406400" lvl="1" indent="-342900">
              <a:buSzPts val="2600"/>
              <a:buFont typeface="Arial" panose="020B0604020202020204" pitchFamily="34" charset="0"/>
              <a:buChar char="•"/>
            </a:pPr>
            <a:r>
              <a:rPr lang="en-CA" sz="2000" dirty="0" smtClean="0">
                <a:latin typeface="+mn-lt"/>
                <a:ea typeface="Calibri"/>
                <a:cs typeface="Calibri"/>
                <a:sym typeface="Calibri"/>
              </a:rPr>
              <a:t>It can increase your heart rate and breathing.</a:t>
            </a:r>
          </a:p>
        </p:txBody>
      </p:sp>
      <p:pic>
        <p:nvPicPr>
          <p:cNvPr id="4" name="Picture 3" descr="person experiencing negative effects from drugs"/>
          <p:cNvPicPr>
            <a:picLocks noChangeAspect="1"/>
          </p:cNvPicPr>
          <p:nvPr/>
        </p:nvPicPr>
        <p:blipFill rotWithShape="1">
          <a:blip r:embed="rId4">
            <a:extLst>
              <a:ext uri="{28A0092B-C50C-407E-A947-70E740481C1C}">
                <a14:useLocalDpi xmlns:a14="http://schemas.microsoft.com/office/drawing/2010/main" val="0"/>
              </a:ext>
            </a:extLst>
          </a:blip>
          <a:srcRect l="9340" t="6600" r="11462" b="8150"/>
          <a:stretch/>
        </p:blipFill>
        <p:spPr>
          <a:xfrm>
            <a:off x="7330089" y="2435006"/>
            <a:ext cx="1619250" cy="1742943"/>
          </a:xfrm>
          <a:prstGeom prst="rect">
            <a:avLst/>
          </a:prstGeom>
        </p:spPr>
      </p:pic>
    </p:spTree>
    <p:extLst>
      <p:ext uri="{BB962C8B-B14F-4D97-AF65-F5344CB8AC3E}">
        <p14:creationId xmlns:p14="http://schemas.microsoft.com/office/powerpoint/2010/main" val="84344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656547" y="241988"/>
            <a:ext cx="7980558" cy="82233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ea typeface="Calibri"/>
                <a:cs typeface="Calibri"/>
                <a:sym typeface="Calibri"/>
              </a:rPr>
              <a:t>Possible </a:t>
            </a:r>
            <a:r>
              <a:rPr lang="en-US" b="1" dirty="0" smtClean="0">
                <a:solidFill>
                  <a:schemeClr val="tx1"/>
                </a:solidFill>
                <a:ea typeface="Calibri"/>
                <a:cs typeface="Calibri"/>
                <a:sym typeface="Calibri"/>
              </a:rPr>
              <a:t>Negative Effects </a:t>
            </a:r>
            <a:r>
              <a:rPr lang="en-US" b="1" dirty="0">
                <a:solidFill>
                  <a:schemeClr val="tx1"/>
                </a:solidFill>
                <a:ea typeface="Calibri"/>
                <a:cs typeface="Calibri"/>
                <a:sym typeface="Calibri"/>
              </a:rPr>
              <a:t>of Illegal </a:t>
            </a:r>
            <a:r>
              <a:rPr lang="en-CA" b="1" dirty="0">
                <a:solidFill>
                  <a:schemeClr val="tx1"/>
                </a:solidFill>
                <a:ea typeface="Calibri"/>
                <a:cs typeface="Calibri"/>
                <a:sym typeface="Calibri"/>
              </a:rPr>
              <a:t>Drug Use</a:t>
            </a:r>
            <a:endParaRPr lang="en-CA" b="1" dirty="0">
              <a:solidFill>
                <a:schemeClr val="tx1"/>
              </a:solidFill>
              <a:latin typeface="+mj-lt"/>
              <a:ea typeface="Calibri"/>
              <a:cs typeface="Calibri"/>
            </a:endParaRPr>
          </a:p>
        </p:txBody>
      </p:sp>
      <p:sp>
        <p:nvSpPr>
          <p:cNvPr id="3" name="TextBox 2"/>
          <p:cNvSpPr txBox="1"/>
          <p:nvPr/>
        </p:nvSpPr>
        <p:spPr>
          <a:xfrm>
            <a:off x="656548" y="1141653"/>
            <a:ext cx="7015492" cy="2862322"/>
          </a:xfrm>
          <a:prstGeom prst="rect">
            <a:avLst/>
          </a:prstGeom>
          <a:noFill/>
        </p:spPr>
        <p:txBody>
          <a:bodyPr wrap="square" rtlCol="0">
            <a:spAutoFit/>
          </a:bodyPr>
          <a:lstStyle/>
          <a:p>
            <a:pPr marL="63500" lvl="0">
              <a:buSzPts val="2600"/>
            </a:pPr>
            <a:r>
              <a:rPr lang="en-CA" sz="2000" b="1" dirty="0" smtClean="0">
                <a:latin typeface="+mn-lt"/>
                <a:ea typeface="Calibri"/>
                <a:cs typeface="Calibri"/>
                <a:sym typeface="Calibri"/>
              </a:rPr>
              <a:t>Cocaine</a:t>
            </a:r>
            <a:r>
              <a:rPr lang="en-CA" sz="2000" b="1" dirty="0">
                <a:latin typeface="+mn-lt"/>
                <a:ea typeface="Calibri"/>
                <a:cs typeface="Calibri"/>
                <a:sym typeface="Calibri"/>
              </a:rPr>
              <a:t>:</a:t>
            </a:r>
          </a:p>
          <a:p>
            <a:pPr marL="406400" lvl="1" indent="-342900">
              <a:buSzPts val="2600"/>
              <a:buFont typeface="Arial" panose="020B0604020202020204" pitchFamily="34" charset="0"/>
              <a:buChar char="•"/>
            </a:pPr>
            <a:r>
              <a:rPr lang="en-CA" sz="2000" dirty="0" smtClean="0">
                <a:latin typeface="+mn-lt"/>
                <a:ea typeface="Calibri"/>
                <a:cs typeface="Calibri"/>
                <a:sym typeface="Calibri"/>
              </a:rPr>
              <a:t>It can </a:t>
            </a:r>
            <a:r>
              <a:rPr lang="en-CA" sz="2000" dirty="0">
                <a:latin typeface="+mn-lt"/>
                <a:ea typeface="Calibri"/>
                <a:cs typeface="Calibri"/>
                <a:sym typeface="Calibri"/>
              </a:rPr>
              <a:t>overstimulate the heart and nervous </a:t>
            </a:r>
            <a:r>
              <a:rPr lang="en-CA" sz="2000" dirty="0" smtClean="0">
                <a:latin typeface="+mn-lt"/>
                <a:ea typeface="Calibri"/>
                <a:cs typeface="Calibri"/>
                <a:sym typeface="Calibri"/>
              </a:rPr>
              <a:t>system.</a:t>
            </a:r>
            <a:endParaRPr lang="en-CA" sz="2000" dirty="0">
              <a:latin typeface="+mn-lt"/>
              <a:ea typeface="Calibri"/>
              <a:cs typeface="Calibri"/>
              <a:sym typeface="Calibri"/>
            </a:endParaRPr>
          </a:p>
          <a:p>
            <a:pPr marL="406400" lvl="1" indent="-342900">
              <a:buSzPts val="2600"/>
              <a:buFont typeface="Arial" panose="020B0604020202020204" pitchFamily="34" charset="0"/>
              <a:buChar char="•"/>
            </a:pPr>
            <a:r>
              <a:rPr lang="en-CA" sz="2000" dirty="0" smtClean="0">
                <a:latin typeface="+mn-lt"/>
                <a:ea typeface="Calibri"/>
                <a:cs typeface="Calibri"/>
                <a:sym typeface="Calibri"/>
              </a:rPr>
              <a:t>It can </a:t>
            </a:r>
            <a:r>
              <a:rPr lang="en-CA" sz="2000" dirty="0">
                <a:latin typeface="+mn-lt"/>
                <a:ea typeface="Calibri"/>
                <a:cs typeface="Calibri"/>
                <a:sym typeface="Calibri"/>
              </a:rPr>
              <a:t>increase the risk of mental health </a:t>
            </a:r>
            <a:r>
              <a:rPr lang="en-CA" sz="2000" dirty="0" smtClean="0">
                <a:latin typeface="+mn-lt"/>
                <a:ea typeface="Calibri"/>
                <a:cs typeface="Calibri"/>
                <a:sym typeface="Calibri"/>
              </a:rPr>
              <a:t>issues.</a:t>
            </a:r>
          </a:p>
          <a:p>
            <a:pPr marL="63500" lvl="1">
              <a:buSzPts val="2600"/>
            </a:pPr>
            <a:r>
              <a:rPr lang="en-CA" sz="2000" b="1" dirty="0">
                <a:solidFill>
                  <a:schemeClr val="tx1"/>
                </a:solidFill>
                <a:ea typeface="Calibri"/>
                <a:cs typeface="Calibri"/>
                <a:sym typeface="Calibri"/>
              </a:rPr>
              <a:t>Psychedelics (“Magic Mushrooms”):</a:t>
            </a:r>
          </a:p>
          <a:p>
            <a:pPr marL="406400" lvl="1" indent="-342900">
              <a:buSzPts val="2600"/>
              <a:buFont typeface="Arial" panose="020B0604020202020204" pitchFamily="34" charset="0"/>
              <a:buChar char="•"/>
            </a:pPr>
            <a:r>
              <a:rPr lang="en-CA" sz="2000" dirty="0" smtClean="0">
                <a:ea typeface="Calibri"/>
                <a:cs typeface="Calibri"/>
                <a:sym typeface="Calibri"/>
              </a:rPr>
              <a:t>It can cause headaches, stomach discomfort and nausea, as well as vomiting.</a:t>
            </a:r>
          </a:p>
          <a:p>
            <a:pPr marL="406400" lvl="1" indent="-342900">
              <a:buSzPts val="2600"/>
              <a:buFont typeface="Arial" panose="020B0604020202020204" pitchFamily="34" charset="0"/>
              <a:buChar char="•"/>
            </a:pPr>
            <a:r>
              <a:rPr lang="en-CA" sz="2000" dirty="0" smtClean="0">
                <a:ea typeface="Calibri"/>
                <a:cs typeface="Calibri"/>
                <a:sym typeface="Calibri"/>
              </a:rPr>
              <a:t>It can lead to facial flushes, sweating and chills, as well as fast or irregular heartbeat.</a:t>
            </a:r>
          </a:p>
          <a:p>
            <a:pPr marL="406400" lvl="1" indent="-342900">
              <a:buSzPts val="2600"/>
              <a:buFont typeface="Arial" panose="020B0604020202020204" pitchFamily="34" charset="0"/>
              <a:buChar char="•"/>
            </a:pPr>
            <a:r>
              <a:rPr lang="en-CA" sz="2000" dirty="0" smtClean="0">
                <a:ea typeface="Calibri"/>
                <a:cs typeface="Calibri"/>
                <a:sym typeface="Calibri"/>
              </a:rPr>
              <a:t>It dilates pupils and can increase body temperature.</a:t>
            </a:r>
          </a:p>
        </p:txBody>
      </p:sp>
      <p:pic>
        <p:nvPicPr>
          <p:cNvPr id="4" name="Picture 3" descr="person experiencing negative effects from drugs"/>
          <p:cNvPicPr>
            <a:picLocks noChangeAspect="1"/>
          </p:cNvPicPr>
          <p:nvPr/>
        </p:nvPicPr>
        <p:blipFill rotWithShape="1">
          <a:blip r:embed="rId4">
            <a:extLst>
              <a:ext uri="{28A0092B-C50C-407E-A947-70E740481C1C}">
                <a14:useLocalDpi xmlns:a14="http://schemas.microsoft.com/office/drawing/2010/main" val="0"/>
              </a:ext>
            </a:extLst>
          </a:blip>
          <a:srcRect l="9340" t="6600" r="11462" b="8150"/>
          <a:stretch/>
        </p:blipFill>
        <p:spPr>
          <a:xfrm>
            <a:off x="7328346" y="2427572"/>
            <a:ext cx="1619250" cy="1742943"/>
          </a:xfrm>
          <a:prstGeom prst="rect">
            <a:avLst/>
          </a:prstGeom>
        </p:spPr>
      </p:pic>
    </p:spTree>
    <p:extLst>
      <p:ext uri="{BB962C8B-B14F-4D97-AF65-F5344CB8AC3E}">
        <p14:creationId xmlns:p14="http://schemas.microsoft.com/office/powerpoint/2010/main" val="3532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1533900" y="324740"/>
            <a:ext cx="6076200" cy="82233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Prescription Drugs</a:t>
            </a:r>
            <a:endParaRPr lang="en-CA" b="1" dirty="0">
              <a:solidFill>
                <a:schemeClr val="tx1"/>
              </a:solidFill>
              <a:latin typeface="+mj-lt"/>
              <a:ea typeface="Calibri"/>
              <a:cs typeface="Calibri"/>
            </a:endParaRPr>
          </a:p>
        </p:txBody>
      </p:sp>
      <p:sp>
        <p:nvSpPr>
          <p:cNvPr id="3" name="TextBox 2"/>
          <p:cNvSpPr txBox="1"/>
          <p:nvPr/>
        </p:nvSpPr>
        <p:spPr>
          <a:xfrm>
            <a:off x="2694381" y="1542484"/>
            <a:ext cx="5758243" cy="1938992"/>
          </a:xfrm>
          <a:prstGeom prst="rect">
            <a:avLst/>
          </a:prstGeom>
          <a:noFill/>
        </p:spPr>
        <p:txBody>
          <a:bodyPr wrap="square" rtlCol="0">
            <a:spAutoFit/>
          </a:bodyPr>
          <a:lstStyle/>
          <a:p>
            <a:pPr marL="406400" lvl="0" indent="-342900">
              <a:buSzPts val="2600"/>
              <a:buFont typeface="Arial" panose="020B0604020202020204" pitchFamily="34" charset="0"/>
              <a:buChar char="•"/>
            </a:pPr>
            <a:r>
              <a:rPr lang="en-CA" sz="2000" dirty="0">
                <a:latin typeface="+mn-lt"/>
                <a:ea typeface="Calibri"/>
                <a:cs typeface="Calibri"/>
                <a:sym typeface="Calibri"/>
              </a:rPr>
              <a:t>The non-medical use of prescription drugs is taking and using someone else’s prescription medication.</a:t>
            </a:r>
          </a:p>
          <a:p>
            <a:pPr marL="406400" lvl="0" indent="-342900">
              <a:buSzPts val="2600"/>
              <a:buFont typeface="Arial" panose="020B0604020202020204" pitchFamily="34" charset="0"/>
              <a:buChar char="•"/>
            </a:pPr>
            <a:r>
              <a:rPr lang="en-CA" sz="2000" dirty="0">
                <a:latin typeface="+mn-lt"/>
                <a:ea typeface="Calibri"/>
                <a:cs typeface="Calibri"/>
                <a:sym typeface="Calibri"/>
              </a:rPr>
              <a:t>Taking prescription drugs without a doctor’s supervision can be just as dangerous as using illegal drugs</a:t>
            </a:r>
            <a:r>
              <a:rPr lang="en-CA" sz="2000" dirty="0" smtClean="0">
                <a:latin typeface="+mn-lt"/>
                <a:ea typeface="Calibri"/>
                <a:cs typeface="Calibri"/>
                <a:sym typeface="Calibri"/>
              </a:rPr>
              <a:t>.</a:t>
            </a:r>
            <a:endParaRPr lang="en-CA" sz="2000" dirty="0">
              <a:latin typeface="+mn-lt"/>
              <a:ea typeface="Calibri"/>
              <a:cs typeface="Calibri"/>
              <a:sym typeface="Calibri"/>
            </a:endParaRPr>
          </a:p>
        </p:txBody>
      </p:sp>
      <p:pic>
        <p:nvPicPr>
          <p:cNvPr id="4" name="Picture 3" descr="pills in a bot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56" y="1354224"/>
            <a:ext cx="2315513" cy="231551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656547" y="241988"/>
            <a:ext cx="7980558" cy="82233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solidFill>
                  <a:schemeClr val="tx1"/>
                </a:solidFill>
                <a:ea typeface="Calibri"/>
                <a:cs typeface="Calibri"/>
                <a:sym typeface="Calibri"/>
              </a:rPr>
              <a:t>What are Opioids?</a:t>
            </a:r>
            <a:endParaRPr lang="en-CA" b="1" dirty="0">
              <a:solidFill>
                <a:schemeClr val="tx1"/>
              </a:solidFill>
              <a:latin typeface="+mj-lt"/>
              <a:ea typeface="Calibri"/>
              <a:cs typeface="Calibri"/>
            </a:endParaRPr>
          </a:p>
        </p:txBody>
      </p:sp>
      <p:sp>
        <p:nvSpPr>
          <p:cNvPr id="3" name="TextBox 2"/>
          <p:cNvSpPr txBox="1"/>
          <p:nvPr/>
        </p:nvSpPr>
        <p:spPr>
          <a:xfrm>
            <a:off x="656547" y="1171390"/>
            <a:ext cx="7980558" cy="2862322"/>
          </a:xfrm>
          <a:prstGeom prst="rect">
            <a:avLst/>
          </a:prstGeom>
          <a:noFill/>
        </p:spPr>
        <p:txBody>
          <a:bodyPr wrap="square" rtlCol="0">
            <a:spAutoFit/>
          </a:bodyPr>
          <a:lstStyle/>
          <a:p>
            <a:pPr marL="63500" lvl="1">
              <a:buSzPts val="2600"/>
            </a:pPr>
            <a:r>
              <a:rPr lang="en-CA" sz="2000" dirty="0" smtClean="0">
                <a:latin typeface="+mn-lt"/>
                <a:ea typeface="Calibri"/>
                <a:cs typeface="Calibri"/>
                <a:sym typeface="Calibri"/>
              </a:rPr>
              <a:t>Opioids</a:t>
            </a:r>
            <a:r>
              <a:rPr lang="en-CA" sz="2000" b="1" dirty="0" smtClean="0">
                <a:latin typeface="+mn-lt"/>
                <a:ea typeface="Calibri"/>
                <a:cs typeface="Calibri"/>
                <a:sym typeface="Calibri"/>
              </a:rPr>
              <a:t> </a:t>
            </a:r>
            <a:r>
              <a:rPr lang="en-CA" sz="2000" dirty="0" smtClean="0">
                <a:latin typeface="+mn-lt"/>
                <a:ea typeface="Calibri"/>
                <a:cs typeface="Calibri"/>
                <a:sym typeface="Calibri"/>
              </a:rPr>
              <a:t>are drugs that are used to treat and relieve pain. They can be prescribed as medications such as:</a:t>
            </a:r>
          </a:p>
          <a:p>
            <a:pPr marL="63500" lvl="1">
              <a:buSzPts val="2600"/>
            </a:pPr>
            <a:endParaRPr lang="en-CA" sz="2000" dirty="0" smtClean="0">
              <a:latin typeface="+mn-lt"/>
              <a:ea typeface="Calibri"/>
              <a:cs typeface="Calibri"/>
              <a:sym typeface="Calibri"/>
            </a:endParaRPr>
          </a:p>
          <a:p>
            <a:pPr marL="406400" lvl="5" indent="-342900">
              <a:buSzPts val="2600"/>
              <a:buFont typeface="Arial" panose="020B0604020202020204" pitchFamily="34" charset="0"/>
              <a:buChar char="•"/>
            </a:pPr>
            <a:r>
              <a:rPr lang="en-CA" sz="2000" dirty="0" smtClean="0">
                <a:latin typeface="+mn-lt"/>
                <a:ea typeface="Calibri"/>
                <a:cs typeface="Calibri"/>
                <a:sym typeface="Calibri"/>
              </a:rPr>
              <a:t>Codeine</a:t>
            </a:r>
          </a:p>
          <a:p>
            <a:pPr marL="406400" lvl="5" indent="-342900">
              <a:buSzPts val="2600"/>
              <a:buFont typeface="Arial" panose="020B0604020202020204" pitchFamily="34" charset="0"/>
              <a:buChar char="•"/>
            </a:pPr>
            <a:r>
              <a:rPr lang="en-CA" sz="2000" dirty="0" smtClean="0">
                <a:latin typeface="+mn-lt"/>
                <a:ea typeface="Calibri"/>
                <a:cs typeface="Calibri"/>
                <a:sym typeface="Calibri"/>
              </a:rPr>
              <a:t>Fentanyl</a:t>
            </a:r>
          </a:p>
          <a:p>
            <a:pPr marL="406400" lvl="5" indent="-342900">
              <a:buSzPts val="2600"/>
              <a:buFont typeface="Arial" panose="020B0604020202020204" pitchFamily="34" charset="0"/>
              <a:buChar char="•"/>
            </a:pPr>
            <a:r>
              <a:rPr lang="en-CA" sz="2000" dirty="0" smtClean="0">
                <a:latin typeface="+mn-lt"/>
                <a:ea typeface="Calibri"/>
                <a:cs typeface="Calibri"/>
                <a:sym typeface="Calibri"/>
              </a:rPr>
              <a:t>Morphine</a:t>
            </a:r>
          </a:p>
          <a:p>
            <a:pPr marL="406400" lvl="5" indent="-342900">
              <a:buSzPts val="2600"/>
              <a:buFont typeface="Arial" panose="020B0604020202020204" pitchFamily="34" charset="0"/>
              <a:buChar char="•"/>
            </a:pPr>
            <a:r>
              <a:rPr lang="en-CA" sz="2000" dirty="0" smtClean="0">
                <a:latin typeface="+mn-lt"/>
                <a:ea typeface="Calibri"/>
                <a:cs typeface="Calibri"/>
                <a:sym typeface="Calibri"/>
              </a:rPr>
              <a:t>Oxycodone</a:t>
            </a:r>
          </a:p>
          <a:p>
            <a:pPr marL="406400" lvl="5" indent="-342900">
              <a:buSzPts val="2600"/>
              <a:buFont typeface="Arial" panose="020B0604020202020204" pitchFamily="34" charset="0"/>
              <a:buChar char="•"/>
            </a:pPr>
            <a:r>
              <a:rPr lang="en-CA" sz="2000" dirty="0" smtClean="0">
                <a:latin typeface="+mn-lt"/>
                <a:ea typeface="Calibri"/>
                <a:cs typeface="Calibri"/>
                <a:sym typeface="Calibri"/>
              </a:rPr>
              <a:t>Hydromorphone</a:t>
            </a:r>
          </a:p>
          <a:p>
            <a:pPr marL="406400" lvl="5" indent="-342900">
              <a:buSzPts val="2600"/>
              <a:buFont typeface="Arial" panose="020B0604020202020204" pitchFamily="34" charset="0"/>
              <a:buChar char="•"/>
            </a:pPr>
            <a:r>
              <a:rPr lang="en-CA" sz="2000" dirty="0" smtClean="0">
                <a:latin typeface="+mn-lt"/>
                <a:ea typeface="Calibri"/>
                <a:cs typeface="Calibri"/>
                <a:sym typeface="Calibri"/>
              </a:rPr>
              <a:t>Medical heroin</a:t>
            </a:r>
            <a:endParaRPr lang="en-CA" sz="2000" dirty="0">
              <a:latin typeface="+mn-lt"/>
              <a:ea typeface="Calibri"/>
              <a:cs typeface="Calibri"/>
              <a:sym typeface="Calibri"/>
            </a:endParaRPr>
          </a:p>
        </p:txBody>
      </p:sp>
      <p:pic>
        <p:nvPicPr>
          <p:cNvPr id="6" name="Picture 5" descr="checklist and bottle of prescription medication"/>
          <p:cNvPicPr>
            <a:picLocks noChangeAspect="1"/>
          </p:cNvPicPr>
          <p:nvPr/>
        </p:nvPicPr>
        <p:blipFill rotWithShape="1">
          <a:blip r:embed="rId4">
            <a:extLst>
              <a:ext uri="{28A0092B-C50C-407E-A947-70E740481C1C}">
                <a14:useLocalDpi xmlns:a14="http://schemas.microsoft.com/office/drawing/2010/main" val="0"/>
              </a:ext>
            </a:extLst>
          </a:blip>
          <a:srcRect l="6809" t="8385" r="6547" b="6531"/>
          <a:stretch/>
        </p:blipFill>
        <p:spPr>
          <a:xfrm>
            <a:off x="5600376" y="1652468"/>
            <a:ext cx="2248453" cy="2207941"/>
          </a:xfrm>
          <a:prstGeom prst="rect">
            <a:avLst/>
          </a:prstGeom>
        </p:spPr>
      </p:pic>
    </p:spTree>
    <p:extLst>
      <p:ext uri="{BB962C8B-B14F-4D97-AF65-F5344CB8AC3E}">
        <p14:creationId xmlns:p14="http://schemas.microsoft.com/office/powerpoint/2010/main" val="142065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2" name="Title 1"/>
          <p:cNvSpPr>
            <a:spLocks noGrp="1"/>
          </p:cNvSpPr>
          <p:nvPr>
            <p:ph type="title"/>
          </p:nvPr>
        </p:nvSpPr>
        <p:spPr>
          <a:xfrm>
            <a:off x="707103" y="445025"/>
            <a:ext cx="7729798" cy="107781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a:solidFill>
                  <a:schemeClr val="tx1"/>
                </a:solidFill>
                <a:latin typeface="+mj-lt"/>
              </a:rPr>
              <a:t>Presentation Format</a:t>
            </a:r>
            <a:endParaRPr lang="en-CA" dirty="0">
              <a:solidFill>
                <a:schemeClr val="tx1"/>
              </a:solidFill>
              <a:latin typeface="+mj-lt"/>
            </a:endParaRPr>
          </a:p>
        </p:txBody>
      </p:sp>
      <p:pic>
        <p:nvPicPr>
          <p:cNvPr id="8" name="Google Shape;85;p16" descr="video icon"/>
          <p:cNvPicPr preferRelativeResize="0"/>
          <p:nvPr/>
        </p:nvPicPr>
        <p:blipFill>
          <a:blip r:embed="rId4">
            <a:alphaModFix/>
          </a:blip>
          <a:stretch>
            <a:fillRect/>
          </a:stretch>
        </p:blipFill>
        <p:spPr>
          <a:xfrm>
            <a:off x="892412" y="1812528"/>
            <a:ext cx="969622" cy="969600"/>
          </a:xfrm>
          <a:prstGeom prst="rect">
            <a:avLst/>
          </a:prstGeom>
          <a:noFill/>
          <a:ln>
            <a:noFill/>
          </a:ln>
        </p:spPr>
      </p:pic>
      <p:sp>
        <p:nvSpPr>
          <p:cNvPr id="3" name="TextBox 2"/>
          <p:cNvSpPr txBox="1"/>
          <p:nvPr/>
        </p:nvSpPr>
        <p:spPr>
          <a:xfrm>
            <a:off x="2309200" y="1825860"/>
            <a:ext cx="6127700" cy="1015663"/>
          </a:xfrm>
          <a:prstGeom prst="rect">
            <a:avLst/>
          </a:prstGeom>
          <a:noFill/>
        </p:spPr>
        <p:txBody>
          <a:bodyPr wrap="square" rtlCol="0">
            <a:spAutoFit/>
          </a:bodyPr>
          <a:lstStyle/>
          <a:p>
            <a:r>
              <a:rPr lang="en-US" sz="2000" b="1" dirty="0">
                <a:latin typeface="+mn-lt"/>
                <a:ea typeface="Calibri"/>
                <a:cs typeface="Calibri"/>
                <a:sym typeface="Calibri"/>
              </a:rPr>
              <a:t>Videos: </a:t>
            </a:r>
            <a:r>
              <a:rPr lang="en-US" sz="2000" dirty="0">
                <a:latin typeface="+mn-lt"/>
                <a:ea typeface="Calibri"/>
                <a:cs typeface="Calibri"/>
                <a:sym typeface="Calibri"/>
              </a:rPr>
              <a:t>Students can watch a short video clip that connects with topic. Discussion can follow before or after videos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9" name="Google Shape;86;p16" descr="checklist"/>
          <p:cNvPicPr preferRelativeResize="0"/>
          <p:nvPr/>
        </p:nvPicPr>
        <p:blipFill>
          <a:blip r:embed="rId5">
            <a:alphaModFix/>
          </a:blip>
          <a:stretch>
            <a:fillRect/>
          </a:stretch>
        </p:blipFill>
        <p:spPr>
          <a:xfrm>
            <a:off x="956586" y="3071821"/>
            <a:ext cx="841275" cy="841275"/>
          </a:xfrm>
          <a:prstGeom prst="rect">
            <a:avLst/>
          </a:prstGeom>
          <a:noFill/>
          <a:ln>
            <a:noFill/>
          </a:ln>
        </p:spPr>
      </p:pic>
      <p:sp>
        <p:nvSpPr>
          <p:cNvPr id="4" name="TextBox 3"/>
          <p:cNvSpPr txBox="1"/>
          <p:nvPr/>
        </p:nvSpPr>
        <p:spPr>
          <a:xfrm>
            <a:off x="2309200" y="3144548"/>
            <a:ext cx="6127700" cy="707886"/>
          </a:xfrm>
          <a:prstGeom prst="rect">
            <a:avLst/>
          </a:prstGeom>
          <a:noFill/>
        </p:spPr>
        <p:txBody>
          <a:bodyPr wrap="square" rtlCol="0">
            <a:spAutoFit/>
          </a:bodyPr>
          <a:lstStyle/>
          <a:p>
            <a:r>
              <a:rPr lang="en-US" sz="2000" b="1" dirty="0">
                <a:latin typeface="+mn-lt"/>
                <a:ea typeface="Calibri"/>
                <a:cs typeface="Calibri"/>
                <a:sym typeface="Calibri"/>
              </a:rPr>
              <a:t>Final Activity: </a:t>
            </a:r>
            <a:r>
              <a:rPr lang="en-US" sz="2000" dirty="0">
                <a:latin typeface="+mn-lt"/>
                <a:ea typeface="Calibri"/>
                <a:cs typeface="Calibri"/>
                <a:sym typeface="Calibri"/>
              </a:rPr>
              <a:t>Activity that concludes the presentation.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74" y="319668"/>
            <a:ext cx="7903033" cy="69805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Possible Effects of Opioid Use</a:t>
            </a:r>
            <a:endParaRPr lang="en-CA" b="1" dirty="0">
              <a:latin typeface="+mj-lt"/>
            </a:endParaRPr>
          </a:p>
        </p:txBody>
      </p:sp>
      <p:sp>
        <p:nvSpPr>
          <p:cNvPr id="5" name="TextBox 4"/>
          <p:cNvSpPr txBox="1"/>
          <p:nvPr/>
        </p:nvSpPr>
        <p:spPr>
          <a:xfrm>
            <a:off x="698275" y="1231298"/>
            <a:ext cx="3509451" cy="2554545"/>
          </a:xfrm>
          <a:prstGeom prst="rect">
            <a:avLst/>
          </a:prstGeom>
          <a:noFill/>
        </p:spPr>
        <p:txBody>
          <a:bodyPr wrap="square" rtlCol="0">
            <a:spAutoFit/>
          </a:bodyPr>
          <a:lstStyle/>
          <a:p>
            <a:pPr marL="0" lvl="1" indent="0">
              <a:buSzPts val="2600"/>
              <a:buNone/>
            </a:pPr>
            <a:r>
              <a:rPr lang="en-CA" sz="2000" b="1" dirty="0">
                <a:solidFill>
                  <a:schemeClr val="tx1"/>
                </a:solidFill>
                <a:ea typeface="Calibri"/>
                <a:cs typeface="Calibri"/>
                <a:sym typeface="Calibri"/>
              </a:rPr>
              <a:t>Short-term effects:</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Drowsiness</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Constipation</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Nausea and vomiting</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Euphoria (feeling high)</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Difficulty breathing</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Headaches, dizziness and </a:t>
            </a:r>
            <a:r>
              <a:rPr lang="en-CA" sz="2000" dirty="0" smtClean="0">
                <a:solidFill>
                  <a:schemeClr val="tx1"/>
                </a:solidFill>
                <a:ea typeface="Calibri"/>
                <a:cs typeface="Calibri"/>
                <a:sym typeface="Calibri"/>
              </a:rPr>
              <a:t>confusion</a:t>
            </a:r>
            <a:endParaRPr lang="en-CA" sz="2000" dirty="0">
              <a:solidFill>
                <a:schemeClr val="tx1"/>
              </a:solidFill>
              <a:ea typeface="Calibri"/>
              <a:cs typeface="Calibri"/>
              <a:sym typeface="Calibri"/>
            </a:endParaRPr>
          </a:p>
        </p:txBody>
      </p:sp>
      <p:sp>
        <p:nvSpPr>
          <p:cNvPr id="7" name="TextBox 6"/>
          <p:cNvSpPr txBox="1"/>
          <p:nvPr/>
        </p:nvSpPr>
        <p:spPr>
          <a:xfrm>
            <a:off x="4460488" y="1231299"/>
            <a:ext cx="4140819" cy="2554545"/>
          </a:xfrm>
          <a:prstGeom prst="rect">
            <a:avLst/>
          </a:prstGeom>
          <a:noFill/>
        </p:spPr>
        <p:txBody>
          <a:bodyPr wrap="square" rtlCol="0">
            <a:spAutoFit/>
          </a:bodyPr>
          <a:lstStyle/>
          <a:p>
            <a:pPr marL="0" lvl="1" indent="0">
              <a:buSzPts val="2600"/>
              <a:buNone/>
            </a:pPr>
            <a:r>
              <a:rPr lang="en-CA" sz="2000" b="1" dirty="0">
                <a:solidFill>
                  <a:schemeClr val="tx1"/>
                </a:solidFill>
                <a:ea typeface="Calibri"/>
                <a:cs typeface="Calibri"/>
                <a:sym typeface="Calibri"/>
              </a:rPr>
              <a:t>Long-term effects:</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Increased tolerance</a:t>
            </a:r>
          </a:p>
          <a:p>
            <a:pPr marL="406400" lvl="1" indent="-342900">
              <a:buClrTx/>
              <a:buSzPts val="2600"/>
              <a:buFont typeface="Arial" panose="020B0604020202020204" pitchFamily="34" charset="0"/>
              <a:buChar char="•"/>
            </a:pPr>
            <a:r>
              <a:rPr lang="en-CA" sz="2000" dirty="0" smtClean="0">
                <a:solidFill>
                  <a:schemeClr val="tx1"/>
                </a:solidFill>
                <a:ea typeface="Calibri"/>
                <a:cs typeface="Calibri"/>
                <a:sym typeface="Calibri"/>
              </a:rPr>
              <a:t>Liver </a:t>
            </a:r>
            <a:r>
              <a:rPr lang="en-CA" sz="2000" dirty="0">
                <a:solidFill>
                  <a:schemeClr val="tx1"/>
                </a:solidFill>
                <a:ea typeface="Calibri"/>
                <a:cs typeface="Calibri"/>
                <a:sym typeface="Calibri"/>
              </a:rPr>
              <a:t>damage</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Infertility in women</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Worsening pain (also known as “opioid-induced hyperalgesia</a:t>
            </a:r>
            <a:r>
              <a:rPr lang="en-CA" sz="2000" dirty="0" smtClean="0">
                <a:solidFill>
                  <a:schemeClr val="tx1"/>
                </a:solidFill>
                <a:ea typeface="Calibri"/>
                <a:cs typeface="Calibri"/>
                <a:sym typeface="Calibri"/>
              </a:rPr>
              <a:t>”)</a:t>
            </a:r>
          </a:p>
          <a:p>
            <a:pPr marL="406400" lvl="1" indent="-342900">
              <a:buClrTx/>
              <a:buSzPts val="2600"/>
              <a:buFont typeface="Arial" panose="020B0604020202020204" pitchFamily="34" charset="0"/>
              <a:buChar char="•"/>
            </a:pPr>
            <a:r>
              <a:rPr lang="en-CA" sz="2000" dirty="0">
                <a:solidFill>
                  <a:schemeClr val="tx1"/>
                </a:solidFill>
                <a:ea typeface="Calibri"/>
                <a:cs typeface="Calibri"/>
                <a:sym typeface="Calibri"/>
              </a:rPr>
              <a:t>Substance use </a:t>
            </a:r>
            <a:r>
              <a:rPr lang="en-CA" sz="2000" dirty="0" smtClean="0">
                <a:solidFill>
                  <a:schemeClr val="tx1"/>
                </a:solidFill>
                <a:ea typeface="Calibri"/>
                <a:cs typeface="Calibri"/>
                <a:sym typeface="Calibri"/>
              </a:rPr>
              <a:t>disorder, addiction, </a:t>
            </a:r>
            <a:r>
              <a:rPr lang="en-CA" sz="2000" dirty="0">
                <a:solidFill>
                  <a:schemeClr val="tx1"/>
                </a:solidFill>
                <a:ea typeface="Calibri"/>
                <a:cs typeface="Calibri"/>
                <a:sym typeface="Calibri"/>
              </a:rPr>
              <a:t>or </a:t>
            </a:r>
            <a:r>
              <a:rPr lang="en-CA" sz="2000" dirty="0" smtClean="0">
                <a:solidFill>
                  <a:schemeClr val="tx1"/>
                </a:solidFill>
                <a:ea typeface="Calibri"/>
                <a:cs typeface="Calibri"/>
                <a:sym typeface="Calibri"/>
              </a:rPr>
              <a:t>dependence</a:t>
            </a:r>
            <a:endParaRPr lang="en-CA" sz="2000" dirty="0">
              <a:solidFill>
                <a:schemeClr val="tx1"/>
              </a:solidFill>
              <a:ea typeface="Calibri"/>
              <a:cs typeface="Calibri"/>
              <a:sym typeface="Calibri"/>
            </a:endParaRPr>
          </a:p>
        </p:txBody>
      </p:sp>
    </p:spTree>
    <p:extLst>
      <p:ext uri="{BB962C8B-B14F-4D97-AF65-F5344CB8AC3E}">
        <p14:creationId xmlns:p14="http://schemas.microsoft.com/office/powerpoint/2010/main" val="2670726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656547" y="328700"/>
            <a:ext cx="7980558" cy="759122"/>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solidFill>
                  <a:schemeClr val="tx1"/>
                </a:solidFill>
                <a:ea typeface="Calibri"/>
                <a:cs typeface="Calibri"/>
                <a:sym typeface="Calibri"/>
              </a:rPr>
              <a:t>Problematic Opioid Use</a:t>
            </a:r>
            <a:endParaRPr lang="en-CA" b="1" dirty="0">
              <a:solidFill>
                <a:schemeClr val="tx1"/>
              </a:solidFill>
              <a:latin typeface="+mj-lt"/>
              <a:ea typeface="Calibri"/>
              <a:cs typeface="Calibri"/>
            </a:endParaRPr>
          </a:p>
        </p:txBody>
      </p:sp>
      <p:sp>
        <p:nvSpPr>
          <p:cNvPr id="3" name="TextBox 2"/>
          <p:cNvSpPr txBox="1"/>
          <p:nvPr/>
        </p:nvSpPr>
        <p:spPr>
          <a:xfrm>
            <a:off x="656547" y="1446343"/>
            <a:ext cx="4924446" cy="2246769"/>
          </a:xfrm>
          <a:prstGeom prst="rect">
            <a:avLst/>
          </a:prstGeom>
          <a:noFill/>
        </p:spPr>
        <p:txBody>
          <a:bodyPr wrap="square" rtlCol="0">
            <a:spAutoFit/>
          </a:bodyPr>
          <a:lstStyle/>
          <a:p>
            <a:pPr marL="63500" lvl="1">
              <a:buSzPts val="2600"/>
            </a:pPr>
            <a:r>
              <a:rPr lang="en-CA" sz="2000" dirty="0" smtClean="0">
                <a:latin typeface="+mn-lt"/>
                <a:ea typeface="Calibri"/>
                <a:cs typeface="Calibri"/>
                <a:sym typeface="Calibri"/>
              </a:rPr>
              <a:t>Problems from opioid use can include:</a:t>
            </a:r>
          </a:p>
          <a:p>
            <a:pPr marL="406400" lvl="3" indent="-342900">
              <a:buSzPts val="2600"/>
              <a:buFont typeface="Arial" panose="020B0604020202020204" pitchFamily="34" charset="0"/>
              <a:buChar char="•"/>
            </a:pPr>
            <a:r>
              <a:rPr lang="en-CA" sz="2000" dirty="0" smtClean="0">
                <a:latin typeface="+mn-lt"/>
                <a:ea typeface="Calibri"/>
                <a:cs typeface="Calibri"/>
                <a:sym typeface="Calibri"/>
              </a:rPr>
              <a:t>Using opioid medicine incorrectly, such as taking more than prescribed by a medical professional. </a:t>
            </a:r>
          </a:p>
          <a:p>
            <a:pPr marL="406400" lvl="3" indent="-342900">
              <a:buSzPts val="2600"/>
              <a:buFont typeface="Arial" panose="020B0604020202020204" pitchFamily="34" charset="0"/>
              <a:buChar char="•"/>
            </a:pPr>
            <a:r>
              <a:rPr lang="en-CA" sz="2000" dirty="0" smtClean="0">
                <a:latin typeface="+mn-lt"/>
                <a:ea typeface="Calibri"/>
                <a:cs typeface="Calibri"/>
                <a:sym typeface="Calibri"/>
              </a:rPr>
              <a:t>Developing a substance use disorder, which may cause a </a:t>
            </a:r>
            <a:r>
              <a:rPr lang="en-CA" sz="2000" dirty="0" smtClean="0">
                <a:latin typeface="+mn-lt"/>
                <a:ea typeface="Calibri"/>
                <a:cs typeface="Calibri"/>
                <a:sym typeface="Calibri"/>
              </a:rPr>
              <a:t>physical effect called withdrawal. </a:t>
            </a:r>
            <a:endParaRPr lang="en-CA" sz="2000" dirty="0">
              <a:latin typeface="+mn-lt"/>
              <a:ea typeface="Calibri"/>
              <a:cs typeface="Calibri"/>
              <a:sym typeface="Calibri"/>
            </a:endParaRPr>
          </a:p>
        </p:txBody>
      </p:sp>
      <p:pic>
        <p:nvPicPr>
          <p:cNvPr id="4" name="Picture 3" descr="needles with liquid drugs and prescription bottle with white pills coming out"/>
          <p:cNvPicPr>
            <a:picLocks noChangeAspect="1"/>
          </p:cNvPicPr>
          <p:nvPr/>
        </p:nvPicPr>
        <p:blipFill rotWithShape="1">
          <a:blip r:embed="rId4">
            <a:extLst>
              <a:ext uri="{28A0092B-C50C-407E-A947-70E740481C1C}">
                <a14:useLocalDpi xmlns:a14="http://schemas.microsoft.com/office/drawing/2010/main" val="0"/>
              </a:ext>
            </a:extLst>
          </a:blip>
          <a:srcRect t="22175" b="19801"/>
          <a:stretch/>
        </p:blipFill>
        <p:spPr>
          <a:xfrm flipH="1">
            <a:off x="5691352" y="1683039"/>
            <a:ext cx="3056304" cy="1773375"/>
          </a:xfrm>
          <a:prstGeom prst="rect">
            <a:avLst/>
          </a:prstGeom>
        </p:spPr>
      </p:pic>
    </p:spTree>
    <p:extLst>
      <p:ext uri="{BB962C8B-B14F-4D97-AF65-F5344CB8AC3E}">
        <p14:creationId xmlns:p14="http://schemas.microsoft.com/office/powerpoint/2010/main" val="1632499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1533900" y="324740"/>
            <a:ext cx="6076200" cy="82233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solidFill>
                  <a:schemeClr val="tx1"/>
                </a:solidFill>
                <a:latin typeface="+mj-lt"/>
                <a:ea typeface="Calibri"/>
                <a:cs typeface="Calibri"/>
                <a:sym typeface="Calibri"/>
              </a:rPr>
              <a:t>Naloxone</a:t>
            </a:r>
            <a:endParaRPr lang="en-CA" b="1" dirty="0">
              <a:solidFill>
                <a:schemeClr val="tx1"/>
              </a:solidFill>
              <a:latin typeface="+mj-lt"/>
              <a:ea typeface="Calibri"/>
              <a:cs typeface="Calibri"/>
            </a:endParaRPr>
          </a:p>
        </p:txBody>
      </p:sp>
      <p:pic>
        <p:nvPicPr>
          <p:cNvPr id="5" name="Picture 4" descr="need, solution, bandaid and medical box"/>
          <p:cNvPicPr>
            <a:picLocks noChangeAspect="1"/>
          </p:cNvPicPr>
          <p:nvPr/>
        </p:nvPicPr>
        <p:blipFill rotWithShape="1">
          <a:blip r:embed="rId4">
            <a:extLst>
              <a:ext uri="{28A0092B-C50C-407E-A947-70E740481C1C}">
                <a14:useLocalDpi xmlns:a14="http://schemas.microsoft.com/office/drawing/2010/main" val="0"/>
              </a:ext>
            </a:extLst>
          </a:blip>
          <a:srcRect l="8328" t="8328" r="7995" b="7328"/>
          <a:stretch/>
        </p:blipFill>
        <p:spPr>
          <a:xfrm>
            <a:off x="447298" y="1147075"/>
            <a:ext cx="2390775" cy="2409825"/>
          </a:xfrm>
          <a:prstGeom prst="rect">
            <a:avLst/>
          </a:prstGeom>
        </p:spPr>
      </p:pic>
      <p:sp>
        <p:nvSpPr>
          <p:cNvPr id="3" name="TextBox 2"/>
          <p:cNvSpPr txBox="1"/>
          <p:nvPr/>
        </p:nvSpPr>
        <p:spPr>
          <a:xfrm>
            <a:off x="3104773" y="1759267"/>
            <a:ext cx="5753477"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latin typeface="+mn-lt"/>
              </a:rPr>
              <a:t>Naloxone is a type </a:t>
            </a:r>
            <a:r>
              <a:rPr lang="en-US" sz="2000" dirty="0" smtClean="0">
                <a:solidFill>
                  <a:schemeClr val="tx1"/>
                </a:solidFill>
                <a:latin typeface="+mn-lt"/>
              </a:rPr>
              <a:t>of harm reduction response to </a:t>
            </a:r>
            <a:r>
              <a:rPr lang="en-US" sz="2000" dirty="0">
                <a:solidFill>
                  <a:schemeClr val="tx1"/>
                </a:solidFill>
                <a:latin typeface="+mn-lt"/>
              </a:rPr>
              <a:t>treat an </a:t>
            </a:r>
            <a:r>
              <a:rPr lang="en-US" sz="2000" b="1" dirty="0">
                <a:solidFill>
                  <a:schemeClr val="tx1"/>
                </a:solidFill>
                <a:latin typeface="+mn-lt"/>
              </a:rPr>
              <a:t>opioid</a:t>
            </a:r>
            <a:r>
              <a:rPr lang="en-US" sz="2000" dirty="0">
                <a:solidFill>
                  <a:schemeClr val="tx1"/>
                </a:solidFill>
                <a:latin typeface="+mn-lt"/>
              </a:rPr>
              <a:t> overdose. </a:t>
            </a:r>
          </a:p>
          <a:p>
            <a:pPr marL="342900" indent="-342900">
              <a:buFont typeface="Arial" panose="020B0604020202020204" pitchFamily="34" charset="0"/>
              <a:buChar char="•"/>
            </a:pPr>
            <a:r>
              <a:rPr lang="en-US" sz="2000" dirty="0">
                <a:solidFill>
                  <a:schemeClr val="tx1"/>
                </a:solidFill>
                <a:latin typeface="+mn-lt"/>
              </a:rPr>
              <a:t>Naloxone is a </a:t>
            </a:r>
            <a:r>
              <a:rPr lang="en-US" sz="2000" dirty="0" smtClean="0">
                <a:solidFill>
                  <a:schemeClr val="tx1"/>
                </a:solidFill>
                <a:latin typeface="+mn-lt"/>
              </a:rPr>
              <a:t>fast-acting drug used to </a:t>
            </a:r>
            <a:r>
              <a:rPr lang="en-US" sz="2000" dirty="0">
                <a:solidFill>
                  <a:schemeClr val="tx1"/>
                </a:solidFill>
                <a:latin typeface="+mn-lt"/>
              </a:rPr>
              <a:t>temporarily </a:t>
            </a:r>
            <a:r>
              <a:rPr lang="en-US" sz="2000" dirty="0" smtClean="0">
                <a:solidFill>
                  <a:schemeClr val="tx1"/>
                </a:solidFill>
                <a:latin typeface="+mn-lt"/>
              </a:rPr>
              <a:t>reverse </a:t>
            </a:r>
            <a:r>
              <a:rPr lang="en-US" sz="2000" dirty="0">
                <a:solidFill>
                  <a:schemeClr val="tx1"/>
                </a:solidFill>
                <a:latin typeface="+mn-lt"/>
              </a:rPr>
              <a:t>the effects if a person has opioids in their system. </a:t>
            </a:r>
          </a:p>
        </p:txBody>
      </p:sp>
    </p:spTree>
    <p:extLst>
      <p:ext uri="{BB962C8B-B14F-4D97-AF65-F5344CB8AC3E}">
        <p14:creationId xmlns:p14="http://schemas.microsoft.com/office/powerpoint/2010/main" val="3000151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2" name="Title 1"/>
          <p:cNvSpPr>
            <a:spLocks noGrp="1"/>
          </p:cNvSpPr>
          <p:nvPr>
            <p:ph type="title"/>
          </p:nvPr>
        </p:nvSpPr>
        <p:spPr>
          <a:xfrm>
            <a:off x="2364449" y="304148"/>
            <a:ext cx="4606200" cy="90299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Intoxicating </a:t>
            </a:r>
            <a:r>
              <a:rPr lang="en-CA" b="1" dirty="0" smtClean="0">
                <a:solidFill>
                  <a:schemeClr val="tx1"/>
                </a:solidFill>
                <a:latin typeface="+mj-lt"/>
                <a:ea typeface="Calibri"/>
                <a:cs typeface="Calibri"/>
                <a:sym typeface="Calibri"/>
              </a:rPr>
              <a:t>Substances</a:t>
            </a:r>
            <a:endParaRPr lang="en-CA" dirty="0">
              <a:solidFill>
                <a:schemeClr val="tx1"/>
              </a:solidFill>
              <a:latin typeface="+mj-lt"/>
            </a:endParaRPr>
          </a:p>
        </p:txBody>
      </p:sp>
      <p:pic>
        <p:nvPicPr>
          <p:cNvPr id="4" name="Picture 3" descr="confused fa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53" y="1403142"/>
            <a:ext cx="2068643" cy="2068643"/>
          </a:xfrm>
          <a:prstGeom prst="rect">
            <a:avLst/>
          </a:prstGeom>
        </p:spPr>
      </p:pic>
      <p:sp>
        <p:nvSpPr>
          <p:cNvPr id="5" name="TextBox 4"/>
          <p:cNvSpPr txBox="1"/>
          <p:nvPr/>
        </p:nvSpPr>
        <p:spPr>
          <a:xfrm>
            <a:off x="2763116" y="1621856"/>
            <a:ext cx="5746173" cy="1631216"/>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solidFill>
                  <a:schemeClr val="tx1"/>
                </a:solidFill>
                <a:latin typeface="+mn-lt"/>
                <a:ea typeface="Calibri"/>
                <a:cs typeface="Calibri"/>
                <a:sym typeface="Calibri"/>
              </a:rPr>
              <a:t>These substances are products that are used everyday in your life, but when used incorrectly can act like a drug. </a:t>
            </a:r>
          </a:p>
          <a:p>
            <a:pPr marL="406400" lvl="0" indent="-342900">
              <a:buSzPts val="2600"/>
              <a:buFont typeface="Arial" panose="020B0604020202020204" pitchFamily="34" charset="0"/>
              <a:buChar char="•"/>
            </a:pPr>
            <a:r>
              <a:rPr lang="en-US" sz="2000" dirty="0">
                <a:solidFill>
                  <a:schemeClr val="tx1"/>
                </a:solidFill>
                <a:latin typeface="+mn-lt"/>
                <a:ea typeface="Calibri"/>
                <a:cs typeface="Calibri"/>
                <a:sym typeface="Calibri"/>
              </a:rPr>
              <a:t>If these products are eaten or inhaled they can cause serious harm.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 name="Title 1"/>
          <p:cNvSpPr>
            <a:spLocks noGrp="1"/>
          </p:cNvSpPr>
          <p:nvPr>
            <p:ph type="title"/>
          </p:nvPr>
        </p:nvSpPr>
        <p:spPr>
          <a:xfrm>
            <a:off x="1864000" y="628175"/>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Guiding Question #</a:t>
            </a:r>
            <a:r>
              <a:rPr lang="en-CA" b="1" dirty="0" smtClean="0">
                <a:solidFill>
                  <a:schemeClr val="tx1"/>
                </a:solidFill>
                <a:latin typeface="+mj-lt"/>
                <a:ea typeface="Calibri"/>
                <a:cs typeface="Calibri"/>
                <a:sym typeface="Calibri"/>
              </a:rPr>
              <a:t>2</a:t>
            </a:r>
            <a:endParaRPr lang="en-CA" dirty="0">
              <a:solidFill>
                <a:schemeClr val="tx1"/>
              </a:solidFill>
              <a:latin typeface="+mj-lt"/>
            </a:endParaRPr>
          </a:p>
        </p:txBody>
      </p:sp>
      <p:pic>
        <p:nvPicPr>
          <p:cNvPr id="6" name="Google Shape;75;p15" descr="pink question mark"/>
          <p:cNvPicPr preferRelativeResize="0"/>
          <p:nvPr/>
        </p:nvPicPr>
        <p:blipFill>
          <a:blip r:embed="rId4">
            <a:alphaModFix/>
          </a:blip>
          <a:stretch>
            <a:fillRect/>
          </a:stretch>
        </p:blipFill>
        <p:spPr>
          <a:xfrm>
            <a:off x="346046" y="1913121"/>
            <a:ext cx="1411937" cy="1317257"/>
          </a:xfrm>
          <a:prstGeom prst="rect">
            <a:avLst/>
          </a:prstGeom>
          <a:noFill/>
          <a:ln>
            <a:noFill/>
          </a:ln>
        </p:spPr>
      </p:pic>
      <p:sp>
        <p:nvSpPr>
          <p:cNvPr id="3" name="TextBox 2"/>
          <p:cNvSpPr txBox="1"/>
          <p:nvPr/>
        </p:nvSpPr>
        <p:spPr>
          <a:xfrm>
            <a:off x="1864000" y="2307048"/>
            <a:ext cx="5115300" cy="923330"/>
          </a:xfrm>
          <a:prstGeom prst="rect">
            <a:avLst/>
          </a:prstGeom>
          <a:noFill/>
        </p:spPr>
        <p:txBody>
          <a:bodyPr wrap="square" rtlCol="0">
            <a:spAutoFit/>
          </a:bodyPr>
          <a:lstStyle/>
          <a:p>
            <a:pPr algn="ctr"/>
            <a:r>
              <a:rPr lang="en-US" sz="2000" dirty="0">
                <a:solidFill>
                  <a:schemeClr val="tx1"/>
                </a:solidFill>
                <a:latin typeface="+mn-lt"/>
                <a:ea typeface="Calibri"/>
                <a:cs typeface="Calibri"/>
                <a:sym typeface="Calibri"/>
              </a:rPr>
              <a:t>What </a:t>
            </a:r>
            <a:r>
              <a:rPr lang="en-US" sz="2000" dirty="0" smtClean="0">
                <a:solidFill>
                  <a:schemeClr val="tx1"/>
                </a:solidFill>
                <a:latin typeface="+mn-lt"/>
                <a:ea typeface="Calibri"/>
                <a:cs typeface="Calibri"/>
                <a:sym typeface="Calibri"/>
              </a:rPr>
              <a:t>do you think are </a:t>
            </a:r>
            <a:r>
              <a:rPr lang="en-US" sz="2000" dirty="0">
                <a:solidFill>
                  <a:schemeClr val="tx1"/>
                </a:solidFill>
                <a:latin typeface="+mn-lt"/>
                <a:ea typeface="Calibri"/>
                <a:cs typeface="Calibri"/>
                <a:sym typeface="Calibri"/>
              </a:rPr>
              <a:t>some of the possible </a:t>
            </a:r>
            <a:r>
              <a:rPr lang="en-US" sz="2000" b="1" dirty="0">
                <a:solidFill>
                  <a:schemeClr val="tx1"/>
                </a:solidFill>
                <a:latin typeface="+mn-lt"/>
                <a:ea typeface="Calibri"/>
                <a:cs typeface="Calibri"/>
                <a:sym typeface="Calibri"/>
              </a:rPr>
              <a:t>consequences</a:t>
            </a:r>
            <a:r>
              <a:rPr lang="en-US" sz="2000" dirty="0">
                <a:solidFill>
                  <a:schemeClr val="tx1"/>
                </a:solidFill>
                <a:latin typeface="+mn-lt"/>
                <a:ea typeface="Calibri"/>
                <a:cs typeface="Calibri"/>
                <a:sym typeface="Calibri"/>
              </a:rPr>
              <a:t> from drug use? </a:t>
            </a:r>
            <a:endParaRPr lang="en-US" sz="2000" b="1" dirty="0">
              <a:solidFill>
                <a:schemeClr val="tx1"/>
              </a:solidFill>
              <a:latin typeface="+mn-lt"/>
              <a:ea typeface="Calibri"/>
              <a:cs typeface="Calibri"/>
              <a:sym typeface="Calibri"/>
            </a:endParaRPr>
          </a:p>
          <a:p>
            <a:endParaRPr lang="en-CA" dirty="0"/>
          </a:p>
        </p:txBody>
      </p:sp>
      <p:pic>
        <p:nvPicPr>
          <p:cNvPr id="5" name="Google Shape;276;p40" descr="red triangle with black exclamation mark in the middle" title="red caution sign"/>
          <p:cNvPicPr preferRelativeResize="0"/>
          <p:nvPr/>
        </p:nvPicPr>
        <p:blipFill>
          <a:blip r:embed="rId5">
            <a:alphaModFix/>
          </a:blip>
          <a:stretch>
            <a:fillRect/>
          </a:stretch>
        </p:blipFill>
        <p:spPr>
          <a:xfrm>
            <a:off x="7085317" y="1674536"/>
            <a:ext cx="1794425" cy="1794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452158" y="303732"/>
            <a:ext cx="6142593"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latin typeface="+mj-lt"/>
                <a:ea typeface="Calibri"/>
                <a:cs typeface="Calibri"/>
                <a:sym typeface="Calibri"/>
              </a:rPr>
              <a:t>Mental Health and Substance Use</a:t>
            </a:r>
            <a:endParaRPr lang="en-CA" b="1" dirty="0">
              <a:solidFill>
                <a:schemeClr val="tx1"/>
              </a:solidFill>
              <a:latin typeface="+mj-lt"/>
              <a:ea typeface="Calibri"/>
              <a:cs typeface="Calibri"/>
            </a:endParaRPr>
          </a:p>
        </p:txBody>
      </p:sp>
      <p:pic>
        <p:nvPicPr>
          <p:cNvPr id="4" name="Google Shape;198;p32" descr="brain with stress" title="Brain"/>
          <p:cNvPicPr preferRelativeResize="0"/>
          <p:nvPr/>
        </p:nvPicPr>
        <p:blipFill>
          <a:blip r:embed="rId4">
            <a:alphaModFix/>
          </a:blip>
          <a:stretch>
            <a:fillRect/>
          </a:stretch>
        </p:blipFill>
        <p:spPr>
          <a:xfrm>
            <a:off x="197959" y="1326008"/>
            <a:ext cx="2508400" cy="2508400"/>
          </a:xfrm>
          <a:prstGeom prst="rect">
            <a:avLst/>
          </a:prstGeom>
          <a:noFill/>
          <a:ln>
            <a:noFill/>
          </a:ln>
        </p:spPr>
      </p:pic>
      <p:sp>
        <p:nvSpPr>
          <p:cNvPr id="3" name="TextBox 2"/>
          <p:cNvSpPr txBox="1"/>
          <p:nvPr/>
        </p:nvSpPr>
        <p:spPr>
          <a:xfrm>
            <a:off x="2706360" y="1610712"/>
            <a:ext cx="5686792" cy="1938992"/>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Substance use and mental health have shown to be connected. </a:t>
            </a:r>
          </a:p>
          <a:p>
            <a:pPr marL="406400" lvl="0" indent="-342900">
              <a:buSzPts val="2600"/>
              <a:buFont typeface="Arial" panose="020B0604020202020204" pitchFamily="34" charset="0"/>
              <a:buChar char="•"/>
            </a:pPr>
            <a:r>
              <a:rPr lang="en-US" sz="2000" dirty="0">
                <a:latin typeface="+mn-lt"/>
                <a:ea typeface="Calibri"/>
                <a:cs typeface="Calibri"/>
                <a:sym typeface="Calibri"/>
              </a:rPr>
              <a:t>Mental illnesses may lead to </a:t>
            </a:r>
            <a:r>
              <a:rPr lang="en-US" sz="2000" dirty="0" smtClean="0">
                <a:latin typeface="+mn-lt"/>
                <a:ea typeface="Calibri"/>
                <a:cs typeface="Calibri"/>
                <a:sym typeface="Calibri"/>
              </a:rPr>
              <a:t>substance </a:t>
            </a:r>
            <a:r>
              <a:rPr lang="en-US" sz="2000" dirty="0">
                <a:latin typeface="+mn-lt"/>
                <a:ea typeface="Calibri"/>
                <a:cs typeface="Calibri"/>
                <a:sym typeface="Calibri"/>
              </a:rPr>
              <a:t>use and addiction.</a:t>
            </a:r>
          </a:p>
          <a:p>
            <a:pPr marL="406400" lvl="0" indent="-342900">
              <a:buSzPts val="2600"/>
              <a:buFont typeface="Arial" panose="020B0604020202020204" pitchFamily="34" charset="0"/>
              <a:buChar char="•"/>
            </a:pPr>
            <a:r>
              <a:rPr lang="en-US" sz="2000" dirty="0">
                <a:latin typeface="+mn-lt"/>
                <a:ea typeface="Calibri"/>
                <a:cs typeface="Calibri"/>
                <a:sym typeface="Calibri"/>
              </a:rPr>
              <a:t>Long-term drug use can lead to the development of mental illness.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585910" y="419298"/>
            <a:ext cx="5829301" cy="84187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Addiction</a:t>
            </a:r>
            <a:endParaRPr lang="en-CA" b="1" dirty="0">
              <a:solidFill>
                <a:schemeClr val="tx1"/>
              </a:solidFill>
              <a:latin typeface="+mj-lt"/>
              <a:ea typeface="Calibri"/>
              <a:cs typeface="Calibri"/>
            </a:endParaRPr>
          </a:p>
        </p:txBody>
      </p:sp>
      <p:sp>
        <p:nvSpPr>
          <p:cNvPr id="3" name="TextBox 2"/>
          <p:cNvSpPr txBox="1"/>
          <p:nvPr/>
        </p:nvSpPr>
        <p:spPr>
          <a:xfrm>
            <a:off x="854419" y="1601758"/>
            <a:ext cx="6148547" cy="1631216"/>
          </a:xfrm>
          <a:prstGeom prst="rect">
            <a:avLst/>
          </a:prstGeom>
          <a:noFill/>
        </p:spPr>
        <p:txBody>
          <a:bodyPr wrap="square" rtlCol="0">
            <a:spAutoFit/>
          </a:bodyPr>
          <a:lstStyle/>
          <a:p>
            <a:pPr marL="63500" lvl="0">
              <a:buSzPts val="2600"/>
            </a:pPr>
            <a:r>
              <a:rPr lang="en-US" sz="2000" dirty="0">
                <a:solidFill>
                  <a:schemeClr val="tx1"/>
                </a:solidFill>
                <a:latin typeface="+mn-lt"/>
                <a:ea typeface="Calibri"/>
                <a:cs typeface="Calibri"/>
                <a:sym typeface="Calibri"/>
              </a:rPr>
              <a:t>An addiction is an urge to do something that is hard to control or stop. </a:t>
            </a:r>
            <a:endParaRPr lang="en-US" sz="2000" dirty="0" smtClean="0">
              <a:solidFill>
                <a:schemeClr val="tx1"/>
              </a:solidFill>
              <a:latin typeface="+mn-lt"/>
              <a:ea typeface="Calibri"/>
              <a:cs typeface="Calibri"/>
              <a:sym typeface="Calibri"/>
            </a:endParaRPr>
          </a:p>
          <a:p>
            <a:pPr marL="63500" lvl="0">
              <a:buSzPts val="2600"/>
            </a:pPr>
            <a:endParaRPr lang="en-US" sz="2000" dirty="0" smtClean="0">
              <a:latin typeface="+mn-lt"/>
              <a:ea typeface="Calibri"/>
              <a:cs typeface="Calibri"/>
              <a:sym typeface="Calibri"/>
            </a:endParaRPr>
          </a:p>
          <a:p>
            <a:pPr marL="63500" lvl="0">
              <a:buSzPts val="2600"/>
            </a:pPr>
            <a:r>
              <a:rPr lang="en-US" sz="2000" dirty="0" smtClean="0">
                <a:latin typeface="+mn-lt"/>
                <a:ea typeface="Calibri"/>
                <a:cs typeface="Calibri"/>
                <a:sym typeface="Calibri"/>
              </a:rPr>
              <a:t>People </a:t>
            </a:r>
            <a:r>
              <a:rPr lang="en-US" sz="2000" dirty="0">
                <a:latin typeface="+mn-lt"/>
                <a:ea typeface="Calibri"/>
                <a:cs typeface="Calibri"/>
                <a:sym typeface="Calibri"/>
              </a:rPr>
              <a:t>can have many different types of addictions, being </a:t>
            </a:r>
            <a:r>
              <a:rPr lang="en-US" sz="2000" dirty="0" smtClean="0">
                <a:latin typeface="+mn-lt"/>
                <a:ea typeface="Calibri"/>
                <a:cs typeface="Calibri"/>
                <a:sym typeface="Calibri"/>
              </a:rPr>
              <a:t>addicted </a:t>
            </a:r>
            <a:r>
              <a:rPr lang="en-US" sz="2000" dirty="0">
                <a:latin typeface="+mn-lt"/>
                <a:ea typeface="Calibri"/>
                <a:cs typeface="Calibri"/>
                <a:sym typeface="Calibri"/>
              </a:rPr>
              <a:t>to drugs is only one type. </a:t>
            </a:r>
          </a:p>
        </p:txBody>
      </p:sp>
      <p:pic>
        <p:nvPicPr>
          <p:cNvPr id="4" name="Google Shape;186;p30" descr="Person stuck in a bottle of pills" title="Addiction"/>
          <p:cNvPicPr preferRelativeResize="0"/>
          <p:nvPr/>
        </p:nvPicPr>
        <p:blipFill rotWithShape="1">
          <a:blip r:embed="rId4">
            <a:alphaModFix/>
          </a:blip>
          <a:srcRect l="23097" t="11543" r="23113" b="14366"/>
          <a:stretch/>
        </p:blipFill>
        <p:spPr>
          <a:xfrm>
            <a:off x="7415211" y="1592354"/>
            <a:ext cx="1421325" cy="1957800"/>
          </a:xfrm>
          <a:prstGeom prst="rect">
            <a:avLst/>
          </a:prstGeom>
          <a:noFill/>
          <a:ln>
            <a:noFill/>
          </a:ln>
        </p:spPr>
      </p:pic>
    </p:spTree>
    <p:extLst>
      <p:ext uri="{BB962C8B-B14F-4D97-AF65-F5344CB8AC3E}">
        <p14:creationId xmlns:p14="http://schemas.microsoft.com/office/powerpoint/2010/main" val="369999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2" name="Title 1"/>
          <p:cNvSpPr>
            <a:spLocks noGrp="1"/>
          </p:cNvSpPr>
          <p:nvPr>
            <p:ph type="title"/>
          </p:nvPr>
        </p:nvSpPr>
        <p:spPr>
          <a:xfrm>
            <a:off x="1657350" y="254150"/>
            <a:ext cx="5829300" cy="90299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Emergency Situation</a:t>
            </a:r>
            <a:endParaRPr lang="en-CA" b="1" dirty="0">
              <a:solidFill>
                <a:schemeClr val="tx1"/>
              </a:solidFill>
              <a:latin typeface="+mj-lt"/>
              <a:ea typeface="Calibri"/>
              <a:cs typeface="Calibri"/>
            </a:endParaRPr>
          </a:p>
        </p:txBody>
      </p:sp>
      <p:pic>
        <p:nvPicPr>
          <p:cNvPr id="4" name="Picture 3" descr="cau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30" y="1596888"/>
            <a:ext cx="1698675" cy="1698675"/>
          </a:xfrm>
          <a:prstGeom prst="rect">
            <a:avLst/>
          </a:prstGeom>
        </p:spPr>
      </p:pic>
      <p:sp>
        <p:nvSpPr>
          <p:cNvPr id="3" name="TextBox 2"/>
          <p:cNvSpPr txBox="1"/>
          <p:nvPr/>
        </p:nvSpPr>
        <p:spPr>
          <a:xfrm>
            <a:off x="2199861" y="1367906"/>
            <a:ext cx="6561382" cy="2554545"/>
          </a:xfrm>
          <a:prstGeom prst="rect">
            <a:avLst/>
          </a:prstGeom>
          <a:noFill/>
        </p:spPr>
        <p:txBody>
          <a:bodyPr wrap="square" rtlCol="0">
            <a:spAutoFit/>
          </a:bodyPr>
          <a:lstStyle/>
          <a:p>
            <a:pPr marL="63500" lvl="0">
              <a:buSzPts val="2600"/>
            </a:pPr>
            <a:r>
              <a:rPr lang="en-US" sz="2000" dirty="0">
                <a:latin typeface="+mn-lt"/>
                <a:ea typeface="Calibri"/>
                <a:cs typeface="Calibri"/>
                <a:sym typeface="Calibri"/>
              </a:rPr>
              <a:t>If someone passes out from using drugs, try to wake them. If they do not respond, complete the following:</a:t>
            </a:r>
          </a:p>
          <a:p>
            <a:pPr marL="406400" lvl="1" indent="-342900">
              <a:buSzPts val="2600"/>
              <a:buFont typeface="Arial" panose="020B0604020202020204" pitchFamily="34" charset="0"/>
              <a:buChar char="•"/>
            </a:pPr>
            <a:r>
              <a:rPr lang="en-US" sz="2000" dirty="0">
                <a:latin typeface="+mn-lt"/>
                <a:ea typeface="Calibri"/>
                <a:cs typeface="Calibri"/>
                <a:sym typeface="Calibri"/>
              </a:rPr>
              <a:t>Check for a pulse</a:t>
            </a:r>
          </a:p>
          <a:p>
            <a:pPr marL="406400" lvl="1" indent="-342900">
              <a:buSzPts val="2600"/>
              <a:buFont typeface="Arial" panose="020B0604020202020204" pitchFamily="34" charset="0"/>
              <a:buChar char="•"/>
            </a:pPr>
            <a:r>
              <a:rPr lang="en-US" sz="2000" dirty="0">
                <a:latin typeface="+mn-lt"/>
                <a:ea typeface="Calibri"/>
                <a:cs typeface="Calibri"/>
                <a:sym typeface="Calibri"/>
              </a:rPr>
              <a:t>Make sure the person is breathing</a:t>
            </a:r>
          </a:p>
          <a:p>
            <a:pPr marL="406400" lvl="1" indent="-342900">
              <a:buSzPts val="2600"/>
              <a:buFont typeface="Arial" panose="020B0604020202020204" pitchFamily="34" charset="0"/>
              <a:buChar char="•"/>
            </a:pPr>
            <a:r>
              <a:rPr lang="en-US" sz="2000" dirty="0">
                <a:latin typeface="+mn-lt"/>
                <a:ea typeface="Calibri"/>
                <a:cs typeface="Calibri"/>
                <a:sym typeface="Calibri"/>
              </a:rPr>
              <a:t>Use the </a:t>
            </a:r>
            <a:r>
              <a:rPr lang="en-US" sz="2000" b="1" dirty="0">
                <a:latin typeface="+mn-lt"/>
                <a:ea typeface="Calibri"/>
                <a:cs typeface="Calibri"/>
                <a:sym typeface="Calibri"/>
              </a:rPr>
              <a:t>Bacchus Maneuver</a:t>
            </a:r>
            <a:endParaRPr lang="en-US" sz="2000" dirty="0">
              <a:latin typeface="+mn-lt"/>
              <a:ea typeface="Calibri"/>
              <a:cs typeface="Calibri"/>
              <a:sym typeface="Calibri"/>
            </a:endParaRPr>
          </a:p>
          <a:p>
            <a:pPr marL="406400" lvl="1" indent="-342900">
              <a:buSzPts val="2600"/>
              <a:buFont typeface="Arial" panose="020B0604020202020204" pitchFamily="34" charset="0"/>
              <a:buChar char="•"/>
            </a:pPr>
            <a:r>
              <a:rPr lang="en-US" sz="2000" dirty="0">
                <a:latin typeface="+mn-lt"/>
                <a:ea typeface="Calibri"/>
                <a:cs typeface="Calibri"/>
                <a:sym typeface="Calibri"/>
              </a:rPr>
              <a:t>Call 911</a:t>
            </a:r>
          </a:p>
          <a:p>
            <a:pPr marL="406400" lvl="1" indent="-342900">
              <a:buSzPts val="2600"/>
              <a:buFont typeface="Arial" panose="020B0604020202020204" pitchFamily="34" charset="0"/>
              <a:buChar char="•"/>
            </a:pPr>
            <a:r>
              <a:rPr lang="en-US" sz="2000" dirty="0">
                <a:latin typeface="+mn-lt"/>
                <a:ea typeface="Calibri"/>
                <a:cs typeface="Calibri"/>
                <a:sym typeface="Calibri"/>
              </a:rPr>
              <a:t>Stay with the person until help arrives</a:t>
            </a:r>
          </a:p>
          <a:p>
            <a:pPr marL="406400" lvl="1" indent="-342900">
              <a:buSzPts val="2600"/>
              <a:buFont typeface="Arial" panose="020B0604020202020204" pitchFamily="34" charset="0"/>
              <a:buChar char="•"/>
            </a:pPr>
            <a:r>
              <a:rPr lang="en-US" sz="2000" dirty="0">
                <a:latin typeface="+mn-lt"/>
                <a:ea typeface="Calibri"/>
                <a:cs typeface="Calibri"/>
                <a:sym typeface="Calibri"/>
              </a:rPr>
              <a:t>Notify parents or guardians as soon as </a:t>
            </a:r>
            <a:r>
              <a:rPr lang="en-US" sz="2000" dirty="0" smtClean="0">
                <a:latin typeface="+mn-lt"/>
                <a:ea typeface="Calibri"/>
                <a:cs typeface="Calibri"/>
                <a:sym typeface="Calibri"/>
              </a:rPr>
              <a:t>possible</a:t>
            </a:r>
            <a:endParaRPr lang="en-US" sz="2000" dirty="0">
              <a:latin typeface="+mn-lt"/>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2" name="Title 1"/>
          <p:cNvSpPr>
            <a:spLocks noGrp="1"/>
          </p:cNvSpPr>
          <p:nvPr>
            <p:ph type="title"/>
          </p:nvPr>
        </p:nvSpPr>
        <p:spPr>
          <a:xfrm>
            <a:off x="1657350" y="253802"/>
            <a:ext cx="5829300" cy="870226"/>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Bacchus Maneuver</a:t>
            </a:r>
            <a:endParaRPr lang="en-CA" b="1" dirty="0">
              <a:solidFill>
                <a:schemeClr val="tx1"/>
              </a:solidFill>
              <a:latin typeface="+mj-lt"/>
              <a:ea typeface="Calibri"/>
              <a:cs typeface="Calibri"/>
            </a:endParaRPr>
          </a:p>
        </p:txBody>
      </p:sp>
      <p:sp>
        <p:nvSpPr>
          <p:cNvPr id="3" name="TextBox 2"/>
          <p:cNvSpPr txBox="1"/>
          <p:nvPr/>
        </p:nvSpPr>
        <p:spPr>
          <a:xfrm>
            <a:off x="860366" y="1214582"/>
            <a:ext cx="7423268" cy="707886"/>
          </a:xfrm>
          <a:prstGeom prst="rect">
            <a:avLst/>
          </a:prstGeom>
          <a:noFill/>
        </p:spPr>
        <p:txBody>
          <a:bodyPr wrap="square" rtlCol="0">
            <a:spAutoFit/>
          </a:bodyPr>
          <a:lstStyle/>
          <a:p>
            <a:pPr algn="ctr"/>
            <a:r>
              <a:rPr lang="en-US" sz="2000" dirty="0">
                <a:latin typeface="+mn-lt"/>
                <a:ea typeface="Calibri"/>
                <a:cs typeface="Calibri"/>
                <a:sym typeface="Calibri"/>
              </a:rPr>
              <a:t>If someone loses consciousness after </a:t>
            </a:r>
            <a:r>
              <a:rPr lang="en-US" sz="2000" dirty="0" smtClean="0">
                <a:latin typeface="+mn-lt"/>
                <a:ea typeface="Calibri"/>
                <a:cs typeface="Calibri"/>
                <a:sym typeface="Calibri"/>
              </a:rPr>
              <a:t>drinking or using drugs, </a:t>
            </a:r>
            <a:r>
              <a:rPr lang="en-US" sz="2000" dirty="0">
                <a:latin typeface="+mn-lt"/>
                <a:ea typeface="Calibri"/>
                <a:cs typeface="Calibri"/>
                <a:sym typeface="Calibri"/>
              </a:rPr>
              <a:t>the Bacchus maneuver should be used. </a:t>
            </a:r>
          </a:p>
        </p:txBody>
      </p:sp>
      <p:pic>
        <p:nvPicPr>
          <p:cNvPr id="4" name="Picture 3" descr="1. Raise the person's arm closest to you above their head." title="Bacchus Maneuv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66" y="2165147"/>
            <a:ext cx="2985944" cy="1188795"/>
          </a:xfrm>
          <a:prstGeom prst="rect">
            <a:avLst/>
          </a:prstGeom>
        </p:spPr>
      </p:pic>
      <p:pic>
        <p:nvPicPr>
          <p:cNvPr id="5" name="Picture 4" descr="2. Gently roll them toward you using their shoulder. Guard their head as you roll them. " title="Bacchus Maneuv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8010" y="2119695"/>
            <a:ext cx="2867980" cy="1234596"/>
          </a:xfrm>
          <a:prstGeom prst="rect">
            <a:avLst/>
          </a:prstGeom>
        </p:spPr>
      </p:pic>
      <p:pic>
        <p:nvPicPr>
          <p:cNvPr id="6" name="Picture 5" descr="3. Tuck their nearest hand under the cheek and drop the top knee forward to stabilize" title="Bacchus Maneuv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5990" y="2210249"/>
            <a:ext cx="2757608" cy="1143693"/>
          </a:xfrm>
          <a:prstGeom prst="rect">
            <a:avLst/>
          </a:prstGeom>
        </p:spPr>
      </p:pic>
      <p:pic>
        <p:nvPicPr>
          <p:cNvPr id="7" name="Picture 6" descr="Stay with the person and monitor closel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0069" y="3451856"/>
            <a:ext cx="3163862" cy="555290"/>
          </a:xfrm>
          <a:prstGeom prst="rect">
            <a:avLst/>
          </a:prstGeom>
        </p:spPr>
      </p:pic>
    </p:spTree>
    <p:extLst>
      <p:ext uri="{BB962C8B-B14F-4D97-AF65-F5344CB8AC3E}">
        <p14:creationId xmlns:p14="http://schemas.microsoft.com/office/powerpoint/2010/main" val="462159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10" y="287389"/>
            <a:ext cx="7729801" cy="784174"/>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solidFill>
                  <a:schemeClr val="tx1"/>
                </a:solidFill>
                <a:latin typeface="+mj-lt"/>
                <a:ea typeface="Calibri"/>
                <a:cs typeface="Calibri"/>
                <a:sym typeface="Calibri"/>
              </a:rPr>
              <a:t>Community Supports</a:t>
            </a:r>
            <a:endParaRPr lang="en-CA" b="1" dirty="0">
              <a:solidFill>
                <a:schemeClr val="tx1"/>
              </a:solidFill>
              <a:latin typeface="+mj-lt"/>
              <a:ea typeface="Calibri"/>
              <a:cs typeface="Calibri"/>
            </a:endParaRPr>
          </a:p>
        </p:txBody>
      </p:sp>
      <p:pic>
        <p:nvPicPr>
          <p:cNvPr id="6" name="Picture 5" descr="person cal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00" y="1410499"/>
            <a:ext cx="2191137" cy="2191137"/>
          </a:xfrm>
          <a:prstGeom prst="rect">
            <a:avLst/>
          </a:prstGeom>
        </p:spPr>
      </p:pic>
      <p:sp>
        <p:nvSpPr>
          <p:cNvPr id="3" name="TextBox 2"/>
          <p:cNvSpPr txBox="1"/>
          <p:nvPr/>
        </p:nvSpPr>
        <p:spPr>
          <a:xfrm>
            <a:off x="2379037" y="1228794"/>
            <a:ext cx="6200774" cy="2554545"/>
          </a:xfrm>
          <a:prstGeom prst="rect">
            <a:avLst/>
          </a:prstGeom>
          <a:noFill/>
        </p:spPr>
        <p:txBody>
          <a:bodyPr wrap="square" rtlCol="0">
            <a:spAutoFit/>
          </a:bodyPr>
          <a:lstStyle/>
          <a:p>
            <a:pPr marL="571500" lvl="0" indent="-457200">
              <a:buSzPts val="2200"/>
              <a:buFont typeface="Calibri"/>
              <a:buChar char="•"/>
            </a:pPr>
            <a:r>
              <a:rPr lang="en" sz="2000" dirty="0">
                <a:latin typeface="+mn-lt"/>
                <a:ea typeface="Calibri"/>
                <a:cs typeface="Calibri"/>
                <a:sym typeface="Calibri"/>
              </a:rPr>
              <a:t>Community Addictions Services of Niagara  (CASON) </a:t>
            </a:r>
            <a:r>
              <a:rPr lang="en" sz="2000" dirty="0">
                <a:latin typeface="+mn-lt"/>
                <a:ea typeface="Calibri"/>
                <a:cs typeface="Calibri"/>
                <a:sym typeface="Wingdings" panose="05000000000000000000" pitchFamily="2" charset="2"/>
              </a:rPr>
              <a:t> (905-684-1183) or </a:t>
            </a:r>
            <a:r>
              <a:rPr lang="en" sz="2000" dirty="0">
                <a:latin typeface="+mn-lt"/>
                <a:ea typeface="Calibri"/>
                <a:cs typeface="Calibri"/>
                <a:sym typeface="Wingdings" panose="05000000000000000000" pitchFamily="2" charset="2"/>
                <a:hlinkClick r:id="rId5"/>
              </a:rPr>
              <a:t>www.cason.ca</a:t>
            </a:r>
            <a:r>
              <a:rPr lang="en" sz="2000" dirty="0">
                <a:latin typeface="+mn-lt"/>
                <a:ea typeface="Calibri"/>
                <a:cs typeface="Calibri"/>
                <a:sym typeface="Wingdings" panose="05000000000000000000" pitchFamily="2" charset="2"/>
              </a:rPr>
              <a:t> </a:t>
            </a:r>
          </a:p>
          <a:p>
            <a:pPr marL="114300" lvl="0">
              <a:buSzPts val="2200"/>
            </a:pPr>
            <a:endParaRPr lang="en" sz="2000" dirty="0">
              <a:latin typeface="+mn-lt"/>
              <a:ea typeface="Calibri"/>
              <a:cs typeface="Calibri"/>
              <a:sym typeface="Calibri"/>
            </a:endParaRPr>
          </a:p>
          <a:p>
            <a:pPr marL="571500" lvl="0" indent="-457200">
              <a:buSzPts val="2200"/>
              <a:buFont typeface="Calibri"/>
              <a:buChar char="•"/>
            </a:pPr>
            <a:r>
              <a:rPr lang="en" sz="2000" dirty="0">
                <a:latin typeface="+mn-lt"/>
                <a:ea typeface="Calibri"/>
                <a:cs typeface="Calibri"/>
                <a:sym typeface="Calibri"/>
              </a:rPr>
              <a:t>Kids Help Phone </a:t>
            </a:r>
            <a:r>
              <a:rPr lang="en" sz="2000" dirty="0">
                <a:latin typeface="+mn-lt"/>
                <a:ea typeface="Calibri"/>
                <a:cs typeface="Calibri"/>
                <a:sym typeface="Wingdings" panose="05000000000000000000" pitchFamily="2" charset="2"/>
              </a:rPr>
              <a:t> (1-800-668-6868) or </a:t>
            </a:r>
            <a:r>
              <a:rPr lang="en-CA" sz="2000" dirty="0">
                <a:latin typeface="+mn-lt"/>
                <a:ea typeface="Calibri"/>
                <a:cs typeface="Calibri"/>
                <a:sym typeface="Wingdings" panose="05000000000000000000" pitchFamily="2" charset="2"/>
                <a:hlinkClick r:id="rId6"/>
              </a:rPr>
              <a:t>https://kidshelpphone.ca/</a:t>
            </a:r>
            <a:r>
              <a:rPr lang="en-CA" sz="2000" dirty="0">
                <a:latin typeface="+mn-lt"/>
                <a:ea typeface="Calibri"/>
                <a:cs typeface="Calibri"/>
                <a:sym typeface="Wingdings" panose="05000000000000000000" pitchFamily="2" charset="2"/>
              </a:rPr>
              <a:t> </a:t>
            </a:r>
          </a:p>
          <a:p>
            <a:pPr marL="114300" lvl="0">
              <a:buSzPts val="2200"/>
            </a:pPr>
            <a:endParaRPr lang="en" sz="2000" dirty="0">
              <a:latin typeface="+mn-lt"/>
              <a:ea typeface="Calibri"/>
              <a:cs typeface="Calibri"/>
              <a:sym typeface="Calibri"/>
            </a:endParaRPr>
          </a:p>
          <a:p>
            <a:pPr marL="571500" lvl="0" indent="-457200">
              <a:buSzPts val="2200"/>
              <a:buFont typeface="Calibri"/>
              <a:buChar char="•"/>
            </a:pPr>
            <a:r>
              <a:rPr lang="en" sz="2000" dirty="0">
                <a:latin typeface="+mn-lt"/>
                <a:ea typeface="Calibri"/>
                <a:cs typeface="Calibri"/>
                <a:sym typeface="Calibri"/>
              </a:rPr>
              <a:t>Mental Health Helpline </a:t>
            </a:r>
            <a:r>
              <a:rPr lang="en" sz="2000" dirty="0">
                <a:latin typeface="+mn-lt"/>
                <a:ea typeface="Calibri"/>
                <a:cs typeface="Calibri"/>
                <a:sym typeface="Wingdings" panose="05000000000000000000" pitchFamily="2" charset="2"/>
              </a:rPr>
              <a:t> (1-866-531-2600) or </a:t>
            </a:r>
            <a:r>
              <a:rPr lang="en-CA" sz="2000" dirty="0">
                <a:latin typeface="+mn-lt"/>
                <a:ea typeface="Calibri"/>
                <a:cs typeface="Calibri"/>
                <a:sym typeface="Wingdings" panose="05000000000000000000" pitchFamily="2" charset="2"/>
                <a:hlinkClick r:id="rId7"/>
              </a:rPr>
              <a:t>https://www.connexontario.ca/en-ca/</a:t>
            </a:r>
            <a:r>
              <a:rPr lang="en-CA" sz="2000" dirty="0">
                <a:latin typeface="+mn-lt"/>
                <a:ea typeface="Calibri"/>
                <a:cs typeface="Calibri"/>
                <a:sym typeface="Wingdings" panose="05000000000000000000" pitchFamily="2" charset="2"/>
              </a:rPr>
              <a:t>  </a:t>
            </a:r>
            <a:endParaRPr lang="en" sz="2000" dirty="0">
              <a:latin typeface="+mn-lt"/>
              <a:ea typeface="Calibri"/>
              <a:cs typeface="Calibri"/>
              <a:sym typeface="Calibri"/>
            </a:endParaRPr>
          </a:p>
        </p:txBody>
      </p:sp>
    </p:spTree>
    <p:extLst>
      <p:ext uri="{BB962C8B-B14F-4D97-AF65-F5344CB8AC3E}">
        <p14:creationId xmlns:p14="http://schemas.microsoft.com/office/powerpoint/2010/main" val="136187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707110" y="135016"/>
            <a:ext cx="7729800" cy="76502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Curriculum Expectations </a:t>
            </a:r>
            <a:r>
              <a:rPr lang="en-CA" dirty="0">
                <a:solidFill>
                  <a:schemeClr val="tx1"/>
                </a:solidFill>
                <a:latin typeface="+mj-lt"/>
                <a:ea typeface="Calibri"/>
                <a:cs typeface="Calibri"/>
                <a:sym typeface="Calibri"/>
              </a:rPr>
              <a:t>- Grade </a:t>
            </a:r>
            <a:r>
              <a:rPr lang="en-CA" dirty="0" smtClean="0">
                <a:solidFill>
                  <a:schemeClr val="tx1"/>
                </a:solidFill>
                <a:latin typeface="+mj-lt"/>
                <a:ea typeface="Calibri"/>
                <a:cs typeface="Calibri"/>
                <a:sym typeface="Calibri"/>
              </a:rPr>
              <a:t>6</a:t>
            </a:r>
            <a:endParaRPr lang="en-CA" dirty="0">
              <a:solidFill>
                <a:schemeClr val="tx1"/>
              </a:solidFill>
              <a:latin typeface="+mj-lt"/>
            </a:endParaRPr>
          </a:p>
        </p:txBody>
      </p:sp>
      <p:sp>
        <p:nvSpPr>
          <p:cNvPr id="5" name="TextBox 4"/>
          <p:cNvSpPr txBox="1"/>
          <p:nvPr/>
        </p:nvSpPr>
        <p:spPr>
          <a:xfrm>
            <a:off x="707110" y="1007750"/>
            <a:ext cx="7933455" cy="1323439"/>
          </a:xfrm>
          <a:prstGeom prst="rect">
            <a:avLst/>
          </a:prstGeom>
          <a:noFill/>
        </p:spPr>
        <p:txBody>
          <a:bodyPr wrap="square" rtlCol="0">
            <a:spAutoFit/>
          </a:bodyPr>
          <a:lstStyle/>
          <a:p>
            <a:r>
              <a:rPr lang="en-US" sz="2000" b="1" dirty="0">
                <a:latin typeface="+mn-lt"/>
                <a:ea typeface="Calibri"/>
                <a:cs typeface="Calibri"/>
                <a:sym typeface="Calibri"/>
              </a:rPr>
              <a:t>D1.2 </a:t>
            </a:r>
            <a:r>
              <a:rPr lang="en-US" sz="2000" b="1" dirty="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Describe the range of effects associated with using cannabis, other drugs (e.g., prescription medications such as opioids; illicit opioids such as heroin, crack, cocaine, Ecstasy, crystal methamphetamine), and intoxicating substances (e.g., gas, glue). </a:t>
            </a:r>
            <a:endParaRPr lang="en-US" sz="2000" b="1" dirty="0">
              <a:latin typeface="+mn-lt"/>
              <a:ea typeface="Calibri"/>
              <a:cs typeface="Calibri"/>
              <a:sym typeface="Calibri"/>
            </a:endParaRPr>
          </a:p>
        </p:txBody>
      </p:sp>
      <p:sp>
        <p:nvSpPr>
          <p:cNvPr id="3" name="TextBox 2"/>
          <p:cNvSpPr txBox="1"/>
          <p:nvPr/>
        </p:nvSpPr>
        <p:spPr>
          <a:xfrm>
            <a:off x="707110" y="2438900"/>
            <a:ext cx="6816246" cy="1631216"/>
          </a:xfrm>
          <a:prstGeom prst="rect">
            <a:avLst/>
          </a:prstGeom>
          <a:noFill/>
        </p:spPr>
        <p:txBody>
          <a:bodyPr wrap="square" rtlCol="0">
            <a:spAutoFit/>
          </a:bodyPr>
          <a:lstStyle/>
          <a:p>
            <a:r>
              <a:rPr lang="en-US" sz="2000" b="1" dirty="0">
                <a:latin typeface="+mn-lt"/>
                <a:ea typeface="Calibri"/>
                <a:cs typeface="Arial" panose="020B0604020202020204" pitchFamily="34" charset="0"/>
                <a:sym typeface="Calibri"/>
              </a:rPr>
              <a:t>D2.4 - </a:t>
            </a:r>
            <a:r>
              <a:rPr lang="en-US" sz="2000" dirty="0">
                <a:latin typeface="+mn-lt"/>
                <a:ea typeface="Calibri"/>
                <a:cs typeface="Arial" panose="020B0604020202020204" pitchFamily="34" charset="0"/>
                <a:sym typeface="Calibri"/>
              </a:rPr>
              <a:t>Use decision-making strategies and skills and an understanding of factors influencing drug use to make safe personal choices about the use of drugs such as alcohol, tobacco and cannabis, and about activities such as vaping, including the choice to abstain</a:t>
            </a:r>
            <a:r>
              <a:rPr lang="en-US" sz="2000" dirty="0">
                <a:latin typeface="+mn-lt"/>
                <a:ea typeface="Calibri"/>
                <a:cs typeface="Arial" panose="020B0604020202020204" pitchFamily="34" charset="0"/>
              </a:rPr>
              <a:t>. </a:t>
            </a:r>
            <a:endParaRPr lang="en-US" sz="2000" dirty="0">
              <a:latin typeface="+mn-lt"/>
              <a:ea typeface="Calibri"/>
              <a:cs typeface="Arial" panose="020B0604020202020204" pitchFamily="34" charset="0"/>
              <a:sym typeface="Calibri"/>
            </a:endParaRPr>
          </a:p>
        </p:txBody>
      </p:sp>
      <p:pic>
        <p:nvPicPr>
          <p:cNvPr id="6" name="Google Shape;93;p17" descr="check mark"/>
          <p:cNvPicPr preferRelativeResize="0"/>
          <p:nvPr/>
        </p:nvPicPr>
        <p:blipFill>
          <a:blip r:embed="rId3">
            <a:alphaModFix/>
          </a:blip>
          <a:stretch>
            <a:fillRect/>
          </a:stretch>
        </p:blipFill>
        <p:spPr>
          <a:xfrm>
            <a:off x="7523356" y="2645450"/>
            <a:ext cx="1336991" cy="1218116"/>
          </a:xfrm>
          <a:prstGeom prst="rect">
            <a:avLst/>
          </a:prstGeom>
          <a:noFill/>
          <a:ln>
            <a:noFill/>
          </a:ln>
        </p:spPr>
      </p:pic>
    </p:spTree>
    <p:extLst>
      <p:ext uri="{BB962C8B-B14F-4D97-AF65-F5344CB8AC3E}">
        <p14:creationId xmlns:p14="http://schemas.microsoft.com/office/powerpoint/2010/main" val="130470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p:cNvSpPr>
            <a:spLocks noGrp="1"/>
          </p:cNvSpPr>
          <p:nvPr>
            <p:ph type="title"/>
          </p:nvPr>
        </p:nvSpPr>
        <p:spPr>
          <a:xfrm>
            <a:off x="1657350" y="304800"/>
            <a:ext cx="582930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Final Activity: Staying Safe</a:t>
            </a:r>
            <a:endParaRPr lang="en-CA" b="1" dirty="0">
              <a:solidFill>
                <a:schemeClr val="tx1"/>
              </a:solidFill>
              <a:latin typeface="+mj-lt"/>
              <a:ea typeface="Calibri"/>
              <a:cs typeface="Calibri"/>
            </a:endParaRPr>
          </a:p>
        </p:txBody>
      </p:sp>
      <p:pic>
        <p:nvPicPr>
          <p:cNvPr id="6" name="Google Shape;86;p16" descr="checklist"/>
          <p:cNvPicPr preferRelativeResize="0"/>
          <p:nvPr/>
        </p:nvPicPr>
        <p:blipFill>
          <a:blip r:embed="rId3">
            <a:alphaModFix/>
          </a:blip>
          <a:stretch>
            <a:fillRect/>
          </a:stretch>
        </p:blipFill>
        <p:spPr>
          <a:xfrm>
            <a:off x="1029512" y="128462"/>
            <a:ext cx="1255675" cy="1255675"/>
          </a:xfrm>
          <a:prstGeom prst="rect">
            <a:avLst/>
          </a:prstGeom>
          <a:noFill/>
          <a:ln>
            <a:noFill/>
          </a:ln>
        </p:spPr>
      </p:pic>
      <p:sp>
        <p:nvSpPr>
          <p:cNvPr id="3" name="TextBox 2"/>
          <p:cNvSpPr txBox="1"/>
          <p:nvPr/>
        </p:nvSpPr>
        <p:spPr>
          <a:xfrm>
            <a:off x="475041" y="1560475"/>
            <a:ext cx="5182753" cy="2472472"/>
          </a:xfrm>
          <a:prstGeom prst="rect">
            <a:avLst/>
          </a:prstGeom>
          <a:noFill/>
        </p:spPr>
        <p:txBody>
          <a:bodyPr wrap="square" rtlCol="0">
            <a:spAutoFit/>
          </a:bodyPr>
          <a:lstStyle/>
          <a:p>
            <a:pPr marL="419100" lvl="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dk1"/>
                </a:solidFill>
                <a:latin typeface="+mn-lt"/>
                <a:ea typeface="Calibri"/>
                <a:cs typeface="Calibri"/>
                <a:sym typeface="Calibri"/>
              </a:rPr>
              <a:t>What are </a:t>
            </a:r>
            <a:r>
              <a:rPr lang="en-US" sz="2000" dirty="0">
                <a:solidFill>
                  <a:schemeClr val="dk1"/>
                </a:solidFill>
                <a:latin typeface="+mn-lt"/>
                <a:ea typeface="Calibri"/>
                <a:cs typeface="Calibri"/>
                <a:sym typeface="Calibri"/>
              </a:rPr>
              <a:t>some ways that you can be drug </a:t>
            </a:r>
            <a:r>
              <a:rPr lang="en-US" sz="2000" dirty="0" smtClean="0">
                <a:solidFill>
                  <a:schemeClr val="dk1"/>
                </a:solidFill>
                <a:latin typeface="+mn-lt"/>
                <a:ea typeface="Calibri"/>
                <a:cs typeface="Calibri"/>
                <a:sym typeface="Calibri"/>
              </a:rPr>
              <a:t>free?</a:t>
            </a:r>
          </a:p>
          <a:p>
            <a:pPr marL="419100" lvl="1" indent="-342900">
              <a:lnSpc>
                <a:spcPct val="115000"/>
              </a:lnSpc>
              <a:spcBef>
                <a:spcPts val="1000"/>
              </a:spcBef>
              <a:buClr>
                <a:schemeClr val="dk1"/>
              </a:buClr>
              <a:buSzPts val="2400"/>
              <a:buFont typeface="Arial" panose="020B0604020202020204" pitchFamily="34" charset="0"/>
              <a:buChar char="•"/>
            </a:pPr>
            <a:r>
              <a:rPr lang="en-US" sz="2000" dirty="0">
                <a:solidFill>
                  <a:schemeClr val="dk1"/>
                </a:solidFill>
                <a:ea typeface="Calibri"/>
                <a:cs typeface="Calibri"/>
                <a:sym typeface="Calibri"/>
              </a:rPr>
              <a:t>With a partner </a:t>
            </a:r>
            <a:r>
              <a:rPr lang="en-US" sz="2000" dirty="0" smtClean="0">
                <a:solidFill>
                  <a:schemeClr val="dk1"/>
                </a:solidFill>
                <a:ea typeface="Calibri"/>
                <a:cs typeface="Calibri"/>
                <a:sym typeface="Calibri"/>
              </a:rPr>
              <a:t>or in a </a:t>
            </a:r>
            <a:r>
              <a:rPr lang="en-US" sz="2000" dirty="0">
                <a:solidFill>
                  <a:schemeClr val="dk1"/>
                </a:solidFill>
                <a:ea typeface="Calibri"/>
                <a:cs typeface="Calibri"/>
                <a:sym typeface="Calibri"/>
              </a:rPr>
              <a:t>group</a:t>
            </a:r>
            <a:r>
              <a:rPr lang="en-US" sz="2000" dirty="0" smtClean="0">
                <a:solidFill>
                  <a:schemeClr val="dk1"/>
                </a:solidFill>
                <a:ea typeface="Calibri"/>
                <a:cs typeface="Calibri"/>
                <a:sym typeface="Calibri"/>
              </a:rPr>
              <a:t>, think of ways that you can help each other be safe and drug free. </a:t>
            </a:r>
            <a:endParaRPr lang="en-US" sz="2000" dirty="0">
              <a:solidFill>
                <a:schemeClr val="dk1"/>
              </a:solidFill>
              <a:latin typeface="+mn-lt"/>
              <a:ea typeface="Calibri"/>
              <a:cs typeface="Calibri"/>
              <a:sym typeface="Calibri"/>
            </a:endParaRPr>
          </a:p>
          <a:p>
            <a:pPr marL="419100" lvl="0" indent="-342900">
              <a:lnSpc>
                <a:spcPct val="115000"/>
              </a:lnSpc>
              <a:spcBef>
                <a:spcPts val="1000"/>
              </a:spcBef>
              <a:buClr>
                <a:schemeClr val="dk1"/>
              </a:buClr>
              <a:buSzPts val="2400"/>
              <a:buFont typeface="Arial" panose="020B0604020202020204" pitchFamily="34" charset="0"/>
              <a:buChar char="•"/>
            </a:pPr>
            <a:r>
              <a:rPr lang="en-US" sz="2000" dirty="0">
                <a:solidFill>
                  <a:schemeClr val="dk1"/>
                </a:solidFill>
                <a:latin typeface="+mn-lt"/>
                <a:ea typeface="Calibri"/>
                <a:cs typeface="Calibri"/>
                <a:sym typeface="Calibri"/>
              </a:rPr>
              <a:t>Share as a class when finished. </a:t>
            </a:r>
          </a:p>
        </p:txBody>
      </p:sp>
      <p:pic>
        <p:nvPicPr>
          <p:cNvPr id="5" name="Picture 4" descr="students and school b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794" y="1285301"/>
            <a:ext cx="2857143" cy="285714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10" y="287389"/>
            <a:ext cx="7729801" cy="96186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latin typeface="+mj-lt"/>
                <a:ea typeface="Calibri"/>
                <a:cs typeface="Calibri"/>
                <a:sym typeface="Calibri"/>
              </a:rPr>
              <a:t>More Questions? Talk with Someone:</a:t>
            </a:r>
            <a:endParaRPr lang="en-CA" b="1" dirty="0">
              <a:solidFill>
                <a:schemeClr val="tx1"/>
              </a:solidFill>
              <a:latin typeface="+mj-lt"/>
              <a:ea typeface="Calibri"/>
              <a:cs typeface="Calibri"/>
            </a:endParaRPr>
          </a:p>
        </p:txBody>
      </p:sp>
      <p:sp>
        <p:nvSpPr>
          <p:cNvPr id="3" name="TextBox 2"/>
          <p:cNvSpPr txBox="1"/>
          <p:nvPr/>
        </p:nvSpPr>
        <p:spPr>
          <a:xfrm>
            <a:off x="850009" y="1756897"/>
            <a:ext cx="7729801" cy="1938992"/>
          </a:xfrm>
          <a:prstGeom prst="rect">
            <a:avLst/>
          </a:prstGeom>
          <a:noFill/>
        </p:spPr>
        <p:txBody>
          <a:bodyPr wrap="square" rtlCol="0">
            <a:spAutoFit/>
          </a:bodyPr>
          <a:lstStyle/>
          <a:p>
            <a:pPr marL="571500" lvl="0" indent="-457200">
              <a:buSzPts val="2200"/>
              <a:buFont typeface="Calibri"/>
              <a:buChar char="•"/>
            </a:pPr>
            <a:r>
              <a:rPr lang="en-US" sz="2000" dirty="0" smtClean="0">
                <a:latin typeface="+mn-lt"/>
                <a:ea typeface="Calibri"/>
                <a:cs typeface="Calibri"/>
                <a:sym typeface="Calibri"/>
              </a:rPr>
              <a:t>Teacher/Principal/Coach</a:t>
            </a:r>
            <a:endParaRPr lang="en-US" sz="2000" dirty="0">
              <a:latin typeface="+mn-lt"/>
              <a:ea typeface="Calibri"/>
              <a:cs typeface="Calibri"/>
              <a:sym typeface="Calibri"/>
            </a:endParaRPr>
          </a:p>
          <a:p>
            <a:pPr marL="571500" lvl="0" indent="-457200">
              <a:buSzPts val="2200"/>
              <a:buFont typeface="Calibri"/>
              <a:buChar char="•"/>
            </a:pPr>
            <a:r>
              <a:rPr lang="en-US" sz="2000" dirty="0">
                <a:latin typeface="+mn-lt"/>
                <a:ea typeface="Calibri"/>
                <a:cs typeface="Calibri"/>
                <a:sym typeface="Calibri"/>
              </a:rPr>
              <a:t>Doctor or Health Care Provider</a:t>
            </a:r>
          </a:p>
          <a:p>
            <a:pPr marL="571500" indent="-457200">
              <a:buSzPts val="2200"/>
              <a:buFont typeface="Calibri"/>
              <a:buChar char="•"/>
            </a:pPr>
            <a:r>
              <a:rPr lang="en-US" sz="2000" dirty="0">
                <a:latin typeface="+mn-lt"/>
                <a:ea typeface="Calibri"/>
                <a:cs typeface="Calibri"/>
                <a:sym typeface="Calibri"/>
              </a:rPr>
              <a:t>Parents/Guardians</a:t>
            </a:r>
          </a:p>
          <a:p>
            <a:pPr marL="571500" indent="-457200">
              <a:buSzPts val="2200"/>
              <a:buFont typeface="Calibri"/>
              <a:buChar char="•"/>
            </a:pPr>
            <a:r>
              <a:rPr lang="en-US" sz="2000" dirty="0">
                <a:latin typeface="+mn-lt"/>
                <a:ea typeface="Calibri"/>
                <a:cs typeface="Calibri"/>
                <a:sym typeface="Calibri"/>
              </a:rPr>
              <a:t>School Health </a:t>
            </a:r>
            <a:r>
              <a:rPr lang="en-US" sz="2000" dirty="0" smtClean="0">
                <a:latin typeface="+mn-lt"/>
                <a:ea typeface="Calibri"/>
                <a:cs typeface="Calibri"/>
                <a:sym typeface="Calibri"/>
              </a:rPr>
              <a:t>Nurse</a:t>
            </a:r>
          </a:p>
          <a:p>
            <a:pPr marL="571500" indent="-457200">
              <a:buSzPts val="2200"/>
              <a:buFont typeface="Calibri"/>
              <a:buChar char="•"/>
            </a:pPr>
            <a:r>
              <a:rPr lang="en-US" sz="2000" dirty="0">
                <a:ea typeface="Calibri"/>
                <a:cs typeface="Calibri"/>
                <a:sym typeface="Calibri"/>
              </a:rPr>
              <a:t>Community Addictions Services of Niagara (CASON</a:t>
            </a:r>
            <a:r>
              <a:rPr lang="en-US" sz="2000" dirty="0" smtClean="0">
                <a:ea typeface="Calibri"/>
                <a:cs typeface="Calibri"/>
                <a:sym typeface="Calibri"/>
              </a:rPr>
              <a:t>)</a:t>
            </a:r>
            <a:endParaRPr lang="en-US" sz="2000" dirty="0">
              <a:latin typeface="+mn-lt"/>
              <a:ea typeface="Calibri"/>
              <a:cs typeface="Calibri"/>
              <a:sym typeface="Calibri"/>
            </a:endParaRPr>
          </a:p>
          <a:p>
            <a:pPr marL="571500" indent="-457200">
              <a:buSzPts val="2200"/>
              <a:buFont typeface="Calibri"/>
              <a:buChar char="•"/>
            </a:pPr>
            <a:r>
              <a:rPr lang="en-US" sz="2000" dirty="0" smtClean="0">
                <a:latin typeface="+mn-lt"/>
                <a:ea typeface="Calibri"/>
                <a:cs typeface="Calibri"/>
                <a:sym typeface="Calibri"/>
              </a:rPr>
              <a:t>Kids Help Phone</a:t>
            </a:r>
            <a:endParaRPr lang="en-US" sz="2000" dirty="0">
              <a:latin typeface="+mn-lt"/>
              <a:ea typeface="Calibri"/>
              <a:cs typeface="Calibri"/>
              <a:sym typeface="Calibri"/>
            </a:endParaRPr>
          </a:p>
        </p:txBody>
      </p:sp>
      <p:pic>
        <p:nvPicPr>
          <p:cNvPr id="5" name="Google Shape;302;p44" descr="grey phone call icon"/>
          <p:cNvPicPr preferRelativeResize="0"/>
          <p:nvPr/>
        </p:nvPicPr>
        <p:blipFill>
          <a:blip r:embed="rId4">
            <a:alphaModFix/>
          </a:blip>
          <a:stretch>
            <a:fillRect/>
          </a:stretch>
        </p:blipFill>
        <p:spPr>
          <a:xfrm>
            <a:off x="6227670" y="1123986"/>
            <a:ext cx="1893675" cy="18936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2" name="Title 1"/>
          <p:cNvSpPr>
            <a:spLocks noGrp="1"/>
          </p:cNvSpPr>
          <p:nvPr>
            <p:ph type="title"/>
          </p:nvPr>
        </p:nvSpPr>
        <p:spPr>
          <a:xfrm>
            <a:off x="707090" y="286680"/>
            <a:ext cx="7729800" cy="870607"/>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Final Thoughts</a:t>
            </a:r>
            <a:endParaRPr lang="en-CA" b="1" dirty="0">
              <a:solidFill>
                <a:schemeClr val="tx1"/>
              </a:solidFill>
              <a:latin typeface="+mj-lt"/>
              <a:ea typeface="Calibri"/>
              <a:cs typeface="Calibri"/>
            </a:endParaRPr>
          </a:p>
        </p:txBody>
      </p:sp>
      <p:sp>
        <p:nvSpPr>
          <p:cNvPr id="3" name="TextBox 2"/>
          <p:cNvSpPr txBox="1"/>
          <p:nvPr/>
        </p:nvSpPr>
        <p:spPr>
          <a:xfrm>
            <a:off x="707090" y="1374808"/>
            <a:ext cx="6962834" cy="2472472"/>
          </a:xfrm>
          <a:prstGeom prst="rect">
            <a:avLst/>
          </a:prstGeom>
          <a:noFill/>
        </p:spPr>
        <p:txBody>
          <a:bodyPr wrap="square" rtlCol="0">
            <a:spAutoFit/>
          </a:bodyPr>
          <a:lstStyle/>
          <a:p>
            <a:pPr marL="228600" lvl="0" indent="-266700">
              <a:lnSpc>
                <a:spcPct val="115000"/>
              </a:lnSpc>
              <a:spcBef>
                <a:spcPts val="1000"/>
              </a:spcBef>
              <a:buClrTx/>
              <a:buSzPts val="2400"/>
              <a:buFont typeface="Calibri"/>
              <a:buChar char="✔"/>
            </a:pPr>
            <a:r>
              <a:rPr lang="en-US" sz="2000" dirty="0">
                <a:solidFill>
                  <a:schemeClr val="tx1"/>
                </a:solidFill>
                <a:latin typeface="+mn-lt"/>
                <a:ea typeface="Gill Sans"/>
                <a:cs typeface="Gill Sans"/>
                <a:sym typeface="Gill Sans"/>
              </a:rPr>
              <a:t>D</a:t>
            </a:r>
            <a:r>
              <a:rPr lang="en-US" sz="2000" dirty="0" smtClean="0">
                <a:solidFill>
                  <a:schemeClr val="tx1"/>
                </a:solidFill>
                <a:latin typeface="+mn-lt"/>
                <a:ea typeface="Gill Sans"/>
                <a:cs typeface="Gill Sans"/>
                <a:sym typeface="Gill Sans"/>
              </a:rPr>
              <a:t>rugs have </a:t>
            </a:r>
            <a:r>
              <a:rPr lang="en-US" sz="2000" dirty="0">
                <a:solidFill>
                  <a:schemeClr val="tx1"/>
                </a:solidFill>
                <a:latin typeface="+mn-lt"/>
                <a:ea typeface="Gill Sans"/>
                <a:cs typeface="Gill Sans"/>
                <a:sym typeface="Gill Sans"/>
              </a:rPr>
              <a:t>serious </a:t>
            </a:r>
            <a:r>
              <a:rPr lang="en-US" sz="2000" dirty="0" smtClean="0">
                <a:solidFill>
                  <a:schemeClr val="tx1"/>
                </a:solidFill>
                <a:latin typeface="+mn-lt"/>
                <a:ea typeface="Gill Sans"/>
                <a:cs typeface="Gill Sans"/>
                <a:sym typeface="Gill Sans"/>
              </a:rPr>
              <a:t>short- </a:t>
            </a:r>
            <a:r>
              <a:rPr lang="en-US" sz="2000" dirty="0">
                <a:solidFill>
                  <a:schemeClr val="tx1"/>
                </a:solidFill>
                <a:latin typeface="+mn-lt"/>
                <a:ea typeface="Gill Sans"/>
                <a:cs typeface="Gill Sans"/>
                <a:sym typeface="Gill Sans"/>
              </a:rPr>
              <a:t>and </a:t>
            </a:r>
            <a:r>
              <a:rPr lang="en-US" sz="2000" dirty="0" smtClean="0">
                <a:solidFill>
                  <a:schemeClr val="tx1"/>
                </a:solidFill>
                <a:latin typeface="+mn-lt"/>
                <a:ea typeface="Gill Sans"/>
                <a:cs typeface="Gill Sans"/>
                <a:sym typeface="Gill Sans"/>
              </a:rPr>
              <a:t>long-term</a:t>
            </a:r>
            <a:r>
              <a:rPr lang="en-US" sz="2000" dirty="0">
                <a:solidFill>
                  <a:schemeClr val="tx1"/>
                </a:solidFill>
                <a:latin typeface="+mn-lt"/>
                <a:ea typeface="Gill Sans"/>
                <a:cs typeface="Gill Sans"/>
                <a:sym typeface="Gill Sans"/>
              </a:rPr>
              <a:t> </a:t>
            </a:r>
            <a:r>
              <a:rPr lang="en-US" sz="2000" dirty="0">
                <a:solidFill>
                  <a:schemeClr val="tx1"/>
                </a:solidFill>
                <a:ea typeface="Gill Sans"/>
                <a:cs typeface="Gill Sans"/>
                <a:sym typeface="Gill Sans"/>
              </a:rPr>
              <a:t>health </a:t>
            </a:r>
            <a:r>
              <a:rPr lang="en-US" sz="2000" dirty="0" smtClean="0">
                <a:solidFill>
                  <a:schemeClr val="tx1"/>
                </a:solidFill>
                <a:ea typeface="Gill Sans"/>
                <a:cs typeface="Gill Sans"/>
                <a:sym typeface="Gill Sans"/>
              </a:rPr>
              <a:t>effects.</a:t>
            </a:r>
          </a:p>
          <a:p>
            <a:pPr marL="228600" lvl="0" indent="-266700">
              <a:lnSpc>
                <a:spcPct val="115000"/>
              </a:lnSpc>
              <a:spcBef>
                <a:spcPts val="1000"/>
              </a:spcBef>
              <a:buClrTx/>
              <a:buSzPts val="2400"/>
              <a:buFont typeface="Calibri"/>
              <a:buChar char="✔"/>
            </a:pPr>
            <a:r>
              <a:rPr lang="en-US" sz="2000" dirty="0" smtClean="0">
                <a:solidFill>
                  <a:schemeClr val="tx1"/>
                </a:solidFill>
                <a:latin typeface="+mn-lt"/>
                <a:ea typeface="Gill Sans"/>
                <a:cs typeface="Gill Sans"/>
                <a:sym typeface="Gill Sans"/>
              </a:rPr>
              <a:t>Taking prescription medications that have not been prescribed by a health care provider can be just as dangerous as using illegal and illicit drugs. </a:t>
            </a:r>
          </a:p>
          <a:p>
            <a:pPr marL="228600" indent="-266700">
              <a:lnSpc>
                <a:spcPct val="115000"/>
              </a:lnSpc>
              <a:spcBef>
                <a:spcPts val="1000"/>
              </a:spcBef>
              <a:buClrTx/>
              <a:buSzPts val="2400"/>
              <a:buFont typeface="Calibri"/>
              <a:buChar char="✔"/>
            </a:pPr>
            <a:r>
              <a:rPr lang="en-US" sz="2000" dirty="0"/>
              <a:t>Using any drugs for a long period of time may lead to substance use, addiction, and mental health problems</a:t>
            </a:r>
            <a:r>
              <a:rPr lang="en-US" sz="2000" dirty="0" smtClean="0"/>
              <a:t>.</a:t>
            </a:r>
            <a:endParaRPr lang="en-US" sz="2000" dirty="0">
              <a:solidFill>
                <a:schemeClr val="tx1"/>
              </a:solidFill>
              <a:ea typeface="Gill Sans"/>
              <a:cs typeface="Gill Sans"/>
              <a:sym typeface="Gill Sans"/>
            </a:endParaRPr>
          </a:p>
        </p:txBody>
      </p:sp>
      <p:pic>
        <p:nvPicPr>
          <p:cNvPr id="5" name="Picture 4" descr="heart with a heart beat"/>
          <p:cNvPicPr>
            <a:picLocks noChangeAspect="1"/>
          </p:cNvPicPr>
          <p:nvPr/>
        </p:nvPicPr>
        <p:blipFill rotWithShape="1">
          <a:blip r:embed="rId4">
            <a:extLst>
              <a:ext uri="{28A0092B-C50C-407E-A947-70E740481C1C}">
                <a14:useLocalDpi xmlns:a14="http://schemas.microsoft.com/office/drawing/2010/main" val="0"/>
              </a:ext>
            </a:extLst>
          </a:blip>
          <a:srcRect l="9290" t="15374" r="8010" b="14217"/>
          <a:stretch/>
        </p:blipFill>
        <p:spPr>
          <a:xfrm>
            <a:off x="7024960" y="1774775"/>
            <a:ext cx="1964470" cy="16725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841794" y="215103"/>
            <a:ext cx="7456427" cy="1200639"/>
          </a:xfrm>
        </p:spPr>
        <p:txBody>
          <a:bodyPr anchor="ctr">
            <a:noAutofit/>
          </a:bodyPr>
          <a:lstStyle/>
          <a:p>
            <a:r>
              <a:rPr lang="en-US" sz="4000" b="1" dirty="0">
                <a:solidFill>
                  <a:schemeClr val="tx1"/>
                </a:solidFill>
                <a:latin typeface="+mj-lt"/>
              </a:rPr>
              <a:t>Substance Use, Addictions and Related Behaviours</a:t>
            </a:r>
            <a:endParaRPr lang="en-CA" sz="3600" dirty="0">
              <a:solidFill>
                <a:schemeClr val="tx1"/>
              </a:solidFill>
              <a:latin typeface="+mj-lt"/>
            </a:endParaRPr>
          </a:p>
        </p:txBody>
      </p:sp>
      <p:pic>
        <p:nvPicPr>
          <p:cNvPr id="4" name="Google Shape;57;p13" descr="Orange and red circle with a line through it, over top of drups and a needle" title="Circle with a line through it"/>
          <p:cNvPicPr preferRelativeResize="0"/>
          <p:nvPr/>
        </p:nvPicPr>
        <p:blipFill>
          <a:blip r:embed="rId4">
            <a:alphaModFix/>
          </a:blip>
          <a:stretch>
            <a:fillRect/>
          </a:stretch>
        </p:blipFill>
        <p:spPr>
          <a:xfrm>
            <a:off x="3444294" y="1349067"/>
            <a:ext cx="2251423" cy="2238079"/>
          </a:xfrm>
          <a:prstGeom prst="rect">
            <a:avLst/>
          </a:prstGeom>
          <a:noFill/>
          <a:ln>
            <a:noFill/>
          </a:ln>
        </p:spPr>
      </p:pic>
      <p:sp>
        <p:nvSpPr>
          <p:cNvPr id="6" name="TextBox 5"/>
          <p:cNvSpPr txBox="1"/>
          <p:nvPr/>
        </p:nvSpPr>
        <p:spPr>
          <a:xfrm>
            <a:off x="2826580" y="3520471"/>
            <a:ext cx="3486852" cy="461665"/>
          </a:xfrm>
          <a:prstGeom prst="rect">
            <a:avLst/>
          </a:prstGeom>
          <a:noFill/>
        </p:spPr>
        <p:txBody>
          <a:bodyPr wrap="none" rtlCol="0">
            <a:spAutoFit/>
          </a:bodyPr>
          <a:lstStyle/>
          <a:p>
            <a:pPr lvl="0" algn="ctr"/>
            <a:r>
              <a:rPr lang="en-US" sz="2400" dirty="0" smtClean="0">
                <a:latin typeface="+mn-lt"/>
                <a:ea typeface="Calibri"/>
                <a:cs typeface="Calibri"/>
                <a:sym typeface="Calibri"/>
              </a:rPr>
              <a:t>Be Drug Free – Grade </a:t>
            </a:r>
            <a:r>
              <a:rPr lang="en-US" sz="2400" dirty="0">
                <a:latin typeface="+mn-lt"/>
                <a:ea typeface="Calibri"/>
                <a:cs typeface="Calibri"/>
                <a:sym typeface="Calibri"/>
              </a:rPr>
              <a:t>6</a:t>
            </a:r>
          </a:p>
        </p:txBody>
      </p:sp>
    </p:spTree>
    <p:extLst>
      <p:ext uri="{BB962C8B-B14F-4D97-AF65-F5344CB8AC3E}">
        <p14:creationId xmlns:p14="http://schemas.microsoft.com/office/powerpoint/2010/main" val="350012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2" name="Title 1"/>
          <p:cNvSpPr>
            <a:spLocks noGrp="1"/>
          </p:cNvSpPr>
          <p:nvPr>
            <p:ph type="title"/>
          </p:nvPr>
        </p:nvSpPr>
        <p:spPr>
          <a:xfrm>
            <a:off x="2014350" y="628175"/>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Guiding Question #</a:t>
            </a:r>
            <a:r>
              <a:rPr lang="en-CA" b="1" dirty="0" smtClean="0">
                <a:solidFill>
                  <a:schemeClr val="tx1"/>
                </a:solidFill>
                <a:latin typeface="+mj-lt"/>
                <a:ea typeface="Calibri"/>
                <a:cs typeface="Calibri"/>
                <a:sym typeface="Calibri"/>
              </a:rPr>
              <a:t>1</a:t>
            </a:r>
            <a:endParaRPr lang="en-CA" dirty="0">
              <a:solidFill>
                <a:schemeClr val="tx1"/>
              </a:solidFill>
              <a:latin typeface="+mj-lt"/>
            </a:endParaRPr>
          </a:p>
        </p:txBody>
      </p:sp>
      <p:pic>
        <p:nvPicPr>
          <p:cNvPr id="6" name="Google Shape;75;p15" descr="pink question mark"/>
          <p:cNvPicPr preferRelativeResize="0"/>
          <p:nvPr/>
        </p:nvPicPr>
        <p:blipFill>
          <a:blip r:embed="rId4">
            <a:alphaModFix/>
          </a:blip>
          <a:stretch>
            <a:fillRect/>
          </a:stretch>
        </p:blipFill>
        <p:spPr>
          <a:xfrm>
            <a:off x="586194" y="1792760"/>
            <a:ext cx="1243650" cy="1243650"/>
          </a:xfrm>
          <a:prstGeom prst="rect">
            <a:avLst/>
          </a:prstGeom>
          <a:noFill/>
          <a:ln>
            <a:noFill/>
          </a:ln>
        </p:spPr>
      </p:pic>
      <p:sp>
        <p:nvSpPr>
          <p:cNvPr id="3" name="TextBox 2"/>
          <p:cNvSpPr txBox="1"/>
          <p:nvPr/>
        </p:nvSpPr>
        <p:spPr>
          <a:xfrm>
            <a:off x="2407408" y="2214530"/>
            <a:ext cx="4376034" cy="400110"/>
          </a:xfrm>
          <a:prstGeom prst="rect">
            <a:avLst/>
          </a:prstGeom>
          <a:noFill/>
        </p:spPr>
        <p:txBody>
          <a:bodyPr wrap="square" rtlCol="0">
            <a:spAutoFit/>
          </a:bodyPr>
          <a:lstStyle/>
          <a:p>
            <a:pPr algn="ctr"/>
            <a:r>
              <a:rPr lang="en-US" sz="2000" dirty="0" smtClean="0">
                <a:solidFill>
                  <a:schemeClr val="tx1"/>
                </a:solidFill>
                <a:latin typeface="+mn-lt"/>
                <a:ea typeface="Calibri"/>
                <a:cs typeface="Calibri"/>
                <a:sym typeface="Calibri"/>
              </a:rPr>
              <a:t>Do you know of any types of drugs?</a:t>
            </a:r>
            <a:endParaRPr lang="en-US" sz="1200" dirty="0">
              <a:solidFill>
                <a:schemeClr val="tx1"/>
              </a:solidFill>
              <a:latin typeface="+mn-lt"/>
              <a:ea typeface="Calibri"/>
              <a:cs typeface="Calibri"/>
              <a:sym typeface="Calibri"/>
            </a:endParaRPr>
          </a:p>
        </p:txBody>
      </p:sp>
      <p:pic>
        <p:nvPicPr>
          <p:cNvPr id="5" name="Picture 4" descr="person with a question mar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3442" y="2214530"/>
            <a:ext cx="2147400" cy="2147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1657350" y="445024"/>
            <a:ext cx="5829300" cy="8827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What is a Drug</a:t>
            </a:r>
            <a:r>
              <a:rPr lang="en-CA" b="1" dirty="0" smtClean="0">
                <a:solidFill>
                  <a:schemeClr val="tx1"/>
                </a:solidFill>
                <a:latin typeface="+mj-lt"/>
                <a:ea typeface="Calibri"/>
                <a:cs typeface="Calibri"/>
                <a:sym typeface="Calibri"/>
              </a:rPr>
              <a:t>?</a:t>
            </a:r>
            <a:endParaRPr lang="en-CA" dirty="0">
              <a:solidFill>
                <a:schemeClr val="tx1"/>
              </a:solidFill>
              <a:latin typeface="+mj-lt"/>
            </a:endParaRPr>
          </a:p>
        </p:txBody>
      </p:sp>
      <p:pic>
        <p:nvPicPr>
          <p:cNvPr id="4" name="Picture 3" descr="hand holding dru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95" y="1189920"/>
            <a:ext cx="2593069" cy="2593069"/>
          </a:xfrm>
          <a:prstGeom prst="rect">
            <a:avLst/>
          </a:prstGeom>
        </p:spPr>
      </p:pic>
      <p:sp>
        <p:nvSpPr>
          <p:cNvPr id="3" name="TextBox 2"/>
          <p:cNvSpPr txBox="1"/>
          <p:nvPr/>
        </p:nvSpPr>
        <p:spPr>
          <a:xfrm>
            <a:off x="3356264" y="1978622"/>
            <a:ext cx="4130386" cy="1015663"/>
          </a:xfrm>
          <a:prstGeom prst="rect">
            <a:avLst/>
          </a:prstGeom>
          <a:noFill/>
        </p:spPr>
        <p:txBody>
          <a:bodyPr wrap="square" rtlCol="0">
            <a:spAutoFit/>
          </a:bodyPr>
          <a:lstStyle/>
          <a:p>
            <a:pPr lvl="0" algn="ctr">
              <a:spcBef>
                <a:spcPts val="1000"/>
              </a:spcBef>
            </a:pPr>
            <a:r>
              <a:rPr lang="en-US" sz="2000" dirty="0">
                <a:solidFill>
                  <a:schemeClr val="tx1"/>
                </a:solidFill>
                <a:latin typeface="+mn-lt"/>
                <a:ea typeface="Calibri"/>
                <a:cs typeface="Calibri"/>
                <a:sym typeface="Calibri"/>
              </a:rPr>
              <a:t>“A drug is a substance, other than food, which changes the way a person thinks, feels and acts.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itle 2"/>
          <p:cNvSpPr>
            <a:spLocks noGrp="1"/>
          </p:cNvSpPr>
          <p:nvPr>
            <p:ph type="title"/>
          </p:nvPr>
        </p:nvSpPr>
        <p:spPr>
          <a:xfrm>
            <a:off x="1977337" y="331300"/>
            <a:ext cx="4779817" cy="86995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solidFill>
                  <a:schemeClr val="tx1"/>
                </a:solidFill>
                <a:latin typeface="+mj-lt"/>
                <a:ea typeface="Calibri"/>
                <a:cs typeface="Calibri"/>
                <a:sym typeface="Calibri"/>
              </a:rPr>
              <a:t>Video: </a:t>
            </a:r>
            <a:r>
              <a:rPr lang="en-CA" dirty="0" smtClean="0">
                <a:solidFill>
                  <a:schemeClr val="tx1"/>
                </a:solidFill>
                <a:latin typeface="+mj-lt"/>
                <a:ea typeface="Calibri"/>
                <a:cs typeface="Calibri"/>
                <a:sym typeface="Calibri"/>
                <a:hlinkClick r:id="rId4"/>
              </a:rPr>
              <a:t>What is a Drug?</a:t>
            </a:r>
            <a:endParaRPr lang="en-CA" dirty="0">
              <a:solidFill>
                <a:schemeClr val="tx1"/>
              </a:solidFill>
              <a:latin typeface="+mj-lt"/>
              <a:ea typeface="Calibri"/>
              <a:cs typeface="Calibri"/>
            </a:endParaRPr>
          </a:p>
        </p:txBody>
      </p:sp>
      <p:pic>
        <p:nvPicPr>
          <p:cNvPr id="6" name="Google Shape;85;p16" descr="video icon"/>
          <p:cNvPicPr preferRelativeResize="0"/>
          <p:nvPr/>
        </p:nvPicPr>
        <p:blipFill>
          <a:blip r:embed="rId5">
            <a:alphaModFix/>
          </a:blip>
          <a:stretch>
            <a:fillRect/>
          </a:stretch>
        </p:blipFill>
        <p:spPr>
          <a:xfrm>
            <a:off x="6241298" y="280622"/>
            <a:ext cx="1031712" cy="971305"/>
          </a:xfrm>
          <a:prstGeom prst="rect">
            <a:avLst/>
          </a:prstGeom>
          <a:noFill/>
          <a:ln>
            <a:noFill/>
          </a:ln>
        </p:spPr>
      </p:pic>
      <p:sp>
        <p:nvSpPr>
          <p:cNvPr id="2" name="TextBox 1"/>
          <p:cNvSpPr txBox="1"/>
          <p:nvPr/>
        </p:nvSpPr>
        <p:spPr>
          <a:xfrm>
            <a:off x="495300" y="1914593"/>
            <a:ext cx="3269902" cy="1631216"/>
          </a:xfrm>
          <a:prstGeom prst="rect">
            <a:avLst/>
          </a:prstGeom>
          <a:noFill/>
        </p:spPr>
        <p:txBody>
          <a:bodyPr wrap="square" rtlCol="0">
            <a:spAutoFit/>
          </a:bodyPr>
          <a:lstStyle/>
          <a:p>
            <a:pPr marL="400050" lvl="0" indent="-342900">
              <a:buClr>
                <a:schemeClr val="dk1"/>
              </a:buClr>
              <a:buSzPts val="2700"/>
              <a:buFont typeface="Arial" panose="020B0604020202020204" pitchFamily="34" charset="0"/>
              <a:buChar char="•"/>
            </a:pPr>
            <a:r>
              <a:rPr lang="en-US" sz="2000" dirty="0">
                <a:solidFill>
                  <a:schemeClr val="tx1"/>
                </a:solidFill>
                <a:latin typeface="+mn-lt"/>
                <a:ea typeface="Calibri"/>
                <a:cs typeface="Calibri"/>
                <a:sym typeface="Calibri"/>
              </a:rPr>
              <a:t>Take notes about what you find interesting about this video</a:t>
            </a:r>
            <a:r>
              <a:rPr lang="en-US" sz="2000" dirty="0" smtClean="0">
                <a:solidFill>
                  <a:schemeClr val="tx1"/>
                </a:solidFill>
                <a:latin typeface="+mn-lt"/>
                <a:ea typeface="Calibri"/>
                <a:cs typeface="Calibri"/>
                <a:sym typeface="Calibri"/>
              </a:rPr>
              <a:t>.</a:t>
            </a:r>
          </a:p>
          <a:p>
            <a:pPr marL="400050" lvl="0" indent="-342900">
              <a:buClr>
                <a:schemeClr val="dk1"/>
              </a:buClr>
              <a:buSzPts val="2700"/>
              <a:buFont typeface="Arial" panose="020B0604020202020204" pitchFamily="34" charset="0"/>
              <a:buChar char="•"/>
            </a:pPr>
            <a:r>
              <a:rPr lang="en-US" sz="2000" dirty="0" smtClean="0">
                <a:solidFill>
                  <a:schemeClr val="tx1"/>
                </a:solidFill>
                <a:latin typeface="+mn-lt"/>
                <a:ea typeface="Calibri"/>
                <a:cs typeface="Calibri"/>
                <a:sym typeface="Calibri"/>
              </a:rPr>
              <a:t>Be prepared to share with the class. </a:t>
            </a:r>
          </a:p>
        </p:txBody>
      </p:sp>
      <p:pic>
        <p:nvPicPr>
          <p:cNvPr id="4" name="C3Na592f9oc" descr="video explain what drugs are"/>
          <p:cNvPicPr>
            <a:picLocks noRot="1" noChangeAspect="1"/>
          </p:cNvPicPr>
          <p:nvPr>
            <a:videoFile r:link="rId1"/>
          </p:nvPr>
        </p:nvPicPr>
        <p:blipFill>
          <a:blip r:embed="rId6"/>
          <a:stretch>
            <a:fillRect/>
          </a:stretch>
        </p:blipFill>
        <p:spPr>
          <a:xfrm>
            <a:off x="4147064" y="1465090"/>
            <a:ext cx="4498173" cy="253022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465648" y="103592"/>
            <a:ext cx="6164627" cy="91413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a:solidFill>
                  <a:schemeClr val="tx1"/>
                </a:solidFill>
                <a:latin typeface="+mj-lt"/>
                <a:ea typeface="Calibri"/>
                <a:cs typeface="Calibri"/>
                <a:sym typeface="Calibri"/>
              </a:rPr>
              <a:t>What are Legal and Illegal Drugs</a:t>
            </a:r>
            <a:r>
              <a:rPr lang="en-US" b="1" dirty="0" smtClean="0">
                <a:solidFill>
                  <a:schemeClr val="tx1"/>
                </a:solidFill>
                <a:latin typeface="+mj-lt"/>
                <a:ea typeface="Calibri"/>
                <a:cs typeface="Calibri"/>
                <a:sym typeface="Calibri"/>
              </a:rPr>
              <a:t>?</a:t>
            </a:r>
            <a:endParaRPr lang="en-CA" dirty="0">
              <a:solidFill>
                <a:schemeClr val="tx1"/>
              </a:solidFill>
              <a:latin typeface="+mj-lt"/>
            </a:endParaRPr>
          </a:p>
        </p:txBody>
      </p:sp>
      <p:sp>
        <p:nvSpPr>
          <p:cNvPr id="3" name="TextBox 2"/>
          <p:cNvSpPr txBox="1"/>
          <p:nvPr/>
        </p:nvSpPr>
        <p:spPr>
          <a:xfrm>
            <a:off x="385528" y="1589813"/>
            <a:ext cx="5496791" cy="1938992"/>
          </a:xfrm>
          <a:prstGeom prst="rect">
            <a:avLst/>
          </a:prstGeom>
          <a:noFill/>
        </p:spPr>
        <p:txBody>
          <a:bodyPr wrap="square" rtlCol="0">
            <a:spAutoFit/>
          </a:bodyPr>
          <a:lstStyle/>
          <a:p>
            <a:pPr marL="457200" lvl="0" indent="-457200">
              <a:buFont typeface="Arial" panose="020B0604020202020204" pitchFamily="34" charset="0"/>
              <a:buChar char="•"/>
            </a:pPr>
            <a:r>
              <a:rPr lang="en-US" sz="2000" b="1" dirty="0">
                <a:latin typeface="+mn-lt"/>
                <a:ea typeface="Calibri"/>
                <a:cs typeface="Calibri"/>
                <a:sym typeface="Calibri"/>
              </a:rPr>
              <a:t>Legal drugs </a:t>
            </a:r>
            <a:r>
              <a:rPr lang="en-US" sz="2000" dirty="0">
                <a:latin typeface="+mn-lt"/>
                <a:ea typeface="Calibri"/>
                <a:cs typeface="Calibri"/>
                <a:sym typeface="Calibri"/>
              </a:rPr>
              <a:t>can be prescribed by doctors or health care providers and are sold in stores. </a:t>
            </a:r>
          </a:p>
          <a:p>
            <a:pPr marL="457200" lvl="0" indent="-457200">
              <a:buFont typeface="Arial" panose="020B0604020202020204" pitchFamily="34" charset="0"/>
              <a:buChar char="•"/>
            </a:pPr>
            <a:r>
              <a:rPr lang="en-US" sz="2000" b="1" dirty="0">
                <a:latin typeface="+mn-lt"/>
                <a:ea typeface="Calibri"/>
                <a:cs typeface="Calibri"/>
                <a:sym typeface="Calibri"/>
              </a:rPr>
              <a:t>Illegal drugs </a:t>
            </a:r>
            <a:r>
              <a:rPr lang="en-US" sz="2000" dirty="0">
                <a:latin typeface="+mn-lt"/>
                <a:ea typeface="Calibri"/>
                <a:cs typeface="Calibri"/>
                <a:sym typeface="Calibri"/>
              </a:rPr>
              <a:t>refer to drugs that are </a:t>
            </a:r>
            <a:r>
              <a:rPr lang="en-US" sz="2000" b="1" dirty="0">
                <a:latin typeface="+mn-lt"/>
                <a:ea typeface="Calibri"/>
                <a:cs typeface="Calibri"/>
                <a:sym typeface="Calibri"/>
              </a:rPr>
              <a:t>not</a:t>
            </a:r>
            <a:r>
              <a:rPr lang="en-US" sz="2000" dirty="0">
                <a:latin typeface="+mn-lt"/>
                <a:ea typeface="Calibri"/>
                <a:cs typeface="Calibri"/>
                <a:sym typeface="Calibri"/>
              </a:rPr>
              <a:t> prescribed by a licensed medical professional, such as a doctor. </a:t>
            </a:r>
            <a:endParaRPr lang="en-US" sz="2000" b="1" dirty="0">
              <a:latin typeface="+mn-lt"/>
              <a:ea typeface="Calibri"/>
              <a:cs typeface="Calibri"/>
              <a:sym typeface="Calibri"/>
            </a:endParaRPr>
          </a:p>
        </p:txBody>
      </p:sp>
      <p:pic>
        <p:nvPicPr>
          <p:cNvPr id="5" name="Picture 4" descr="prescription dru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319" y="1259014"/>
            <a:ext cx="2590712" cy="259071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6156</Words>
  <Application>Microsoft Office PowerPoint</Application>
  <PresentationFormat>On-screen Show (16:9)</PresentationFormat>
  <Paragraphs>579</Paragraphs>
  <Slides>42</Slides>
  <Notes>42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Wingdings</vt:lpstr>
      <vt:lpstr>Gill Sans</vt:lpstr>
      <vt:lpstr>Simple Light</vt:lpstr>
      <vt:lpstr>Substance Use, Addictions and Related Behaviours</vt:lpstr>
      <vt:lpstr>Presentation Format</vt:lpstr>
      <vt:lpstr>Presentation Format</vt:lpstr>
      <vt:lpstr>Curriculum Expectations - Grade 6</vt:lpstr>
      <vt:lpstr>Substance Use, Addictions and Related Behaviours</vt:lpstr>
      <vt:lpstr>Guiding Question #1</vt:lpstr>
      <vt:lpstr>What is a Drug?</vt:lpstr>
      <vt:lpstr>Video: What is a Drug?</vt:lpstr>
      <vt:lpstr>What are Legal and Illegal Drugs?</vt:lpstr>
      <vt:lpstr>Drugs and Substances</vt:lpstr>
      <vt:lpstr>Legal Drugs</vt:lpstr>
      <vt:lpstr>Tobacco</vt:lpstr>
      <vt:lpstr>Potential Negative Effects of Tobacco Use</vt:lpstr>
      <vt:lpstr>Vaping Products</vt:lpstr>
      <vt:lpstr>Potential Negative Effects of Vaping</vt:lpstr>
      <vt:lpstr>Cannabis</vt:lpstr>
      <vt:lpstr>Potential Negative Effects of Cannabis Use</vt:lpstr>
      <vt:lpstr>Alcohol and the Body</vt:lpstr>
      <vt:lpstr>What is “One Drink”?</vt:lpstr>
      <vt:lpstr>Potential Effects from Alcohol Use</vt:lpstr>
      <vt:lpstr>Alcohol Poisoning</vt:lpstr>
      <vt:lpstr>Think, Pair, Share</vt:lpstr>
      <vt:lpstr>Illegal Drugs</vt:lpstr>
      <vt:lpstr>Possible Effects of Illegal Drug Use</vt:lpstr>
      <vt:lpstr>Possible Effects of Illegal Drug Use</vt:lpstr>
      <vt:lpstr>Possible Negative Effects of Illegal Drug Use</vt:lpstr>
      <vt:lpstr>Possible Negative Effects of Illegal Drug Use</vt:lpstr>
      <vt:lpstr>Prescription Drugs</vt:lpstr>
      <vt:lpstr>What are Opioids?</vt:lpstr>
      <vt:lpstr>Possible Effects of Opioid Use</vt:lpstr>
      <vt:lpstr>Problematic Opioid Use</vt:lpstr>
      <vt:lpstr>Naloxone</vt:lpstr>
      <vt:lpstr>Intoxicating Substances</vt:lpstr>
      <vt:lpstr>Guiding Question #2</vt:lpstr>
      <vt:lpstr>Mental Health and Substance Use</vt:lpstr>
      <vt:lpstr>Addiction</vt:lpstr>
      <vt:lpstr>Emergency Situation</vt:lpstr>
      <vt:lpstr>Bacchus Maneuver</vt:lpstr>
      <vt:lpstr>Community Supports</vt:lpstr>
      <vt:lpstr>Final Activity: Staying Safe</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Robinson, Mackenzie</cp:lastModifiedBy>
  <cp:revision>114</cp:revision>
  <dcterms:modified xsi:type="dcterms:W3CDTF">2022-01-21T18:33:08Z</dcterms:modified>
</cp:coreProperties>
</file>