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327" r:id="rId2"/>
    <p:sldId id="310" r:id="rId3"/>
    <p:sldId id="257" r:id="rId4"/>
    <p:sldId id="258" r:id="rId5"/>
    <p:sldId id="259" r:id="rId6"/>
    <p:sldId id="308" r:id="rId7"/>
    <p:sldId id="322" r:id="rId8"/>
    <p:sldId id="323" r:id="rId9"/>
    <p:sldId id="326" r:id="rId10"/>
    <p:sldId id="267" r:id="rId11"/>
    <p:sldId id="262" r:id="rId12"/>
    <p:sldId id="305" r:id="rId13"/>
    <p:sldId id="294" r:id="rId14"/>
    <p:sldId id="324" r:id="rId15"/>
    <p:sldId id="293" r:id="rId16"/>
    <p:sldId id="325" r:id="rId17"/>
    <p:sldId id="296" r:id="rId18"/>
    <p:sldId id="291" r:id="rId19"/>
    <p:sldId id="283" r:id="rId20"/>
    <p:sldId id="282" r:id="rId21"/>
    <p:sldId id="263" r:id="rId22"/>
    <p:sldId id="321" r:id="rId23"/>
    <p:sldId id="320" r:id="rId24"/>
    <p:sldId id="265" r:id="rId25"/>
    <p:sldId id="307"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152" clrIdx="0">
    <p:extLst>
      <p:ext uri="{19B8F6BF-5375-455C-9EA6-DF929625EA0E}">
        <p15:presenceInfo xmlns:p15="http://schemas.microsoft.com/office/powerpoint/2012/main" userId="S-1-5-21-494292953-1948397803-1850952788-87215" providerId="AD"/>
      </p:ext>
    </p:extLst>
  </p:cmAuthor>
  <p:cmAuthor id="2" name="Opala, Sonia" initials="OS" lastIdx="21" clrIdx="1">
    <p:extLst>
      <p:ext uri="{19B8F6BF-5375-455C-9EA6-DF929625EA0E}">
        <p15:presenceInfo xmlns:p15="http://schemas.microsoft.com/office/powerpoint/2012/main" userId="S-1-5-21-494292953-1948397803-1850952788-88554" providerId="AD"/>
      </p:ext>
    </p:extLst>
  </p:cmAuthor>
  <p:cmAuthor id="3" name="Risteen, Helen" initials="RH" lastIdx="18" clrIdx="2">
    <p:extLst>
      <p:ext uri="{19B8F6BF-5375-455C-9EA6-DF929625EA0E}">
        <p15:presenceInfo xmlns:p15="http://schemas.microsoft.com/office/powerpoint/2012/main" userId="S-1-5-21-494292953-1948397803-1850952788-76967" providerId="AD"/>
      </p:ext>
    </p:extLst>
  </p:cmAuthor>
  <p:cmAuthor id="4" name="Diadamo, Christine" initials="DC" lastIdx="6" clrIdx="3">
    <p:extLst>
      <p:ext uri="{19B8F6BF-5375-455C-9EA6-DF929625EA0E}">
        <p15:presenceInfo xmlns:p15="http://schemas.microsoft.com/office/powerpoint/2012/main" userId="S-1-5-21-494292953-1948397803-1850952788-85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6" autoAdjust="0"/>
    <p:restoredTop sz="64412" autoAdjust="0"/>
  </p:normalViewPr>
  <p:slideViewPr>
    <p:cSldViewPr snapToGrid="0">
      <p:cViewPr varScale="1">
        <p:scale>
          <a:sx n="74" d="100"/>
          <a:sy n="74" d="100"/>
        </p:scale>
        <p:origin x="1656"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iagararegion.ca/living/health_wellness/sexualhealth/sexual-health-centres.aspx"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iagararegion.ca/living/health_wellness/sexualhealth/sti.aspx"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phac-aspc.gc.ca/std-mts/sti-its/index-eng.php"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phac-aspc.gc.ca/std-mts/faq-eng.php"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 following slides (1-6)</a:t>
            </a:r>
            <a:r>
              <a:rPr lang="en-CA" b="1" baseline="0" dirty="0" smtClean="0"/>
              <a:t> are for teacher use only**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There are two parts to this presentation: </a:t>
            </a:r>
            <a:r>
              <a:rPr lang="en-US" b="1" i="0" baseline="0" dirty="0" smtClean="0"/>
              <a:t>Part 1 is about Sexually Transmitted Infections (STIs) and Part 2 is about Unplanned Pregnancy. It is up to the discretion of the teacher on how they’d like to present this content. Due to the length of this presentation, it is recommended that you take two classes to teach this information.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158750" indent="0">
              <a:buNone/>
            </a:pPr>
            <a:endParaRPr lang="en-CA" dirty="0" smtClean="0"/>
          </a:p>
          <a:p>
            <a:pPr marL="158750" indent="0">
              <a:buNone/>
            </a:pPr>
            <a:endParaRPr lang="en-CA" dirty="0" smtClean="0"/>
          </a:p>
          <a:p>
            <a:pPr marL="158750" indent="0">
              <a:buNone/>
            </a:pPr>
            <a:endParaRPr lang="en-CA" dirty="0" smtClean="0"/>
          </a:p>
          <a:p>
            <a:pPr marL="158750" indent="0">
              <a:buNone/>
            </a:pPr>
            <a:r>
              <a:rPr lang="en-US" sz="1100" b="1" i="1" u="none" strike="noStrike" cap="none" baseline="0" dirty="0" smtClean="0">
                <a:solidFill>
                  <a:srgbClr val="000000"/>
                </a:solidFill>
                <a:latin typeface="Arial"/>
                <a:cs typeface="Arial"/>
                <a:sym typeface="Arial"/>
              </a:rPr>
              <a:t>Last Updated: January 2023</a:t>
            </a:r>
            <a:endParaRPr lang="en-US" b="1" i="1" dirty="0" smtClean="0"/>
          </a:p>
        </p:txBody>
      </p:sp>
    </p:spTree>
    <p:extLst>
      <p:ext uri="{BB962C8B-B14F-4D97-AF65-F5344CB8AC3E}">
        <p14:creationId xmlns:p14="http://schemas.microsoft.com/office/powerpoint/2010/main" val="425308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8428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Teacher Prompt:</a:t>
            </a: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Ask</a:t>
            </a:r>
            <a:r>
              <a:rPr lang="en-US" sz="1100" b="1" i="0" u="none" strike="noStrike" cap="none" baseline="0" dirty="0" smtClean="0">
                <a:solidFill>
                  <a:srgbClr val="000000"/>
                </a:solidFill>
                <a:effectLst/>
                <a:latin typeface="Arial"/>
                <a:ea typeface="Arial"/>
                <a:cs typeface="Arial"/>
                <a:sym typeface="Arial"/>
              </a:rPr>
              <a:t> students the following question and answer as a class… </a:t>
            </a: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“Engaging in sexual activities like oral sex, vaginal intercourse, and anal intercourse means that you can contract an STI/</a:t>
            </a:r>
            <a:r>
              <a:rPr lang="en-US" sz="1100" b="0" i="0" u="none" strike="noStrike" cap="none" baseline="0" dirty="0" err="1" smtClean="0">
                <a:solidFill>
                  <a:srgbClr val="000000"/>
                </a:solidFill>
                <a:latin typeface="Arial"/>
                <a:ea typeface="Arial"/>
                <a:cs typeface="Arial"/>
                <a:sym typeface="Arial"/>
              </a:rPr>
              <a:t>STBBI</a:t>
            </a:r>
            <a:r>
              <a:rPr lang="en-US" sz="1100" b="0" i="0" u="none" strike="noStrike" cap="none" baseline="0" dirty="0" smtClean="0">
                <a:solidFill>
                  <a:srgbClr val="000000"/>
                </a:solidFill>
                <a:latin typeface="Arial"/>
                <a:ea typeface="Arial"/>
                <a:cs typeface="Arial"/>
                <a:sym typeface="Arial"/>
              </a:rPr>
              <a:t> or become pregnant. Do you know of/ What contraceptive methods are available that can be used to prevent STIs or unplanned pregnancy?”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1" u="none" strike="noStrike" cap="none" dirty="0" smtClean="0">
                <a:solidFill>
                  <a:srgbClr val="000000"/>
                </a:solidFill>
                <a:effectLst/>
                <a:latin typeface="Arial"/>
                <a:ea typeface="Arial"/>
                <a:cs typeface="Arial"/>
                <a:sym typeface="Arial"/>
              </a:rPr>
              <a:t>“What methods of protection are available to people who decide to be</a:t>
            </a:r>
            <a:r>
              <a:rPr lang="en-US" sz="1100" b="0" i="1" u="none" strike="noStrike" cap="none" baseline="0" dirty="0" smtClean="0">
                <a:solidFill>
                  <a:srgbClr val="000000"/>
                </a:solidFill>
                <a:effectLst/>
                <a:latin typeface="Arial"/>
                <a:ea typeface="Arial"/>
                <a:cs typeface="Arial"/>
                <a:sym typeface="Arial"/>
              </a:rPr>
              <a:t> sexually active </a:t>
            </a:r>
            <a:r>
              <a:rPr lang="en-US" sz="1100" b="0" i="1" u="none" strike="noStrike" cap="none" dirty="0" smtClean="0">
                <a:solidFill>
                  <a:srgbClr val="000000"/>
                </a:solidFill>
                <a:effectLst/>
                <a:latin typeface="Arial"/>
                <a:ea typeface="Arial"/>
                <a:cs typeface="Arial"/>
                <a:sym typeface="Arial"/>
              </a:rPr>
              <a:t>and are trying to prevent STIs and unplanned pregnancy?</a:t>
            </a:r>
            <a:r>
              <a:rPr lang="en-US" sz="1100" b="0" i="1" u="none" strike="noStrike" cap="none" baseline="0" dirty="0" smtClean="0">
                <a:solidFill>
                  <a:srgbClr val="000000"/>
                </a:solidFill>
                <a:effectLst/>
                <a:latin typeface="Arial"/>
                <a:ea typeface="Arial"/>
                <a:cs typeface="Arial"/>
                <a:sym typeface="Arial"/>
              </a:rPr>
              <a:t>”</a:t>
            </a:r>
          </a:p>
          <a:p>
            <a:pPr marL="0" lvl="0" indent="0" algn="l" rtl="0">
              <a:spcBef>
                <a:spcPts val="0"/>
              </a:spcBef>
              <a:spcAft>
                <a:spcPts val="0"/>
              </a:spcAft>
              <a:buNone/>
            </a:pPr>
            <a:r>
              <a:rPr lang="en-US" sz="1100" b="0" i="1" u="none" strike="noStrike" cap="none" baseline="0" dirty="0" smtClean="0">
                <a:solidFill>
                  <a:srgbClr val="000000"/>
                </a:solidFill>
                <a:effectLst/>
                <a:latin typeface="Arial"/>
                <a:ea typeface="Arial"/>
                <a:cs typeface="Arial"/>
                <a:sym typeface="Arial"/>
              </a:rPr>
              <a:t>“What can people do to protect themselves from STIs and/or unplanned pregnancy if they are sexually active?”.</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effectLst/>
                <a:latin typeface="Arial"/>
                <a:ea typeface="Arial"/>
                <a:cs typeface="Arial"/>
                <a:sym typeface="Arial"/>
              </a:rPr>
              <a:t>Contraceptive methods that the students most likely know and suggest:</a:t>
            </a:r>
            <a:endParaRPr lang="en-US" sz="1100" b="0" i="0" u="none" strike="noStrike" cap="none" baseline="0" dirty="0" smtClean="0">
              <a:solidFill>
                <a:srgbClr val="000000"/>
              </a:solidFill>
              <a:effectLst/>
              <a:latin typeface="Arial"/>
              <a:ea typeface="Arial"/>
              <a:cs typeface="Arial"/>
              <a:sym typeface="Arial"/>
            </a:endParaRPr>
          </a:p>
          <a:p>
            <a:pPr fontAlgn="base"/>
            <a:r>
              <a:rPr lang="en-CA" sz="1100" b="0" i="0" u="none" strike="noStrike" cap="none" dirty="0" smtClean="0">
                <a:solidFill>
                  <a:srgbClr val="000000"/>
                </a:solidFill>
                <a:effectLst/>
                <a:latin typeface="Arial"/>
                <a:ea typeface="Arial"/>
                <a:cs typeface="Arial"/>
                <a:sym typeface="Arial"/>
              </a:rPr>
              <a:t>Abstinence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smtClean="0">
                <a:solidFill>
                  <a:srgbClr val="000000"/>
                </a:solidFill>
                <a:effectLst/>
                <a:latin typeface="Arial"/>
                <a:ea typeface="Arial"/>
                <a:cs typeface="Arial"/>
                <a:sym typeface="Arial"/>
              </a:rPr>
              <a:t>Condoms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smtClean="0">
                <a:solidFill>
                  <a:srgbClr val="000000"/>
                </a:solidFill>
                <a:effectLst/>
                <a:latin typeface="Arial"/>
                <a:ea typeface="Arial"/>
                <a:cs typeface="Arial"/>
                <a:sym typeface="Arial"/>
              </a:rPr>
              <a:t>Birth control pill</a:t>
            </a:r>
            <a:r>
              <a:rPr lang="en-CA" sz="1100" b="0" i="0" u="none" strike="noStrike" cap="none" baseline="0" dirty="0" smtClean="0">
                <a:solidFill>
                  <a:srgbClr val="000000"/>
                </a:solidFill>
                <a:effectLst/>
                <a:latin typeface="Arial"/>
                <a:ea typeface="Arial"/>
                <a:cs typeface="Arial"/>
                <a:sym typeface="Arial"/>
              </a:rPr>
              <a:t> (oral contraceptive)</a:t>
            </a:r>
            <a:endParaRPr lang="en-CA" sz="1100" b="0" i="0" u="none" strike="noStrike" cap="none" dirty="0" smtClean="0">
              <a:solidFill>
                <a:srgbClr val="000000"/>
              </a:solidFill>
              <a:effectLst/>
              <a:latin typeface="Arial"/>
              <a:ea typeface="Arial"/>
              <a:cs typeface="Arial"/>
              <a:sym typeface="Arial"/>
            </a:endParaRPr>
          </a:p>
          <a:p>
            <a:pPr fontAlgn="base"/>
            <a:r>
              <a:rPr lang="en-CA" sz="1100" b="0" i="0" u="none" strike="noStrike" cap="none" dirty="0" smtClean="0">
                <a:solidFill>
                  <a:srgbClr val="000000"/>
                </a:solidFill>
                <a:effectLst/>
                <a:latin typeface="Arial"/>
                <a:ea typeface="Arial"/>
                <a:cs typeface="Arial"/>
                <a:sym typeface="Arial"/>
              </a:rPr>
              <a:t>Intrauterine device (IUD)</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baseline="0" dirty="0" smtClean="0">
                <a:solidFill>
                  <a:srgbClr val="000000"/>
                </a:solidFill>
                <a:effectLst/>
                <a:latin typeface="Arial"/>
                <a:ea typeface="Arial"/>
                <a:cs typeface="Arial"/>
                <a:sym typeface="Arial"/>
              </a:rPr>
              <a:t>The Patch</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baseline="0" dirty="0" smtClean="0">
                <a:solidFill>
                  <a:srgbClr val="000000"/>
                </a:solidFill>
                <a:effectLst/>
                <a:latin typeface="Arial"/>
                <a:ea typeface="Arial"/>
                <a:cs typeface="Arial"/>
                <a:sym typeface="Arial"/>
              </a:rPr>
              <a:t>The Pill</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baseline="0" dirty="0" smtClean="0">
                <a:solidFill>
                  <a:srgbClr val="000000"/>
                </a:solidFill>
                <a:effectLst/>
                <a:latin typeface="Arial"/>
                <a:ea typeface="Arial"/>
                <a:cs typeface="Arial"/>
                <a:sym typeface="Arial"/>
              </a:rPr>
              <a:t>The Ring</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baseline="0" dirty="0" smtClean="0">
                <a:solidFill>
                  <a:srgbClr val="000000"/>
                </a:solidFill>
                <a:effectLst/>
                <a:latin typeface="Arial"/>
                <a:ea typeface="Arial"/>
                <a:cs typeface="Arial"/>
                <a:sym typeface="Arial"/>
              </a:rPr>
              <a:t>Withdrawal (pulling out method)</a:t>
            </a:r>
            <a:endParaRPr lang="en-CA" sz="1100" b="0" i="0" u="none" strike="noStrike" cap="none" dirty="0" smtClean="0">
              <a:solidFill>
                <a:srgbClr val="000000"/>
              </a:solidFill>
              <a:effectLst/>
              <a:latin typeface="Arial"/>
              <a:ea typeface="Arial"/>
              <a:cs typeface="Arial"/>
              <a:sym typeface="Arial"/>
            </a:endParaRPr>
          </a:p>
          <a:p>
            <a:pPr fontAlgn="base"/>
            <a:r>
              <a:rPr lang="en-CA" sz="1100" b="0" i="0" u="none" strike="noStrike" cap="none" dirty="0" smtClean="0">
                <a:solidFill>
                  <a:srgbClr val="000000"/>
                </a:solidFill>
                <a:effectLst/>
                <a:latin typeface="Arial"/>
                <a:ea typeface="Arial"/>
                <a:cs typeface="Arial"/>
                <a:sym typeface="Arial"/>
              </a:rPr>
              <a:t>Vasectomy or tubal ligation (tubes tied)</a:t>
            </a:r>
          </a:p>
          <a:p>
            <a:pPr fontAlgn="base"/>
            <a:r>
              <a:rPr lang="en-CA" sz="1100" b="0" i="0" u="none" strike="noStrike" cap="none" dirty="0" smtClean="0">
                <a:solidFill>
                  <a:srgbClr val="000000"/>
                </a:solidFill>
                <a:effectLst/>
                <a:latin typeface="Arial"/>
                <a:ea typeface="Arial"/>
                <a:cs typeface="Arial"/>
                <a:sym typeface="Arial"/>
              </a:rPr>
              <a:t>Dental dams </a:t>
            </a:r>
            <a:r>
              <a:rPr lang="en-CA" sz="1100" b="1" i="0" u="none" strike="noStrike" cap="none" dirty="0" smtClean="0">
                <a:solidFill>
                  <a:srgbClr val="000000"/>
                </a:solidFill>
                <a:effectLst/>
                <a:latin typeface="Arial"/>
                <a:ea typeface="Arial"/>
                <a:cs typeface="Arial"/>
                <a:sym typeface="Arial"/>
              </a:rPr>
              <a:t>(The</a:t>
            </a:r>
            <a:r>
              <a:rPr lang="en-CA" sz="1100" b="1" i="0" u="none" strike="noStrike" cap="none" baseline="0" dirty="0" smtClean="0">
                <a:solidFill>
                  <a:srgbClr val="000000"/>
                </a:solidFill>
                <a:effectLst/>
                <a:latin typeface="Arial"/>
                <a:ea typeface="Arial"/>
                <a:cs typeface="Arial"/>
                <a:sym typeface="Arial"/>
              </a:rPr>
              <a:t> only method that protects people against STIs during </a:t>
            </a:r>
            <a:r>
              <a:rPr lang="en-CA" sz="1100" b="1" i="0" u="sng" strike="noStrike" cap="none" baseline="0" dirty="0" smtClean="0">
                <a:solidFill>
                  <a:srgbClr val="000000"/>
                </a:solidFill>
                <a:effectLst/>
                <a:latin typeface="Arial"/>
                <a:ea typeface="Arial"/>
                <a:cs typeface="Arial"/>
                <a:sym typeface="Arial"/>
              </a:rPr>
              <a:t>oral sex</a:t>
            </a:r>
            <a:r>
              <a:rPr lang="en-CA" sz="1100" b="1" i="0" u="none" strike="noStrike" cap="none" baseline="0" dirty="0" smtClean="0">
                <a:solidFill>
                  <a:srgbClr val="000000"/>
                </a:solidFill>
                <a:effectLst/>
                <a:latin typeface="Arial"/>
                <a:ea typeface="Arial"/>
                <a:cs typeface="Arial"/>
                <a:sym typeface="Arial"/>
              </a:rPr>
              <a:t>)</a:t>
            </a:r>
            <a:endParaRPr lang="en-CA"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1"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0" dirty="0" smtClean="0">
                <a:solidFill>
                  <a:schemeClr val="tx1"/>
                </a:solidFill>
              </a:rPr>
              <a:t>“As already discussed, </a:t>
            </a:r>
            <a:r>
              <a:rPr lang="en-US" dirty="0" smtClean="0">
                <a:solidFill>
                  <a:schemeClr val="tx1"/>
                </a:solidFill>
              </a:rPr>
              <a:t>STIs have visible symptoms and some do not, therefore it may be hard to self-identify an STI. All STIs can have a significant impact on a person’s health. Engaging in sexual activities like oral sex, vaginal intercourse, and anal intercourse without protection means that you can be infected with an STI. Even with the use of a condom or dental dam, there is still a small risk.”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tx1"/>
                </a:solidFill>
              </a:rPr>
              <a:t>The</a:t>
            </a:r>
            <a:r>
              <a:rPr lang="en-US" baseline="0" dirty="0" smtClean="0">
                <a:solidFill>
                  <a:schemeClr val="tx1"/>
                </a:solidFill>
              </a:rPr>
              <a:t> methods of contraceptive protection that are among the most effective at protecting against unplanned pregnancy are condoms, birth control, the ring, the patch, and the IUD. However, the </a:t>
            </a:r>
            <a:r>
              <a:rPr lang="en-US" sz="1100" b="0" i="0" u="none" strike="noStrike" cap="none" baseline="0" dirty="0" smtClean="0">
                <a:solidFill>
                  <a:srgbClr val="000000"/>
                </a:solidFill>
                <a:latin typeface="Arial"/>
                <a:ea typeface="Arial"/>
                <a:cs typeface="Arial"/>
                <a:sym typeface="Arial"/>
              </a:rPr>
              <a:t>most reliable, effective and safest way to avoid sexually transmitted infections and unplanned pregnancy is to not have sex (abstinence).</a:t>
            </a: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Everyone engaged in sexual activity bears an equal responsibility for contraception, safe sex, and consent, and this needs to be transparent, discussed, and understood by all partners in a sexual relationship.</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Background Knowledge</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This activity</a:t>
            </a:r>
            <a:r>
              <a:rPr lang="en-US" sz="1100" b="0" i="0" u="none" strike="noStrike" cap="none" baseline="0" dirty="0" smtClean="0">
                <a:solidFill>
                  <a:srgbClr val="000000"/>
                </a:solidFill>
                <a:effectLst/>
                <a:latin typeface="Arial"/>
                <a:ea typeface="Arial"/>
                <a:cs typeface="Arial"/>
                <a:sym typeface="Arial"/>
              </a:rPr>
              <a:t> will be used to assess student’s prior knowledge about methods of protection. The examples provided above will be describe in further detail on the following slides.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CA" dirty="0" smtClean="0"/>
              <a:t>Contraception (also commonly</a:t>
            </a:r>
            <a:r>
              <a:rPr lang="en-CA" baseline="0" dirty="0" smtClean="0"/>
              <a:t> known as “birth control”), is a method of protection to prevent unplanned pregnancy. </a:t>
            </a:r>
          </a:p>
          <a:p>
            <a:pPr marL="158750" indent="0">
              <a:buNone/>
            </a:pPr>
            <a:r>
              <a:rPr lang="en-CA" b="1" baseline="0" dirty="0" smtClean="0"/>
              <a:t>Hormonal Contraception:</a:t>
            </a:r>
          </a:p>
          <a:p>
            <a:pPr marL="457200" indent="-298450"/>
            <a:r>
              <a:rPr lang="en-CA" b="0" baseline="0" dirty="0" smtClean="0"/>
              <a:t>Oral contraceptive pill (“The Pill”) or Birth control pill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Injectable contraception (“The Shot”)</a:t>
            </a:r>
          </a:p>
          <a:p>
            <a:pPr marL="457200" indent="-298450"/>
            <a:r>
              <a:rPr lang="en-CA" b="0" baseline="0" dirty="0" smtClean="0"/>
              <a:t>Vaginal ring (“The Ring”)</a:t>
            </a:r>
          </a:p>
          <a:p>
            <a:pPr marL="457200" indent="-298450"/>
            <a:r>
              <a:rPr lang="en-CA" b="0" baseline="0" dirty="0" smtClean="0"/>
              <a:t>Transdermal contraceptive patch (“The Patch”)</a:t>
            </a:r>
          </a:p>
          <a:p>
            <a:pPr marL="457200" indent="-298450"/>
            <a:r>
              <a:rPr lang="en-CA" b="0" baseline="0" dirty="0" smtClean="0"/>
              <a:t>Intrauterine contraception system (</a:t>
            </a:r>
            <a:r>
              <a:rPr lang="en-CA" b="0" baseline="0" dirty="0" err="1" smtClean="0"/>
              <a:t>IUS</a:t>
            </a:r>
            <a:r>
              <a:rPr lang="en-CA" b="0" baseline="0" dirty="0" smtClean="0"/>
              <a:t>)</a:t>
            </a:r>
          </a:p>
          <a:p>
            <a:pPr marL="457200" indent="-298450"/>
            <a:r>
              <a:rPr lang="en-CA" b="0" baseline="0" dirty="0" smtClean="0"/>
              <a:t>Contraceptive implant </a:t>
            </a:r>
          </a:p>
          <a:p>
            <a:pPr marL="158750" indent="0">
              <a:buNone/>
            </a:pPr>
            <a:endParaRPr lang="en-CA" b="0" baseline="0" dirty="0" smtClean="0"/>
          </a:p>
          <a:p>
            <a:pPr marL="158750" indent="0">
              <a:buNone/>
            </a:pPr>
            <a:r>
              <a:rPr lang="en-CA" b="1" baseline="0" dirty="0" smtClean="0"/>
              <a:t>Non-Hormonal Contraception and Barrier Methods: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External (Male) condom </a:t>
            </a:r>
            <a:r>
              <a:rPr lang="en-CA" sz="1100" b="1" i="0" u="none" strike="noStrike" cap="none" dirty="0" smtClean="0">
                <a:solidFill>
                  <a:srgbClr val="000000"/>
                </a:solidFill>
                <a:effectLst/>
                <a:latin typeface="Arial"/>
                <a:ea typeface="Arial"/>
                <a:cs typeface="Arial"/>
                <a:sym typeface="Arial"/>
              </a:rPr>
              <a:t>(The</a:t>
            </a:r>
            <a:r>
              <a:rPr lang="en-CA" sz="1100" b="1" i="0" u="none" strike="noStrike" cap="none" baseline="0" dirty="0" smtClean="0">
                <a:solidFill>
                  <a:srgbClr val="000000"/>
                </a:solidFill>
                <a:effectLst/>
                <a:latin typeface="Arial"/>
                <a:ea typeface="Arial"/>
                <a:cs typeface="Arial"/>
                <a:sym typeface="Arial"/>
              </a:rPr>
              <a:t> only method that protects against STIs during vaginal intercourse)</a:t>
            </a:r>
            <a:endParaRPr lang="en-CA" b="0" baseline="0" dirty="0" smtClean="0"/>
          </a:p>
          <a:p>
            <a:pPr marL="457200" indent="-298450"/>
            <a:r>
              <a:rPr lang="en-CA" b="0" baseline="0" dirty="0" smtClean="0"/>
              <a:t>Internal (Female) condom</a:t>
            </a:r>
          </a:p>
          <a:p>
            <a:pPr marL="457200" indent="-298450"/>
            <a:r>
              <a:rPr lang="en-CA" b="0" baseline="0" dirty="0" smtClean="0"/>
              <a:t>Intrauterine Contraception (</a:t>
            </a:r>
            <a:r>
              <a:rPr lang="en-CA" b="0" baseline="0" dirty="0" err="1" smtClean="0"/>
              <a:t>IUC</a:t>
            </a:r>
            <a:r>
              <a:rPr lang="en-CA" b="0" baseline="0" dirty="0" smtClean="0"/>
              <a:t>)</a:t>
            </a:r>
          </a:p>
          <a:p>
            <a:pPr marL="914400" lvl="1" indent="-298450"/>
            <a:r>
              <a:rPr lang="en-CA" b="0" baseline="0" dirty="0" smtClean="0"/>
              <a:t>The IUD</a:t>
            </a:r>
          </a:p>
          <a:p>
            <a:pPr marL="457200" indent="-298450"/>
            <a:r>
              <a:rPr lang="en-CA" b="0" baseline="0" dirty="0" smtClean="0"/>
              <a:t>Vasectomy (Male Sterilization)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Tubal Ligation (Female Sterilization)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noStrike" baseline="0" dirty="0" smtClean="0"/>
              <a:t>Salpingectomy</a:t>
            </a:r>
            <a:endParaRPr lang="en-CA" b="0"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Dental dam </a:t>
            </a:r>
            <a:r>
              <a:rPr lang="en-US" sz="1100" b="1" i="0" u="none" strike="noStrike" cap="none" dirty="0" smtClean="0">
                <a:solidFill>
                  <a:srgbClr val="000000"/>
                </a:solidFill>
                <a:effectLst/>
                <a:latin typeface="Arial"/>
                <a:ea typeface="Arial"/>
                <a:cs typeface="Arial"/>
                <a:sym typeface="Arial"/>
              </a:rPr>
              <a:t>(</a:t>
            </a:r>
            <a:r>
              <a:rPr lang="en-CA" sz="1100" b="1" i="0" u="none" strike="noStrike" cap="none" dirty="0" smtClean="0">
                <a:solidFill>
                  <a:srgbClr val="000000"/>
                </a:solidFill>
                <a:effectLst/>
                <a:latin typeface="Arial"/>
                <a:ea typeface="Arial"/>
                <a:cs typeface="Arial"/>
                <a:sym typeface="Arial"/>
              </a:rPr>
              <a:t>The</a:t>
            </a:r>
            <a:r>
              <a:rPr lang="en-CA" sz="1100" b="1" i="0" u="none" strike="noStrike" cap="none" baseline="0" dirty="0" smtClean="0">
                <a:solidFill>
                  <a:srgbClr val="000000"/>
                </a:solidFill>
                <a:effectLst/>
                <a:latin typeface="Arial"/>
                <a:ea typeface="Arial"/>
                <a:cs typeface="Arial"/>
                <a:sym typeface="Arial"/>
              </a:rPr>
              <a:t> only method that protects people against STIs during </a:t>
            </a:r>
            <a:r>
              <a:rPr lang="en-CA" sz="1100" b="1" i="0" u="sng" strike="noStrike" cap="none" baseline="0" dirty="0" smtClean="0">
                <a:solidFill>
                  <a:srgbClr val="000000"/>
                </a:solidFill>
                <a:effectLst/>
                <a:latin typeface="Arial"/>
                <a:ea typeface="Arial"/>
                <a:cs typeface="Arial"/>
                <a:sym typeface="Arial"/>
              </a:rPr>
              <a:t>oral sex</a:t>
            </a:r>
            <a:r>
              <a:rPr lang="en-CA" sz="1100" b="1" i="0" u="none" strike="noStrike" cap="none" baseline="0" dirty="0" smtClean="0">
                <a:solidFill>
                  <a:srgbClr val="000000"/>
                </a:solidFill>
                <a:effectLst/>
                <a:latin typeface="Arial"/>
                <a:ea typeface="Arial"/>
                <a:cs typeface="Arial"/>
                <a:sym typeface="Arial"/>
              </a:rPr>
              <a:t>)</a:t>
            </a:r>
            <a:endParaRPr lang="en-CA"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cs typeface="Arial"/>
                <a:sym typeface="Arial"/>
              </a:rPr>
              <a:t>Sterilization</a:t>
            </a:r>
            <a:endParaRPr lang="en-CA" b="0" strike="sngStrike"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sngStrike" baseline="0" dirty="0" smtClean="0"/>
              <a:t>Diaphragm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sngStrike" baseline="0" dirty="0" smtClean="0"/>
              <a:t>Cervical cap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sngStrike" baseline="0" dirty="0" smtClean="0"/>
              <a:t>Spermicides</a:t>
            </a:r>
          </a:p>
          <a:p>
            <a:pPr marL="457200" indent="-298450"/>
            <a:r>
              <a:rPr lang="en-CA" b="0" strike="sngStrike" baseline="0" dirty="0" smtClean="0"/>
              <a:t>Sponge</a:t>
            </a:r>
          </a:p>
          <a:p>
            <a:pPr marL="158750" indent="0">
              <a:buNone/>
            </a:pPr>
            <a:endParaRPr lang="en-CA" b="1" baseline="0" dirty="0" smtClean="0"/>
          </a:p>
          <a:p>
            <a:pPr marL="158750" indent="0">
              <a:buNone/>
            </a:pPr>
            <a:r>
              <a:rPr lang="en-CA" b="1" baseline="0" dirty="0" smtClean="0"/>
              <a:t>Natural Methods: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Abstinence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Withdrawal (coitus interruptus) or the “pulling out” method</a:t>
            </a:r>
          </a:p>
          <a:p>
            <a:pPr marL="457200" indent="-298450"/>
            <a:r>
              <a:rPr lang="en-CA" b="0" baseline="0" dirty="0" smtClean="0"/>
              <a:t>Fertility-awareness based methods (FAM)</a:t>
            </a:r>
          </a:p>
          <a:p>
            <a:pPr marL="457200" indent="-298450"/>
            <a:r>
              <a:rPr lang="en-CA" b="0" baseline="0" dirty="0" smtClean="0"/>
              <a:t>Lactational amenorrhea method (LAM)</a:t>
            </a:r>
          </a:p>
          <a:p>
            <a:pPr marL="158750" indent="0">
              <a:buNone/>
            </a:pPr>
            <a:endParaRPr lang="en-CA" b="0" baseline="0" dirty="0" smtClean="0"/>
          </a:p>
          <a:p>
            <a:pPr marL="158750" indent="0">
              <a:buNone/>
            </a:pPr>
            <a:r>
              <a:rPr lang="en-CA" b="1" baseline="0" dirty="0" smtClean="0"/>
              <a:t>Emergency Contraception:</a:t>
            </a:r>
          </a:p>
          <a:p>
            <a:pPr marL="457200" indent="-298450"/>
            <a:r>
              <a:rPr lang="en-CA" dirty="0" smtClean="0"/>
              <a:t>Morning</a:t>
            </a:r>
            <a:r>
              <a:rPr lang="en-CA" baseline="0" dirty="0" smtClean="0"/>
              <a:t> after pills</a:t>
            </a:r>
          </a:p>
          <a:p>
            <a:pPr marL="457200" indent="-298450"/>
            <a:r>
              <a:rPr lang="en-CA" baseline="0" dirty="0" smtClean="0"/>
              <a:t>Copper Intrauterine Device (IUD) – not as commonly used in Canada for emergency contraception (long wait lists to get into Doctor’s who do this procedure)</a:t>
            </a:r>
          </a:p>
          <a:p>
            <a:pPr marL="158750" indent="0">
              <a:buNone/>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**Note: The methods</a:t>
            </a:r>
            <a:r>
              <a:rPr lang="en-US" sz="1100" b="0" i="1" u="none" strike="noStrike" cap="none" baseline="0" dirty="0" smtClean="0">
                <a:solidFill>
                  <a:srgbClr val="000000"/>
                </a:solidFill>
                <a:effectLst/>
                <a:latin typeface="Arial"/>
                <a:ea typeface="Arial"/>
                <a:cs typeface="Arial"/>
                <a:sym typeface="Arial"/>
              </a:rPr>
              <a:t> that are crossed out above are still options and available in Canada; however, they are </a:t>
            </a:r>
            <a:r>
              <a:rPr lang="en-US" sz="1100" b="0" i="1" u="sng" strike="noStrike" cap="none" baseline="0" dirty="0" smtClean="0">
                <a:solidFill>
                  <a:srgbClr val="000000"/>
                </a:solidFill>
                <a:effectLst/>
                <a:latin typeface="Arial"/>
                <a:ea typeface="Arial"/>
                <a:cs typeface="Arial"/>
                <a:sym typeface="Arial"/>
              </a:rPr>
              <a:t>not</a:t>
            </a:r>
            <a:r>
              <a:rPr lang="en-US" sz="1100" b="0" i="1" u="none" strike="noStrike" cap="none" baseline="0" dirty="0" smtClean="0">
                <a:solidFill>
                  <a:srgbClr val="000000"/>
                </a:solidFill>
                <a:effectLst/>
                <a:latin typeface="Arial"/>
                <a:ea typeface="Arial"/>
                <a:cs typeface="Arial"/>
                <a:sym typeface="Arial"/>
              </a:rPr>
              <a:t> an effective method of STI protection or pregnancy prevention.*</a:t>
            </a:r>
          </a:p>
          <a:p>
            <a:pPr marL="158750" indent="0">
              <a:buNone/>
            </a:pPr>
            <a:endParaRPr lang="en-CA" b="1" dirty="0" smtClean="0"/>
          </a:p>
          <a:p>
            <a:pPr marL="158750" indent="0">
              <a:buNone/>
            </a:pPr>
            <a:r>
              <a:rPr lang="en-CA" b="1" dirty="0" smtClean="0"/>
              <a:t>References: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Sex</a:t>
            </a:r>
            <a:r>
              <a:rPr lang="en-CA" b="0" baseline="0" dirty="0" smtClean="0"/>
              <a:t> &amp; U (</a:t>
            </a:r>
            <a:r>
              <a:rPr lang="en-CA" b="0" baseline="0" dirty="0" err="1" smtClean="0"/>
              <a:t>n.d.</a:t>
            </a:r>
            <a:r>
              <a:rPr lang="en-CA" b="0" baseline="0" dirty="0" smtClean="0"/>
              <a:t>). Resource Library: Contraception – Contraception Methods. https://www.sexandu.ca/resources/resource-library/#tc5 </a:t>
            </a:r>
            <a:r>
              <a:rPr lang="en-CA" b="1" baseline="0" dirty="0" smtClean="0"/>
              <a:t>and </a:t>
            </a:r>
            <a:r>
              <a:rPr lang="en-CA" b="0" baseline="0" dirty="0" smtClean="0"/>
              <a:t>https://www.sexandu.ca/wp-content/uploads/2021/05/SOGC_14372_Contraception_DownloadablePDF_ENG_WEB.pdf </a:t>
            </a:r>
          </a:p>
          <a:p>
            <a:pPr marL="457200" indent="-298450"/>
            <a:r>
              <a:rPr lang="en-CA" b="0" baseline="0" dirty="0" smtClean="0"/>
              <a:t>The Society of Obstetricians and Gynaecologists of Canada (SOGC) (</a:t>
            </a:r>
            <a:r>
              <a:rPr lang="en-CA" b="0" baseline="0" dirty="0" err="1" smtClean="0"/>
              <a:t>n.d.</a:t>
            </a:r>
            <a:r>
              <a:rPr lang="en-CA" b="0" baseline="0" dirty="0" smtClean="0"/>
              <a:t>). It’s a plan – Types of Contraception. https://www.itsaplan.ca/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Shore Centre (</a:t>
            </a:r>
            <a:r>
              <a:rPr lang="en-CA" b="0" baseline="0" dirty="0" err="1" smtClean="0"/>
              <a:t>n.d.</a:t>
            </a:r>
            <a:r>
              <a:rPr lang="en-CA" b="0" baseline="0" dirty="0" smtClean="0"/>
              <a:t>). Birth Control Options Available in Canada. https://www.shorecentre.ca/wp-content/uploads/Birth-Control-Options-Available-In-Canada.pdf</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CA" b="1" dirty="0" smtClean="0"/>
              <a:t>Image from </a:t>
            </a:r>
            <a:r>
              <a:rPr lang="en-CA" b="1" dirty="0" err="1" smtClean="0"/>
              <a:t>Canva</a:t>
            </a:r>
            <a:endParaRPr lang="en-CA" b="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Hormonal birth control regulates the change in hormone levels during a woman’s cycle by using different forms of synthetic hormones that mimic the estrogen and progesterone that is naturally produced in the female body.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Knowledge</a:t>
            </a:r>
          </a:p>
          <a:p>
            <a:pPr marL="158750" indent="0">
              <a:buNone/>
            </a:pPr>
            <a:r>
              <a:rPr lang="en-US" sz="1100" b="1" i="0" u="none" strike="noStrike" cap="none" baseline="0" dirty="0" smtClean="0">
                <a:solidFill>
                  <a:srgbClr val="000000"/>
                </a:solidFill>
                <a:latin typeface="Arial"/>
                <a:ea typeface="Arial"/>
                <a:cs typeface="Arial"/>
                <a:sym typeface="Arial"/>
              </a:rPr>
              <a:t>Methods:</a:t>
            </a:r>
          </a:p>
          <a:p>
            <a:pPr marL="457200" indent="-298450"/>
            <a:r>
              <a:rPr lang="en-US" sz="1100" b="1" i="0" u="none" strike="noStrike" cap="none" baseline="0" dirty="0" smtClean="0">
                <a:solidFill>
                  <a:srgbClr val="000000"/>
                </a:solidFill>
                <a:latin typeface="Arial"/>
                <a:ea typeface="Arial"/>
                <a:cs typeface="Arial"/>
                <a:sym typeface="Arial"/>
              </a:rPr>
              <a:t>Oral contraceptive pill (Birth control pill)</a:t>
            </a:r>
          </a:p>
          <a:p>
            <a:pPr marL="914400" lvl="1" indent="-298450"/>
            <a:r>
              <a:rPr lang="en-US" sz="1100" b="0" i="1" u="none" strike="noStrike" cap="none" baseline="0" dirty="0" smtClean="0">
                <a:solidFill>
                  <a:srgbClr val="000000"/>
                </a:solidFill>
                <a:latin typeface="Arial"/>
                <a:ea typeface="Arial"/>
                <a:cs typeface="Arial"/>
                <a:sym typeface="Arial"/>
              </a:rPr>
              <a:t>There are two kinds of oral contraceptives:</a:t>
            </a:r>
          </a:p>
          <a:p>
            <a:pPr marL="1371600" lvl="2" indent="-298450"/>
            <a:r>
              <a:rPr lang="en-US" sz="1100" b="0" i="0" u="none" strike="noStrike" cap="none" baseline="0" dirty="0" smtClean="0">
                <a:solidFill>
                  <a:srgbClr val="000000"/>
                </a:solidFill>
                <a:latin typeface="Arial"/>
                <a:ea typeface="Arial"/>
                <a:cs typeface="Arial"/>
                <a:sym typeface="Arial"/>
              </a:rPr>
              <a:t>Combined oral contraceptive (</a:t>
            </a:r>
            <a:r>
              <a:rPr lang="en-US" sz="1100" b="0" i="0" u="none" strike="noStrike" cap="none" baseline="0" dirty="0" err="1" smtClean="0">
                <a:solidFill>
                  <a:srgbClr val="000000"/>
                </a:solidFill>
                <a:latin typeface="Arial"/>
                <a:ea typeface="Arial"/>
                <a:cs typeface="Arial"/>
                <a:sym typeface="Arial"/>
              </a:rPr>
              <a:t>COC</a:t>
            </a:r>
            <a:r>
              <a:rPr lang="en-US" sz="1100" b="0" i="0" u="none" strike="noStrike" cap="none" baseline="0" dirty="0" smtClean="0">
                <a:solidFill>
                  <a:srgbClr val="000000"/>
                </a:solidFill>
                <a:latin typeface="Arial"/>
                <a:ea typeface="Arial"/>
                <a:cs typeface="Arial"/>
                <a:sym typeface="Arial"/>
              </a:rPr>
              <a:t>), which contains both estrogen and progestin</a:t>
            </a:r>
          </a:p>
          <a:p>
            <a:pPr marL="1371600" lvl="2" indent="-298450"/>
            <a:r>
              <a:rPr lang="en-US" sz="1100" b="0" i="0" u="none" strike="noStrike" cap="none" baseline="0" dirty="0" smtClean="0">
                <a:solidFill>
                  <a:srgbClr val="000000"/>
                </a:solidFill>
                <a:latin typeface="Arial"/>
                <a:ea typeface="Arial"/>
                <a:cs typeface="Arial"/>
                <a:sym typeface="Arial"/>
              </a:rPr>
              <a:t>Progestin-only contraceptive (POP)</a:t>
            </a:r>
          </a:p>
          <a:p>
            <a:pPr marL="914400" lvl="1" indent="-298450"/>
            <a:r>
              <a:rPr lang="en-US" sz="1100" b="0" i="0" u="none" strike="noStrike" cap="none" baseline="0" dirty="0" smtClean="0">
                <a:solidFill>
                  <a:srgbClr val="000000"/>
                </a:solidFill>
                <a:latin typeface="Arial"/>
                <a:ea typeface="Arial"/>
                <a:cs typeface="Arial"/>
                <a:sym typeface="Arial"/>
              </a:rPr>
              <a:t>Must be taken at the same time every day</a:t>
            </a:r>
          </a:p>
          <a:p>
            <a:pPr marL="914400" lvl="1" indent="-298450"/>
            <a:r>
              <a:rPr lang="en-US" sz="1100" b="0" i="0" u="none" strike="noStrike" cap="none" baseline="0" dirty="0" smtClean="0">
                <a:solidFill>
                  <a:srgbClr val="000000"/>
                </a:solidFill>
                <a:latin typeface="Arial"/>
                <a:ea typeface="Arial"/>
                <a:cs typeface="Arial"/>
                <a:sym typeface="Arial"/>
              </a:rPr>
              <a:t>Hormones stop ovulation (monthly egg release)</a:t>
            </a:r>
          </a:p>
          <a:p>
            <a:pPr marL="914400" lvl="1" indent="-298450"/>
            <a:r>
              <a:rPr lang="en-US" sz="1100" b="0" i="0" u="none" strike="noStrike" cap="none" baseline="0" dirty="0" smtClean="0">
                <a:solidFill>
                  <a:srgbClr val="000000"/>
                </a:solidFill>
                <a:latin typeface="Arial"/>
                <a:ea typeface="Arial"/>
                <a:cs typeface="Arial"/>
                <a:sym typeface="Arial"/>
              </a:rPr>
              <a:t>Changes cervical mucous, making it difficult for sperm to get into the uterus</a:t>
            </a:r>
          </a:p>
          <a:p>
            <a:pPr marL="914400" lvl="1" indent="-298450"/>
            <a:r>
              <a:rPr lang="en-US" sz="1100" b="0" i="0" u="none" strike="noStrike" cap="none" baseline="0" dirty="0" smtClean="0">
                <a:solidFill>
                  <a:srgbClr val="000000"/>
                </a:solidFill>
                <a:latin typeface="Arial"/>
                <a:ea typeface="Arial"/>
                <a:cs typeface="Arial"/>
                <a:sym typeface="Arial"/>
              </a:rPr>
              <a:t>Can regulate period, reduce bleeding and cramping</a:t>
            </a:r>
          </a:p>
          <a:p>
            <a:pPr marL="914400" lvl="1" indent="-298450"/>
            <a:r>
              <a:rPr lang="en-US" sz="1100" b="0" i="0" u="none" strike="noStrike" cap="none" baseline="0" dirty="0" smtClean="0">
                <a:solidFill>
                  <a:srgbClr val="000000"/>
                </a:solidFill>
                <a:latin typeface="Arial"/>
                <a:ea typeface="Arial"/>
                <a:cs typeface="Arial"/>
                <a:sym typeface="Arial"/>
              </a:rPr>
              <a:t>When use properly, it’s over 99% effective</a:t>
            </a:r>
          </a:p>
          <a:p>
            <a:pPr marL="457200" indent="-298450"/>
            <a:r>
              <a:rPr lang="en-US" sz="1100" b="1" i="0" u="none" strike="noStrike" cap="none" baseline="0" dirty="0" smtClean="0">
                <a:solidFill>
                  <a:srgbClr val="000000"/>
                </a:solidFill>
                <a:latin typeface="Arial"/>
                <a:ea typeface="Arial"/>
                <a:cs typeface="Arial"/>
                <a:sym typeface="Arial"/>
              </a:rPr>
              <a:t>Vaginal ring (i.e., </a:t>
            </a:r>
            <a:r>
              <a:rPr lang="en-US" sz="1100" b="1" i="0" u="none" strike="noStrike" cap="none" baseline="0" dirty="0" err="1" smtClean="0">
                <a:solidFill>
                  <a:srgbClr val="000000"/>
                </a:solidFill>
                <a:latin typeface="Arial"/>
                <a:ea typeface="Arial"/>
                <a:cs typeface="Arial"/>
                <a:sym typeface="Arial"/>
              </a:rPr>
              <a:t>NuvaRing</a:t>
            </a:r>
            <a:r>
              <a:rPr lang="en-US" sz="1100" b="1" i="0" u="none" strike="noStrike" cap="none" baseline="0" dirty="0" smtClean="0">
                <a:solidFill>
                  <a:srgbClr val="000000"/>
                </a:solidFill>
                <a:latin typeface="Arial"/>
                <a:ea typeface="Arial"/>
                <a:cs typeface="Arial"/>
                <a:sym typeface="Arial"/>
              </a:rPr>
              <a:t>)</a:t>
            </a:r>
          </a:p>
          <a:p>
            <a:pPr marL="914400" lvl="1" indent="-298450"/>
            <a:r>
              <a:rPr lang="en-US" sz="1100" b="0" i="0" u="none" strike="noStrike" cap="none" baseline="0" dirty="0" smtClean="0">
                <a:solidFill>
                  <a:srgbClr val="000000"/>
                </a:solidFill>
                <a:latin typeface="Arial"/>
                <a:ea typeface="Arial"/>
                <a:cs typeface="Arial"/>
                <a:sym typeface="Arial"/>
              </a:rPr>
              <a:t>Flexible plastic ring inserted into the vagina (by you) for three weeks, and then removed for one week</a:t>
            </a:r>
          </a:p>
          <a:p>
            <a:pPr marL="914400" lvl="1" indent="-298450"/>
            <a:r>
              <a:rPr lang="en-US" sz="1100" b="0" i="0" u="none" strike="noStrike" cap="none" baseline="0" dirty="0" smtClean="0">
                <a:solidFill>
                  <a:srgbClr val="000000"/>
                </a:solidFill>
                <a:latin typeface="Arial"/>
                <a:ea typeface="Arial"/>
                <a:cs typeface="Arial"/>
                <a:sym typeface="Arial"/>
              </a:rPr>
              <a:t>Hormones are released from the ring into the walls of the vagina</a:t>
            </a:r>
          </a:p>
          <a:p>
            <a:pPr marL="914400" lvl="1" indent="-298450"/>
            <a:r>
              <a:rPr lang="en-US" sz="1100" b="0" i="0" u="none" strike="noStrike" cap="none" baseline="0" dirty="0" smtClean="0">
                <a:solidFill>
                  <a:srgbClr val="000000"/>
                </a:solidFill>
                <a:latin typeface="Arial"/>
                <a:ea typeface="Arial"/>
                <a:cs typeface="Arial"/>
                <a:sym typeface="Arial"/>
              </a:rPr>
              <a:t>Works to prevent pregnancy like the pill and the patch</a:t>
            </a:r>
          </a:p>
          <a:p>
            <a:pPr marL="914400" lvl="1" indent="-298450"/>
            <a:r>
              <a:rPr lang="en-US" sz="1100" b="0" i="0" u="none" strike="noStrike" cap="none" baseline="0" dirty="0" smtClean="0">
                <a:solidFill>
                  <a:srgbClr val="000000"/>
                </a:solidFill>
                <a:latin typeface="Arial"/>
                <a:ea typeface="Arial"/>
                <a:cs typeface="Arial"/>
                <a:sym typeface="Arial"/>
              </a:rPr>
              <a:t>99% effective</a:t>
            </a:r>
          </a:p>
          <a:p>
            <a:pPr marL="457200" indent="-298450"/>
            <a:r>
              <a:rPr lang="en-US" sz="1100" b="1" i="0" u="none" strike="noStrike" cap="none" baseline="0" dirty="0" smtClean="0">
                <a:solidFill>
                  <a:srgbClr val="000000"/>
                </a:solidFill>
                <a:latin typeface="Arial"/>
                <a:ea typeface="Arial"/>
                <a:cs typeface="Arial"/>
                <a:sym typeface="Arial"/>
              </a:rPr>
              <a:t>Injectable contraception/shot (i.e., Depo-Provera)</a:t>
            </a:r>
          </a:p>
          <a:p>
            <a:pPr marL="914400" lvl="1" indent="-298450"/>
            <a:r>
              <a:rPr lang="en-US" sz="1100" b="0" i="0" u="none" strike="noStrike" cap="none" baseline="0" dirty="0" smtClean="0">
                <a:solidFill>
                  <a:srgbClr val="000000"/>
                </a:solidFill>
                <a:latin typeface="Arial"/>
                <a:ea typeface="Arial"/>
                <a:cs typeface="Arial"/>
                <a:sym typeface="Arial"/>
              </a:rPr>
              <a:t>Hormone injection given by a health care professional in the arm or buttocks</a:t>
            </a:r>
          </a:p>
          <a:p>
            <a:pPr marL="914400" lvl="1" indent="-298450"/>
            <a:r>
              <a:rPr lang="en-US" sz="1100" b="0" i="0" u="none" strike="noStrike" cap="none" baseline="0" dirty="0" smtClean="0">
                <a:solidFill>
                  <a:srgbClr val="000000"/>
                </a:solidFill>
                <a:latin typeface="Arial"/>
                <a:ea typeface="Arial"/>
                <a:cs typeface="Arial"/>
                <a:sym typeface="Arial"/>
              </a:rPr>
              <a:t>Stops the ovaries from releasing an egg and thins the lining of the uterus</a:t>
            </a:r>
          </a:p>
          <a:p>
            <a:pPr marL="914400" lvl="1" indent="-298450"/>
            <a:r>
              <a:rPr lang="en-US" sz="1100" b="0" i="0" u="none" strike="noStrike" cap="none" baseline="0" dirty="0" smtClean="0">
                <a:solidFill>
                  <a:srgbClr val="000000"/>
                </a:solidFill>
                <a:latin typeface="Arial"/>
                <a:ea typeface="Arial"/>
                <a:cs typeface="Arial"/>
                <a:sym typeface="Arial"/>
              </a:rPr>
              <a:t>99.7% effective</a:t>
            </a:r>
          </a:p>
          <a:p>
            <a:pPr marL="457200" indent="-298450"/>
            <a:r>
              <a:rPr lang="en-US" sz="1100" b="1" i="0" u="none" strike="noStrike" cap="none" baseline="0" dirty="0" smtClean="0">
                <a:solidFill>
                  <a:srgbClr val="000000"/>
                </a:solidFill>
                <a:latin typeface="Arial"/>
                <a:ea typeface="Arial"/>
                <a:cs typeface="Arial"/>
                <a:sym typeface="Arial"/>
              </a:rPr>
              <a:t>Contraceptive patch (“The Patch”)</a:t>
            </a:r>
          </a:p>
          <a:p>
            <a:pPr marL="914400" lvl="1" indent="-298450"/>
            <a:r>
              <a:rPr lang="en-US" sz="1100" b="0" i="0" u="none" strike="noStrike" cap="none" baseline="0" dirty="0" smtClean="0">
                <a:solidFill>
                  <a:srgbClr val="000000"/>
                </a:solidFill>
                <a:latin typeface="Arial"/>
                <a:ea typeface="Arial"/>
                <a:cs typeface="Arial"/>
                <a:sym typeface="Arial"/>
              </a:rPr>
              <a:t>Patch is placed on the buttocks, upper outer arms, lower stomach, or upper body (not breasts)</a:t>
            </a:r>
          </a:p>
          <a:p>
            <a:pPr marL="914400" lvl="1" indent="-298450"/>
            <a:r>
              <a:rPr lang="en-US" sz="1100" b="0" i="0" u="none" strike="noStrike" cap="none" baseline="0" dirty="0" smtClean="0">
                <a:solidFill>
                  <a:srgbClr val="000000"/>
                </a:solidFill>
                <a:latin typeface="Arial"/>
                <a:ea typeface="Arial"/>
                <a:cs typeface="Arial"/>
                <a:sym typeface="Arial"/>
              </a:rPr>
              <a:t>Applied once a week for three weeks, then removed for one week</a:t>
            </a:r>
          </a:p>
          <a:p>
            <a:pPr marL="914400" lvl="1" indent="-298450"/>
            <a:r>
              <a:rPr lang="en-US" sz="1100" b="0" i="0" u="none" strike="noStrike" cap="none" baseline="0" dirty="0" smtClean="0">
                <a:solidFill>
                  <a:srgbClr val="000000"/>
                </a:solidFill>
                <a:latin typeface="Arial"/>
                <a:ea typeface="Arial"/>
                <a:cs typeface="Arial"/>
                <a:sym typeface="Arial"/>
              </a:rPr>
              <a:t>Hormones are released into the skin, and it works like the pill</a:t>
            </a:r>
          </a:p>
          <a:p>
            <a:pPr marL="914400" lvl="1" indent="-298450"/>
            <a:r>
              <a:rPr lang="en-US" sz="1100" b="0" i="0" u="none" strike="noStrike" cap="none" baseline="0" dirty="0" smtClean="0">
                <a:solidFill>
                  <a:srgbClr val="000000"/>
                </a:solidFill>
                <a:latin typeface="Arial"/>
                <a:ea typeface="Arial"/>
                <a:cs typeface="Arial"/>
                <a:sym typeface="Arial"/>
              </a:rPr>
              <a:t>99% effective</a:t>
            </a:r>
          </a:p>
          <a:p>
            <a:pPr marL="457200" indent="-298450"/>
            <a:r>
              <a:rPr lang="en-US" sz="1100" b="1" i="0" u="none" strike="noStrike" cap="none" baseline="0" dirty="0" smtClean="0">
                <a:solidFill>
                  <a:srgbClr val="000000"/>
                </a:solidFill>
                <a:latin typeface="Arial"/>
                <a:ea typeface="Arial"/>
                <a:cs typeface="Arial"/>
                <a:sym typeface="Arial"/>
              </a:rPr>
              <a:t>Contraceptive implant</a:t>
            </a:r>
          </a:p>
          <a:p>
            <a:pPr marL="914400" lvl="1" indent="-298450"/>
            <a:r>
              <a:rPr lang="en-US" sz="1100" b="0" i="0" u="none" strike="noStrike" cap="none" baseline="0" dirty="0" smtClean="0">
                <a:solidFill>
                  <a:srgbClr val="000000"/>
                </a:solidFill>
                <a:latin typeface="Arial"/>
                <a:ea typeface="Arial"/>
                <a:cs typeface="Arial"/>
                <a:sym typeface="Arial"/>
              </a:rPr>
              <a:t>A 4cm long and 2mm wide flexible rod that sits just below the skin </a:t>
            </a:r>
          </a:p>
          <a:p>
            <a:pPr marL="914400" lvl="1" indent="-298450"/>
            <a:r>
              <a:rPr lang="en-US" sz="1100" b="0" i="0" u="none" strike="noStrike" cap="none" baseline="0" dirty="0" smtClean="0">
                <a:solidFill>
                  <a:srgbClr val="000000"/>
                </a:solidFill>
                <a:latin typeface="Arial"/>
                <a:ea typeface="Arial"/>
                <a:cs typeface="Arial"/>
                <a:sym typeface="Arial"/>
              </a:rPr>
              <a:t>Continuously releases a progestin hormone into the bloodstream</a:t>
            </a:r>
          </a:p>
          <a:p>
            <a:pPr marL="914400" lvl="1" indent="-298450"/>
            <a:r>
              <a:rPr lang="en-US" sz="1100" b="0" i="0" u="none" strike="noStrike" cap="none" baseline="0" dirty="0" smtClean="0">
                <a:solidFill>
                  <a:srgbClr val="000000"/>
                </a:solidFill>
                <a:latin typeface="Arial"/>
                <a:ea typeface="Arial"/>
                <a:cs typeface="Arial"/>
                <a:sym typeface="Arial"/>
              </a:rPr>
              <a:t>The progestin hormone prevents the ovaries from releasing an egg. It also thickens the cervical mucus making it difficult for sperm to reach the egg</a:t>
            </a:r>
          </a:p>
          <a:p>
            <a:pPr marL="457200" indent="-298450"/>
            <a:r>
              <a:rPr lang="en-US" sz="1100" b="1" i="0" u="none" strike="noStrike" cap="none" baseline="0" dirty="0" smtClean="0">
                <a:solidFill>
                  <a:srgbClr val="000000"/>
                </a:solidFill>
                <a:latin typeface="Arial"/>
                <a:ea typeface="Arial"/>
                <a:cs typeface="Arial"/>
                <a:sym typeface="Arial"/>
              </a:rPr>
              <a:t>Intrauterine contraceptive systems (</a:t>
            </a:r>
            <a:r>
              <a:rPr lang="en-US" sz="1100" b="1" i="0" u="none" strike="noStrike" cap="none" baseline="0" dirty="0" err="1" smtClean="0">
                <a:solidFill>
                  <a:srgbClr val="000000"/>
                </a:solidFill>
                <a:latin typeface="Arial"/>
                <a:ea typeface="Arial"/>
                <a:cs typeface="Arial"/>
                <a:sym typeface="Arial"/>
              </a:rPr>
              <a:t>IUS</a:t>
            </a:r>
            <a:r>
              <a:rPr lang="en-US" sz="1100" b="1" i="0" u="none" strike="noStrike" cap="none" baseline="0" dirty="0" smtClean="0">
                <a:solidFill>
                  <a:srgbClr val="000000"/>
                </a:solidFill>
                <a:latin typeface="Arial"/>
                <a:ea typeface="Arial"/>
                <a:cs typeface="Arial"/>
                <a:sym typeface="Arial"/>
              </a:rPr>
              <a:t>)</a:t>
            </a:r>
          </a:p>
          <a:p>
            <a:pPr marL="914400" lvl="1" indent="-298450"/>
            <a:r>
              <a:rPr lang="en-US" sz="1100" b="0" i="0" u="none" strike="noStrike" cap="none" baseline="0" dirty="0" smtClean="0">
                <a:solidFill>
                  <a:srgbClr val="000000"/>
                </a:solidFill>
                <a:latin typeface="Arial"/>
                <a:ea typeface="Arial"/>
                <a:cs typeface="Arial"/>
                <a:sym typeface="Arial"/>
              </a:rPr>
              <a:t>T-shaped device inserted into the uterus by a health care professional</a:t>
            </a:r>
          </a:p>
          <a:p>
            <a:pPr marL="914400" lvl="1" indent="-298450"/>
            <a:r>
              <a:rPr lang="en-US" sz="1100" b="0" i="0" u="none" strike="noStrike" cap="none" baseline="0" dirty="0" smtClean="0">
                <a:solidFill>
                  <a:srgbClr val="000000"/>
                </a:solidFill>
                <a:latin typeface="Arial"/>
                <a:ea typeface="Arial"/>
                <a:cs typeface="Arial"/>
                <a:sym typeface="Arial"/>
              </a:rPr>
              <a:t>Contains the hormone progestin, which thins the lining of the uterus and thick cervical mucous</a:t>
            </a:r>
          </a:p>
          <a:p>
            <a:pPr marL="914400" lvl="1" indent="-298450"/>
            <a:r>
              <a:rPr lang="en-US" sz="1100" b="0" i="0" u="none" strike="noStrike" cap="none" baseline="0" dirty="0" smtClean="0">
                <a:solidFill>
                  <a:srgbClr val="000000"/>
                </a:solidFill>
                <a:latin typeface="Arial"/>
                <a:ea typeface="Arial"/>
                <a:cs typeface="Arial"/>
                <a:sym typeface="Arial"/>
              </a:rPr>
              <a:t>99.9% effective</a:t>
            </a:r>
          </a:p>
          <a:p>
            <a:pPr marL="914400" lvl="1" indent="-298450"/>
            <a:r>
              <a:rPr lang="en-US" sz="1100" b="1" i="0" u="none" strike="noStrike" cap="none" baseline="0" dirty="0" smtClean="0">
                <a:solidFill>
                  <a:srgbClr val="000000"/>
                </a:solidFill>
                <a:latin typeface="Arial"/>
                <a:ea typeface="Arial"/>
                <a:cs typeface="Arial"/>
                <a:sym typeface="Arial"/>
              </a:rPr>
              <a:t>Options:</a:t>
            </a:r>
          </a:p>
          <a:p>
            <a:pPr marL="1371600" lvl="2" indent="-298450"/>
            <a:r>
              <a:rPr lang="en-US" sz="1100" b="0" i="0" u="none" strike="noStrike" cap="none" baseline="0" dirty="0" smtClean="0">
                <a:solidFill>
                  <a:srgbClr val="000000"/>
                </a:solidFill>
                <a:latin typeface="Arial"/>
                <a:ea typeface="Arial"/>
                <a:cs typeface="Arial"/>
                <a:sym typeface="Arial"/>
              </a:rPr>
              <a:t>IUD: the Copper intrauterine device (Cu-IUD) </a:t>
            </a:r>
          </a:p>
          <a:p>
            <a:pPr marL="1371600" lvl="2" indent="-298450"/>
            <a:r>
              <a:rPr lang="en-US" sz="1100" b="0" i="0" u="none" strike="noStrike" cap="none" baseline="0" dirty="0" err="1" smtClean="0">
                <a:solidFill>
                  <a:srgbClr val="000000"/>
                </a:solidFill>
                <a:latin typeface="Arial"/>
                <a:ea typeface="Arial"/>
                <a:cs typeface="Arial"/>
                <a:sym typeface="Arial"/>
              </a:rPr>
              <a:t>IUS</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levonorgestrel</a:t>
            </a:r>
            <a:r>
              <a:rPr lang="en-US" sz="1100" b="0" i="0" u="none" strike="noStrike" cap="none" baseline="0" dirty="0" smtClean="0">
                <a:solidFill>
                  <a:srgbClr val="000000"/>
                </a:solidFill>
                <a:latin typeface="Arial"/>
                <a:ea typeface="Arial"/>
                <a:cs typeface="Arial"/>
                <a:sym typeface="Arial"/>
              </a:rPr>
              <a:t>-releasing intrauterine system (LNG-</a:t>
            </a:r>
            <a:r>
              <a:rPr lang="en-US" sz="1100" b="0" i="0" u="none" strike="noStrike" cap="none" baseline="0" dirty="0" err="1" smtClean="0">
                <a:solidFill>
                  <a:srgbClr val="000000"/>
                </a:solidFill>
                <a:latin typeface="Arial"/>
                <a:ea typeface="Arial"/>
                <a:cs typeface="Arial"/>
                <a:sym typeface="Arial"/>
              </a:rPr>
              <a:t>IUS</a:t>
            </a:r>
            <a:r>
              <a:rPr lang="en-US" sz="1100" b="0" i="0" u="none" strike="noStrike" cap="none" baseline="0" dirty="0" smtClean="0">
                <a:solidFill>
                  <a:srgbClr val="000000"/>
                </a:solidFill>
                <a:latin typeface="Arial"/>
                <a:ea typeface="Arial"/>
                <a:cs typeface="Arial"/>
                <a:sym typeface="Arial"/>
              </a:rPr>
              <a:t>), </a:t>
            </a:r>
            <a:r>
              <a:rPr lang="en-CA" sz="1100" b="0" i="0" u="none" strike="noStrike" cap="none" baseline="0" dirty="0" smtClean="0">
                <a:solidFill>
                  <a:srgbClr val="000000"/>
                </a:solidFill>
                <a:latin typeface="Arial"/>
                <a:ea typeface="Arial"/>
                <a:cs typeface="Arial"/>
                <a:sym typeface="Arial"/>
              </a:rPr>
              <a:t>which contains a progestin</a:t>
            </a:r>
          </a:p>
          <a:p>
            <a:pPr marL="914400" lvl="1" indent="-298450"/>
            <a:r>
              <a:rPr lang="en-CA" sz="1100" b="0" i="1" u="none" strike="noStrike" cap="none" baseline="0" dirty="0" smtClean="0">
                <a:solidFill>
                  <a:srgbClr val="000000"/>
                </a:solidFill>
                <a:latin typeface="Arial"/>
                <a:ea typeface="Arial"/>
                <a:cs typeface="Arial"/>
                <a:sym typeface="Arial"/>
              </a:rPr>
              <a:t>Note: </a:t>
            </a:r>
            <a:r>
              <a:rPr lang="en-CA" sz="1100" b="0" i="0" u="none" strike="noStrike" cap="none" baseline="0" dirty="0" smtClean="0">
                <a:solidFill>
                  <a:srgbClr val="000000"/>
                </a:solidFill>
                <a:latin typeface="Arial"/>
                <a:ea typeface="Arial"/>
                <a:cs typeface="Arial"/>
                <a:sym typeface="Arial"/>
              </a:rPr>
              <a:t>This option is typically recommended to young adults, not usually children and adolescents. </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CA" b="1" dirty="0" smtClean="0"/>
          </a:p>
          <a:p>
            <a:pPr marL="158750" indent="0">
              <a:buNone/>
            </a:pPr>
            <a:r>
              <a:rPr lang="en-CA" b="1" dirty="0" smtClean="0"/>
              <a:t>References: </a:t>
            </a:r>
          </a:p>
          <a:p>
            <a:pPr marL="457200" indent="-298450"/>
            <a:r>
              <a:rPr lang="en-CA" b="0" dirty="0" smtClean="0"/>
              <a:t>Gordon, L. P. (2022,</a:t>
            </a:r>
            <a:r>
              <a:rPr lang="en-CA" b="0" baseline="0" dirty="0" smtClean="0"/>
              <a:t> January</a:t>
            </a:r>
            <a:r>
              <a:rPr lang="en-CA" b="0" dirty="0" smtClean="0"/>
              <a:t>). Nemours </a:t>
            </a:r>
            <a:r>
              <a:rPr lang="en-CA" b="0" dirty="0" err="1" smtClean="0"/>
              <a:t>TeensHealth</a:t>
            </a:r>
            <a:r>
              <a:rPr lang="en-CA" b="0" dirty="0" smtClean="0"/>
              <a:t>: Birth Control</a:t>
            </a:r>
            <a:r>
              <a:rPr lang="en-CA" b="0" baseline="0" dirty="0" smtClean="0"/>
              <a:t> Pill. https://kidshealth.org/en/teens/contraception-birth.html</a:t>
            </a:r>
            <a:endParaRPr lang="en-CA" b="0" dirty="0" smtClean="0"/>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p>
          <a:p>
            <a:pPr marL="457200" indent="-298450"/>
            <a:r>
              <a:rPr lang="en-CA" b="0" dirty="0" smtClean="0"/>
              <a:t>Sex</a:t>
            </a:r>
            <a:r>
              <a:rPr lang="en-CA" b="0" baseline="0" dirty="0" smtClean="0"/>
              <a:t> &amp; U (</a:t>
            </a:r>
            <a:r>
              <a:rPr lang="en-CA" b="0" baseline="0" dirty="0" err="1" smtClean="0"/>
              <a:t>n.d.</a:t>
            </a:r>
            <a:r>
              <a:rPr lang="en-CA" b="0" baseline="0" dirty="0" smtClean="0"/>
              <a:t>). Resource Library: Contraception – Hormonal Contraception. https://www.sexandu.ca/wp-content/uploads/2021/05/SOGC_14372_Contraception_DownloadablePDF_ENG_WEB.pdf </a:t>
            </a:r>
            <a:endParaRPr lang="en-CA" b="1" dirty="0" smtClean="0"/>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0" baseline="0" dirty="0" smtClean="0"/>
          </a:p>
        </p:txBody>
      </p:sp>
    </p:spTree>
    <p:extLst>
      <p:ext uri="{BB962C8B-B14F-4D97-AF65-F5344CB8AC3E}">
        <p14:creationId xmlns:p14="http://schemas.microsoft.com/office/powerpoint/2010/main" val="28329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Non-hormonal birth control can involves creating a barrier between sperm and the egg, changing the chemistry in the reproductive tract or a combination of both methods. Non-hormonal birth control prevents pregnancy without affecting your hormones. </a:t>
            </a:r>
          </a:p>
          <a:p>
            <a:pPr marL="158750" indent="0">
              <a:buNone/>
            </a:pPr>
            <a:endParaRPr lang="en-US" b="1" baseline="0" dirty="0" smtClean="0"/>
          </a:p>
          <a:p>
            <a:pPr marL="158750" indent="0">
              <a:buNone/>
            </a:pPr>
            <a:r>
              <a:rPr lang="en-US" b="1" u="sng" baseline="0" dirty="0" smtClean="0"/>
              <a:t>Background Knowledge</a:t>
            </a:r>
            <a:endParaRPr lang="en-CA" b="1" u="sng" baseline="0" dirty="0" smtClean="0"/>
          </a:p>
          <a:p>
            <a:pPr marL="158750" indent="0">
              <a:buNone/>
            </a:pPr>
            <a:r>
              <a:rPr lang="en-CA" b="1" baseline="0" dirty="0" smtClean="0"/>
              <a:t>Non-Hormonal Contraception: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*Condoms (internal and external;</a:t>
            </a:r>
            <a:r>
              <a:rPr lang="en-CA" sz="1100" b="0" i="0" u="none" strike="noStrike" cap="none" baseline="0" dirty="0" smtClean="0">
                <a:solidFill>
                  <a:srgbClr val="000000"/>
                </a:solidFill>
                <a:effectLst/>
                <a:latin typeface="Arial"/>
                <a:ea typeface="Arial"/>
                <a:cs typeface="Arial"/>
                <a:sym typeface="Arial"/>
              </a:rPr>
              <a:t> </a:t>
            </a:r>
            <a:r>
              <a:rPr lang="en-CA" sz="1100" b="0" i="0" u="none" strike="noStrike" cap="none" dirty="0" smtClean="0">
                <a:solidFill>
                  <a:srgbClr val="000000"/>
                </a:solidFill>
                <a:effectLst/>
                <a:latin typeface="Arial"/>
                <a:ea typeface="Arial"/>
                <a:cs typeface="Arial"/>
                <a:sym typeface="Arial"/>
              </a:rPr>
              <a:t>female and male) </a:t>
            </a:r>
            <a:r>
              <a:rPr lang="en-CA" sz="1100" b="1" i="0" u="none" strike="noStrike" cap="none" dirty="0" smtClean="0">
                <a:solidFill>
                  <a:srgbClr val="000000"/>
                </a:solidFill>
                <a:effectLst/>
                <a:latin typeface="Arial"/>
                <a:ea typeface="Arial"/>
                <a:cs typeface="Arial"/>
                <a:sym typeface="Arial"/>
              </a:rPr>
              <a:t>(The</a:t>
            </a:r>
            <a:r>
              <a:rPr lang="en-CA" sz="1100" b="1" i="0" u="none" strike="noStrike" cap="none" baseline="0" dirty="0" smtClean="0">
                <a:solidFill>
                  <a:srgbClr val="000000"/>
                </a:solidFill>
                <a:effectLst/>
                <a:latin typeface="Arial"/>
                <a:ea typeface="Arial"/>
                <a:cs typeface="Arial"/>
                <a:sym typeface="Arial"/>
              </a:rPr>
              <a:t> only method that protects against most STIs*)</a:t>
            </a:r>
            <a:endParaRPr lang="en-CA" b="0" baseline="0" dirty="0" smtClean="0"/>
          </a:p>
          <a:p>
            <a:pPr marL="457200" indent="-298450"/>
            <a:r>
              <a:rPr lang="en-CA" b="0" baseline="0" dirty="0" smtClean="0"/>
              <a:t>Condoms for the Penis: On/ Outside/ </a:t>
            </a:r>
            <a:r>
              <a:rPr lang="en-CA" b="1" baseline="0" dirty="0" smtClean="0"/>
              <a:t>External</a:t>
            </a:r>
            <a:r>
              <a:rPr lang="en-CA" b="0" baseline="0" dirty="0" smtClean="0"/>
              <a:t>/ Male condom</a:t>
            </a:r>
          </a:p>
          <a:p>
            <a:pPr marL="914400" lvl="1" indent="-298450"/>
            <a:r>
              <a:rPr lang="en-CA" b="0" baseline="0" dirty="0" smtClean="0"/>
              <a:t>Fits over the penis</a:t>
            </a:r>
          </a:p>
          <a:p>
            <a:pPr marL="914400" lvl="1" indent="-298450"/>
            <a:r>
              <a:rPr lang="en-CA" b="0" baseline="0" dirty="0" smtClean="0"/>
              <a:t>Prevents sperm from entering the vagina</a:t>
            </a:r>
          </a:p>
          <a:p>
            <a:pPr marL="914400" lvl="1" indent="-298450"/>
            <a:r>
              <a:rPr lang="en-CA" b="0" baseline="0" dirty="0" smtClean="0"/>
              <a:t>97% effective if used correctly</a:t>
            </a:r>
          </a:p>
          <a:p>
            <a:pPr marL="457200" indent="-298450"/>
            <a:r>
              <a:rPr lang="en-CA" b="0" baseline="0" dirty="0" smtClean="0"/>
              <a:t>Condoms for the Vagina: In/ Inside/ Internal/ </a:t>
            </a:r>
            <a:r>
              <a:rPr lang="en-CA" b="1" baseline="0" dirty="0" smtClean="0"/>
              <a:t>Insertive</a:t>
            </a:r>
            <a:r>
              <a:rPr lang="en-CA" b="0" baseline="0" dirty="0" smtClean="0"/>
              <a:t>/ Female condom</a:t>
            </a:r>
          </a:p>
          <a:p>
            <a:pPr marL="914400" lvl="1" indent="-298450"/>
            <a:r>
              <a:rPr lang="en-CA" b="0" baseline="0" dirty="0" smtClean="0"/>
              <a:t>Inserted into the vagina by you</a:t>
            </a:r>
          </a:p>
          <a:p>
            <a:pPr marL="914400" lvl="1" indent="-298450"/>
            <a:r>
              <a:rPr lang="en-CA" b="0" baseline="0" dirty="0" smtClean="0"/>
              <a:t>Lines the inside of the vagina and covers the woman’s genitals</a:t>
            </a:r>
          </a:p>
          <a:p>
            <a:pPr marL="914400" lvl="1" indent="-298450"/>
            <a:r>
              <a:rPr lang="en-CA" b="0" baseline="0" dirty="0" smtClean="0"/>
              <a:t>95% effective if used correctly</a:t>
            </a:r>
          </a:p>
          <a:p>
            <a:pPr marL="457200" indent="-298450"/>
            <a:r>
              <a:rPr lang="en-CA" b="0" baseline="0" dirty="0" smtClean="0"/>
              <a:t>Vasectomy (known as “male sterilization” for a person with a penis)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Tubal Ligation &amp; Salpingectomy (known as “female sterilization” for a person with a vagina)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Dental dam </a:t>
            </a:r>
            <a:r>
              <a:rPr lang="en-US" sz="1100" b="1" i="0" u="none" strike="noStrike" cap="none" dirty="0" smtClean="0">
                <a:solidFill>
                  <a:srgbClr val="000000"/>
                </a:solidFill>
                <a:effectLst/>
                <a:latin typeface="Arial"/>
                <a:ea typeface="Arial"/>
                <a:cs typeface="Arial"/>
                <a:sym typeface="Arial"/>
              </a:rPr>
              <a:t>(protects</a:t>
            </a:r>
            <a:r>
              <a:rPr lang="en-US" sz="1100" b="1" i="0" u="none" strike="noStrike" cap="none" baseline="0" dirty="0" smtClean="0">
                <a:solidFill>
                  <a:srgbClr val="000000"/>
                </a:solidFill>
                <a:effectLst/>
                <a:latin typeface="Arial"/>
                <a:ea typeface="Arial"/>
                <a:cs typeface="Arial"/>
                <a:sym typeface="Arial"/>
              </a:rPr>
              <a:t> a person against STIs during oral sex only)</a:t>
            </a:r>
          </a:p>
          <a:p>
            <a:pPr marL="457200" indent="-298450"/>
            <a:r>
              <a:rPr lang="en-CA" b="0" baseline="0" dirty="0" smtClean="0"/>
              <a:t>Intrauterine Device (copper IUD)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sngStrike" baseline="0" dirty="0" smtClean="0"/>
              <a:t>Diaphragm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sngStrike" baseline="0" dirty="0" smtClean="0"/>
              <a:t>Cervical cap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sngStrike" baseline="0" dirty="0" smtClean="0"/>
              <a:t>Spermicides</a:t>
            </a:r>
          </a:p>
          <a:p>
            <a:pPr marL="457200" indent="-298450"/>
            <a:r>
              <a:rPr lang="en-CA" b="0" strike="sngStrike" baseline="0" dirty="0" smtClean="0"/>
              <a:t>Sponge</a:t>
            </a:r>
            <a:endParaRPr lang="en-CA" b="0" u="sng" strike="sngStrike"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**Note: The methods</a:t>
            </a:r>
            <a:r>
              <a:rPr lang="en-US" sz="1100" b="0" i="1" u="none" strike="noStrike" cap="none" baseline="0" dirty="0" smtClean="0">
                <a:solidFill>
                  <a:srgbClr val="000000"/>
                </a:solidFill>
                <a:effectLst/>
                <a:latin typeface="Arial"/>
                <a:ea typeface="Arial"/>
                <a:cs typeface="Arial"/>
                <a:sym typeface="Arial"/>
              </a:rPr>
              <a:t> that are crossed out above are still options and available in Canada; however, they are not an effective method of STI protection or pregnancy prevention.*</a:t>
            </a:r>
            <a:endParaRPr lang="en-CA" b="0" u="sng" strike="sngStrike" baseline="0" dirty="0" smtClean="0"/>
          </a:p>
          <a:p>
            <a:pPr marL="158750" indent="0">
              <a:buNone/>
            </a:pPr>
            <a:endParaRPr lang="en-CA" b="1" dirty="0" smtClean="0"/>
          </a:p>
          <a:p>
            <a:pPr marL="158750" indent="0">
              <a:buNone/>
            </a:pPr>
            <a:r>
              <a:rPr lang="en-CA" b="1" dirty="0" smtClean="0"/>
              <a:t>References: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p>
          <a:p>
            <a:pPr marL="457200" indent="-298450"/>
            <a:r>
              <a:rPr lang="en-CA" b="0" dirty="0" smtClean="0"/>
              <a:t>Sex</a:t>
            </a:r>
            <a:r>
              <a:rPr lang="en-CA" b="0" baseline="0" dirty="0" smtClean="0"/>
              <a:t> &amp; U (</a:t>
            </a:r>
            <a:r>
              <a:rPr lang="en-CA" b="0" baseline="0" dirty="0" err="1" smtClean="0"/>
              <a:t>n.d.</a:t>
            </a:r>
            <a:r>
              <a:rPr lang="en-CA" b="0" baseline="0" dirty="0" smtClean="0"/>
              <a:t>). Resource Library: Contraception – Non-Hormonal Contraception. https://www.sexandu.ca/contraception/non-hormonal-contraception/ and https://www.sexandu.ca/wp-content/uploads/2021/05/SOGC_14372_Contraception_DownloadablePDF_ENG_WEB.pdf </a:t>
            </a:r>
            <a:endParaRPr lang="en-CA" b="1" dirty="0" smtClean="0"/>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0" baseline="0" dirty="0" smtClean="0"/>
          </a:p>
        </p:txBody>
      </p:sp>
    </p:spTree>
    <p:extLst>
      <p:ext uri="{BB962C8B-B14F-4D97-AF65-F5344CB8AC3E}">
        <p14:creationId xmlns:p14="http://schemas.microsoft.com/office/powerpoint/2010/main" val="296050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dirty="0" smtClean="0"/>
              <a:t>Background Knowledge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dirty="0" smtClean="0"/>
              <a:t>*Note:</a:t>
            </a:r>
            <a:r>
              <a:rPr lang="en-US" sz="1100" b="0" i="1" baseline="0" dirty="0" smtClean="0"/>
              <a:t> The teacher can choose what to expand upon for the following natural methods. These might be too in-depth and high level for Grade 7 students, but this will depend on your class. </a:t>
            </a:r>
          </a:p>
          <a:p>
            <a:pPr marL="158750" indent="0">
              <a:buNone/>
            </a:pPr>
            <a:endParaRPr lang="en-CA" b="1" baseline="0" dirty="0" smtClean="0"/>
          </a:p>
          <a:p>
            <a:pPr marL="158750" indent="0">
              <a:buNone/>
            </a:pPr>
            <a:r>
              <a:rPr lang="en-CA" b="1" u="sng" baseline="0" dirty="0" smtClean="0"/>
              <a:t>Natural Methods: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smtClean="0"/>
              <a:t>Rhythm</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The belief is that sexual activity can occur on “SAFE” days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aseline="0" dirty="0" smtClean="0"/>
              <a:t>It is based on ovulation and understanding your menstrual cycle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It is not recommended for young people because it is extremely</a:t>
            </a:r>
            <a:r>
              <a:rPr lang="en-US" sz="1100" baseline="0" dirty="0" smtClean="0"/>
              <a:t> difficult to do correct</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This method requires</a:t>
            </a:r>
            <a:r>
              <a:rPr lang="en-US" sz="1100" baseline="0" dirty="0" smtClean="0"/>
              <a:t> careful planning and keeping track of your menstrual cycle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Not a good method as most teens/young women</a:t>
            </a:r>
            <a:r>
              <a:rPr lang="en-US" sz="1100" baseline="0" dirty="0" smtClean="0"/>
              <a:t> </a:t>
            </a:r>
            <a:r>
              <a:rPr lang="en-US" sz="1100" dirty="0" smtClean="0"/>
              <a:t>do not have a consistent and regular menstrual cycle</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latin typeface="Arial"/>
                <a:cs typeface="Arial"/>
                <a:sym typeface="Arial"/>
              </a:rPr>
              <a:t>BUT… </a:t>
            </a:r>
            <a:r>
              <a:rPr lang="en-US" sz="1100" b="0" i="0" u="none" strike="noStrike" cap="none" baseline="0" dirty="0" smtClean="0">
                <a:solidFill>
                  <a:srgbClr val="000000"/>
                </a:solidFill>
                <a:latin typeface="Arial"/>
                <a:cs typeface="Arial"/>
                <a:sym typeface="Arial"/>
              </a:rPr>
              <a:t>Periods </a:t>
            </a:r>
            <a:r>
              <a:rPr lang="en-US" sz="1100" b="0" i="0" u="none" strike="noStrike" cap="none" baseline="0" dirty="0" smtClean="0">
                <a:solidFill>
                  <a:srgbClr val="000000"/>
                </a:solidFill>
                <a:latin typeface="Arial"/>
                <a:ea typeface="Arial"/>
                <a:cs typeface="Arial"/>
                <a:sym typeface="Arial"/>
              </a:rPr>
              <a:t>do not always come as expected. </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Important to have an idea of how the cycle works but calculations could be wrong. There is no time during the menstrual cycle that is 100% safe for pregnancy prevention </a:t>
            </a:r>
            <a:endParaRPr lang="en-US" sz="1100" dirty="0" smtClean="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Menstruation lasts approximately the first 5 to 7 days of a cycle.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Ovulation occurs approximately 14 days </a:t>
            </a:r>
            <a:r>
              <a:rPr lang="en-US" sz="1100" b="1" i="0" u="none" strike="noStrike" cap="none" baseline="0" dirty="0" smtClean="0">
                <a:solidFill>
                  <a:srgbClr val="000000"/>
                </a:solidFill>
                <a:latin typeface="Arial"/>
                <a:ea typeface="Arial"/>
                <a:cs typeface="Arial"/>
                <a:sym typeface="Arial"/>
              </a:rPr>
              <a:t>before </a:t>
            </a:r>
            <a:r>
              <a:rPr lang="en-US" sz="1100" b="0" i="0" u="none" strike="noStrike" cap="none" baseline="0" dirty="0" smtClean="0">
                <a:solidFill>
                  <a:srgbClr val="000000"/>
                </a:solidFill>
                <a:latin typeface="Arial"/>
                <a:ea typeface="Arial"/>
                <a:cs typeface="Arial"/>
                <a:sym typeface="Arial"/>
              </a:rPr>
              <a:t>the next menstrual period.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Ovulation occurs on approximately the 16th day of a 30 day cycle. One should add a day or two on either side to allow for individual variations (e.g. 14th to 18th day). The egg lives for 24 to 48 hours after ovulation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Sperm can live as long as 5 days after ejaculation. Therefore, add 2 days on after ovulation and 5 days before. This gives you a rough estimate of the fertile time if the body worked in the way it technically should (e.g. 9th to 20th). </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baseline="0" dirty="0" smtClean="0"/>
              <a:t>Fertility-awareness based methods (FAM)</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smtClean="0">
                <a:solidFill>
                  <a:srgbClr val="000000"/>
                </a:solidFill>
                <a:effectLst/>
                <a:latin typeface="Arial"/>
                <a:ea typeface="Arial"/>
                <a:cs typeface="Arial"/>
                <a:sym typeface="Arial"/>
              </a:rPr>
              <a:t>Fertility awareness-based (FAB) methods of family planning involve </a:t>
            </a:r>
            <a:r>
              <a:rPr lang="en-CA" sz="1100" b="1" i="0" u="none" strike="noStrike" cap="none" dirty="0" smtClean="0">
                <a:solidFill>
                  <a:srgbClr val="000000"/>
                </a:solidFill>
                <a:effectLst/>
                <a:latin typeface="Arial"/>
                <a:ea typeface="Arial"/>
                <a:cs typeface="Arial"/>
                <a:sym typeface="Arial"/>
              </a:rPr>
              <a:t>identifying the fertile days of the menstrual cycle</a:t>
            </a:r>
            <a:r>
              <a:rPr lang="en-CA" sz="1100" b="0" i="0" u="none" strike="noStrike" cap="none" dirty="0" smtClean="0">
                <a:solidFill>
                  <a:srgbClr val="000000"/>
                </a:solidFill>
                <a:effectLst/>
                <a:latin typeface="Arial"/>
                <a:ea typeface="Arial"/>
                <a:cs typeface="Arial"/>
                <a:sym typeface="Arial"/>
              </a:rPr>
              <a:t>, whether by observing fertility signs such as cervical secretions and basal body temperature or by monitoring cycle days (Box F1) (Table F1).</a:t>
            </a:r>
            <a:r>
              <a:rPr lang="en-CA" sz="1100" b="0" i="0" u="none" strike="noStrike" cap="none" baseline="0" dirty="0" smtClean="0">
                <a:solidFill>
                  <a:srgbClr val="000000"/>
                </a:solidFill>
                <a:effectLst/>
                <a:latin typeface="Arial"/>
                <a:ea typeface="Arial"/>
                <a:cs typeface="Arial"/>
                <a:sym typeface="Arial"/>
              </a:rPr>
              <a:t> (CDC, 2017)</a:t>
            </a:r>
            <a:endParaRPr lang="en-CA" b="0" baseline="0" dirty="0" smtClean="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Ovulation is the time during a woman’s menstrual cycle when she is most likely to get pregnant</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Conception can occur when sexual intercourse takes place during the </a:t>
            </a:r>
            <a:r>
              <a:rPr lang="en-CA" b="1" baseline="0" dirty="0" smtClean="0"/>
              <a:t>fertile</a:t>
            </a:r>
            <a:r>
              <a:rPr lang="en-CA" b="0" baseline="0" dirty="0" smtClean="0"/>
              <a:t> window (5 days before to 1 day following ovulation)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FAM relies upon </a:t>
            </a:r>
            <a:r>
              <a:rPr lang="en-CA" b="0" u="sng" baseline="0" dirty="0" smtClean="0"/>
              <a:t>avoiding</a:t>
            </a:r>
            <a:r>
              <a:rPr lang="en-CA" b="0" u="none" baseline="0" dirty="0" smtClean="0"/>
              <a:t> unprotected sex during this fertile window</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u="none"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smtClean="0">
                <a:solidFill>
                  <a:schemeClr val="tx1"/>
                </a:solidFill>
              </a:rPr>
              <a:t>Lactational amenorrhea method (LAM)</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The Lactation Amenorrhea Method is a natural, short term birth control method in which a woman relies on exclusive breastfeeding after birth to prevent pregnancy.</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L = Lactational</a:t>
            </a:r>
            <a:r>
              <a:rPr lang="en-US" sz="1100" b="0" i="0" u="none" strike="noStrike" cap="none" baseline="0" dirty="0" smtClean="0">
                <a:solidFill>
                  <a:srgbClr val="000000"/>
                </a:solidFill>
                <a:effectLst/>
                <a:latin typeface="Arial"/>
                <a:ea typeface="Arial"/>
                <a:cs typeface="Arial"/>
                <a:sym typeface="Arial"/>
              </a:rPr>
              <a:t> means breastfeeding</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A = Amenorrhea means having no monthly period</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M = Method</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smtClean="0"/>
              <a:t>How</a:t>
            </a:r>
            <a:r>
              <a:rPr lang="en-US" b="1" baseline="0" dirty="0" smtClean="0"/>
              <a:t> does LAM work?</a:t>
            </a:r>
            <a:endParaRPr lang="en-US" b="0" baseline="0" dirty="0" smtClean="0"/>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When a baby suckles frequently at the breast, hormones are released that interrupts a women’s normal ovulation cycle by stopping the ovaries from releasing an egg. This prevents mom from becoming pregnant. As the baby grows and starts to eat other foods (around six months of age), the time suckling at the breast decreases. When this happens the woman’s body begins to return to its regular cycling and ovulation and menstrual periods.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smtClean="0">
                <a:solidFill>
                  <a:srgbClr val="000000"/>
                </a:solidFill>
                <a:effectLst/>
                <a:latin typeface="Arial"/>
                <a:cs typeface="Arial"/>
                <a:sym typeface="Arial"/>
              </a:rPr>
              <a:t>Practicing LAM – </a:t>
            </a:r>
            <a:r>
              <a:rPr lang="en-US" sz="1100" b="0" i="0" u="none" strike="noStrike" cap="none" dirty="0" smtClean="0">
                <a:solidFill>
                  <a:srgbClr val="000000"/>
                </a:solidFill>
                <a:effectLst/>
                <a:latin typeface="Arial"/>
                <a:cs typeface="Arial"/>
                <a:sym typeface="Arial"/>
              </a:rPr>
              <a:t>Breastfeeding can be used</a:t>
            </a:r>
            <a:r>
              <a:rPr lang="en-US" sz="1100" b="0" i="0" u="none" strike="noStrike" cap="none" baseline="0" dirty="0" smtClean="0">
                <a:solidFill>
                  <a:srgbClr val="000000"/>
                </a:solidFill>
                <a:effectLst/>
                <a:latin typeface="Arial"/>
                <a:cs typeface="Arial"/>
                <a:sym typeface="Arial"/>
              </a:rPr>
              <a:t> as a method of contraception by following these four conditions:</a:t>
            </a:r>
          </a:p>
          <a:p>
            <a:pPr lvl="1"/>
            <a:r>
              <a:rPr lang="en-US" sz="1100" b="0" i="0" u="none" strike="noStrike" cap="none" dirty="0" smtClean="0">
                <a:solidFill>
                  <a:srgbClr val="000000"/>
                </a:solidFill>
                <a:effectLst/>
                <a:latin typeface="Arial"/>
                <a:ea typeface="Arial"/>
                <a:cs typeface="Arial"/>
                <a:sym typeface="Arial"/>
              </a:rPr>
              <a:t>1. Your baby is less than 6 months old</a:t>
            </a:r>
          </a:p>
          <a:p>
            <a:pPr lvl="1"/>
            <a:r>
              <a:rPr lang="en-US" sz="1100" b="0" i="0" u="none" strike="noStrike" cap="none" dirty="0" smtClean="0">
                <a:solidFill>
                  <a:srgbClr val="000000"/>
                </a:solidFill>
                <a:effectLst/>
                <a:latin typeface="Arial"/>
                <a:ea typeface="Arial"/>
                <a:cs typeface="Arial"/>
                <a:sym typeface="Arial"/>
              </a:rPr>
              <a:t>2. Your monthly periods have not returned</a:t>
            </a:r>
          </a:p>
          <a:p>
            <a:pPr lvl="1"/>
            <a:r>
              <a:rPr lang="en-US" sz="1100" b="0" i="0" u="none" strike="noStrike" cap="none" dirty="0" smtClean="0">
                <a:solidFill>
                  <a:srgbClr val="000000"/>
                </a:solidFill>
                <a:effectLst/>
                <a:latin typeface="Arial"/>
                <a:ea typeface="Arial"/>
                <a:cs typeface="Arial"/>
                <a:sym typeface="Arial"/>
              </a:rPr>
              <a:t>3. Your baby is fully or nearly fully breastfed</a:t>
            </a:r>
            <a:r>
              <a:rPr lang="en-US" sz="1100" b="1"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4. Your baby should be breastfed at least every 4 hours and not have more than one 6 hour stretch between breastfeeding in 24 hrs.</a:t>
            </a:r>
          </a:p>
          <a:p>
            <a:r>
              <a:rPr lang="en-CA" sz="1100" b="0" u="none" baseline="0" dirty="0" smtClean="0"/>
              <a:t>When all of the conditions above are followed (and exist), LAM provides 98% protection from pregnancy in the first six months. </a:t>
            </a:r>
          </a:p>
          <a:p>
            <a:r>
              <a:rPr lang="en-CA" sz="1100" b="1" u="none" baseline="0" dirty="0" smtClean="0"/>
              <a:t>Note:</a:t>
            </a:r>
            <a:r>
              <a:rPr lang="en-CA" sz="1100" b="0" u="none" baseline="0" dirty="0" smtClean="0"/>
              <a:t> People are still encouraged to use another method of birth control when any of the four conditions change, as the change of pregnancy increases. </a:t>
            </a:r>
            <a:endParaRPr lang="en-CA" b="1" dirty="0" smtClean="0"/>
          </a:p>
          <a:p>
            <a:pPr marL="158750" indent="0">
              <a:buNone/>
            </a:pPr>
            <a:endParaRPr lang="en-CA" b="1" dirty="0" smtClean="0"/>
          </a:p>
          <a:p>
            <a:pPr marL="158750" indent="0">
              <a:buNone/>
            </a:pPr>
            <a:r>
              <a:rPr lang="en-CA" b="1" dirty="0" smtClean="0"/>
              <a:t>References: </a:t>
            </a:r>
          </a:p>
          <a:p>
            <a:pPr marL="457200" indent="-298450"/>
            <a:r>
              <a:rPr lang="en-CA" b="0" dirty="0" smtClean="0"/>
              <a:t>Centers for Disease Control and Prevention</a:t>
            </a:r>
            <a:r>
              <a:rPr lang="en-CA" b="0" baseline="0" dirty="0" smtClean="0"/>
              <a:t> (CDC). (2017, February 1). Classifications for </a:t>
            </a:r>
            <a:r>
              <a:rPr lang="en-US" sz="1100" b="0" i="0" u="none" strike="noStrike" cap="none" dirty="0" smtClean="0">
                <a:solidFill>
                  <a:srgbClr val="000000"/>
                </a:solidFill>
                <a:effectLst/>
                <a:latin typeface="Arial"/>
                <a:ea typeface="Arial"/>
                <a:cs typeface="Arial"/>
                <a:sym typeface="Arial"/>
              </a:rPr>
              <a:t>Fertility Awareness–Based Methods</a:t>
            </a:r>
            <a:r>
              <a:rPr lang="en-US" sz="1100" b="0" i="0" u="none" strike="noStrike" cap="none" baseline="0" dirty="0" smtClean="0">
                <a:solidFill>
                  <a:srgbClr val="000000"/>
                </a:solidFill>
                <a:effectLst/>
                <a:latin typeface="Arial"/>
                <a:ea typeface="Arial"/>
                <a:cs typeface="Arial"/>
                <a:sym typeface="Arial"/>
              </a:rPr>
              <a:t>. </a:t>
            </a:r>
            <a:r>
              <a:rPr lang="en-CA" b="0" dirty="0" smtClean="0"/>
              <a:t>https://www.cdc.gov/reproductivehealth/contraception/mmwr/mec/appendixf.html#:~:text=Fertility%20awareness%2Dbased%20(FAB),F1)%20(Table%20F1).</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Peel Public Health. (2018,</a:t>
            </a:r>
            <a:r>
              <a:rPr lang="en-US" sz="1100" baseline="0" dirty="0" smtClean="0"/>
              <a:t> April 20). Healthy sexuality: Birth Control Methods – LAM (Lactation Amenorrhea Method). https://www.peelregion.ca/health/sexuality/birth-control/methods-lam.htm#:~:text=What%20is%20LAM%3F,after%20birth%20to%20prevent%20pregnancy.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Sex</a:t>
            </a:r>
            <a:r>
              <a:rPr lang="en-CA" b="0" baseline="0" dirty="0" smtClean="0"/>
              <a:t> &amp; U (</a:t>
            </a:r>
            <a:r>
              <a:rPr lang="en-CA" b="0" baseline="0" dirty="0" err="1" smtClean="0"/>
              <a:t>n.d.</a:t>
            </a:r>
            <a:r>
              <a:rPr lang="en-CA" b="0" baseline="0" dirty="0" smtClean="0"/>
              <a:t>). Resource Library: Contraception – Natural Methods. https://www.sexandu.ca/wp-content/uploads/2021/05/SOGC_14372_Contraception_DownloadablePDF_ENG_WEB.pdf </a:t>
            </a:r>
            <a:endParaRPr lang="en-CA" b="1" dirty="0" smtClean="0"/>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0" baseline="0" dirty="0" smtClean="0"/>
          </a:p>
        </p:txBody>
      </p:sp>
    </p:spTree>
    <p:extLst>
      <p:ext uri="{BB962C8B-B14F-4D97-AF65-F5344CB8AC3E}">
        <p14:creationId xmlns:p14="http://schemas.microsoft.com/office/powerpoint/2010/main" val="112114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b="1" i="0" u="sng" baseline="0" dirty="0" smtClean="0"/>
              <a:t>Teacher Prompt</a:t>
            </a:r>
          </a:p>
          <a:p>
            <a:pPr marL="158750" indent="0">
              <a:buNone/>
            </a:pPr>
            <a:r>
              <a:rPr lang="en-CA" b="0" i="1" baseline="0" dirty="0" smtClean="0"/>
              <a:t>Why do you think people choose to abstain from engaging in sexual activity, including intercourse?</a:t>
            </a:r>
          </a:p>
          <a:p>
            <a:pPr marL="158750" indent="0">
              <a:buNone/>
            </a:pPr>
            <a:endParaRPr lang="en-CA" b="0" i="1" baseline="0" dirty="0" smtClean="0"/>
          </a:p>
          <a:p>
            <a:pPr marL="158750" indent="0">
              <a:buNone/>
            </a:pPr>
            <a:r>
              <a:rPr lang="en-US" sz="1100" b="1" i="0" u="none" strike="noStrike" cap="none" dirty="0" smtClean="0">
                <a:solidFill>
                  <a:srgbClr val="000000"/>
                </a:solidFill>
                <a:effectLst/>
                <a:latin typeface="Arial"/>
                <a:ea typeface="Arial"/>
                <a:cs typeface="Arial"/>
                <a:sym typeface="Arial"/>
              </a:rPr>
              <a:t>Abstinence:</a:t>
            </a:r>
          </a:p>
          <a:p>
            <a:r>
              <a:rPr lang="en-US" sz="1100" b="0" i="0" u="none" strike="noStrike" cap="none" dirty="0" smtClean="0">
                <a:solidFill>
                  <a:srgbClr val="000000"/>
                </a:solidFill>
                <a:effectLst/>
                <a:latin typeface="Arial"/>
                <a:ea typeface="Arial"/>
                <a:cs typeface="Arial"/>
                <a:sym typeface="Arial"/>
              </a:rPr>
              <a:t>Abstinence</a:t>
            </a:r>
            <a:r>
              <a:rPr lang="en-US" sz="1100" b="0" i="0" u="none" strike="noStrike" cap="none" baseline="0" dirty="0" smtClean="0">
                <a:solidFill>
                  <a:srgbClr val="000000"/>
                </a:solidFill>
                <a:effectLst/>
                <a:latin typeface="Arial"/>
                <a:ea typeface="Arial"/>
                <a:cs typeface="Arial"/>
                <a:sym typeface="Arial"/>
              </a:rPr>
              <a:t> refers to not having sex. There are many forms of sexual abstinence, but in terms of using this as a method of contraception, it means avoiding vaginal intercourse. </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Abstinence means different things to different people. It may mean making the choice </a:t>
            </a:r>
            <a:r>
              <a:rPr lang="en-US" sz="1100" b="1" i="0" u="none" strike="noStrike" cap="none" dirty="0" smtClean="0">
                <a:solidFill>
                  <a:srgbClr val="000000"/>
                </a:solidFill>
                <a:effectLst/>
                <a:latin typeface="Arial"/>
                <a:ea typeface="Arial"/>
                <a:cs typeface="Arial"/>
                <a:sym typeface="Arial"/>
              </a:rPr>
              <a:t>not</a:t>
            </a:r>
            <a:r>
              <a:rPr lang="en-US" sz="1100" b="0" i="0" u="none" strike="noStrike" cap="none" dirty="0" smtClean="0">
                <a:solidFill>
                  <a:srgbClr val="000000"/>
                </a:solidFill>
                <a:effectLst/>
                <a:latin typeface="Arial"/>
                <a:ea typeface="Arial"/>
                <a:cs typeface="Arial"/>
                <a:sym typeface="Arial"/>
              </a:rPr>
              <a:t> to have any sexual contact including:</a:t>
            </a:r>
          </a:p>
          <a:p>
            <a:pPr lvl="1"/>
            <a:r>
              <a:rPr lang="en-US" sz="1100" b="0" i="0" u="none" strike="noStrike" cap="none" dirty="0" smtClean="0">
                <a:solidFill>
                  <a:srgbClr val="000000"/>
                </a:solidFill>
                <a:effectLst/>
                <a:latin typeface="Arial"/>
                <a:ea typeface="Arial"/>
                <a:cs typeface="Arial"/>
                <a:sym typeface="Arial"/>
              </a:rPr>
              <a:t>self-touch (masturbation)</a:t>
            </a:r>
          </a:p>
          <a:p>
            <a:pPr lvl="1"/>
            <a:r>
              <a:rPr lang="en-US" sz="1100" b="0" i="0" u="none" strike="noStrike" cap="none" dirty="0" smtClean="0">
                <a:solidFill>
                  <a:srgbClr val="000000"/>
                </a:solidFill>
                <a:effectLst/>
                <a:latin typeface="Arial"/>
                <a:ea typeface="Arial"/>
                <a:cs typeface="Arial"/>
                <a:sym typeface="Arial"/>
              </a:rPr>
              <a:t>direct touching of your partner’s genitals (i.e., sexual touching)</a:t>
            </a:r>
          </a:p>
          <a:p>
            <a:pPr lvl="1"/>
            <a:r>
              <a:rPr lang="en-US" sz="1100" b="0" i="0" u="none" strike="noStrike" cap="none" dirty="0" smtClean="0">
                <a:solidFill>
                  <a:srgbClr val="000000"/>
                </a:solidFill>
                <a:effectLst/>
                <a:latin typeface="Arial"/>
                <a:ea typeface="Arial"/>
                <a:cs typeface="Arial"/>
                <a:sym typeface="Arial"/>
              </a:rPr>
              <a:t>vaginal sex (penis to vagina)</a:t>
            </a:r>
          </a:p>
          <a:p>
            <a:pPr lvl="1"/>
            <a:r>
              <a:rPr lang="en-US" sz="1100" b="0" i="0" u="none" strike="noStrike" cap="none" dirty="0" smtClean="0">
                <a:solidFill>
                  <a:srgbClr val="000000"/>
                </a:solidFill>
                <a:effectLst/>
                <a:latin typeface="Arial"/>
                <a:ea typeface="Arial"/>
                <a:cs typeface="Arial"/>
                <a:sym typeface="Arial"/>
              </a:rPr>
              <a:t>anal sex (penis to anus)</a:t>
            </a:r>
          </a:p>
          <a:p>
            <a:pPr lvl="1"/>
            <a:r>
              <a:rPr lang="en-US" sz="1100" b="0" i="0" u="none" strike="noStrike" cap="none" dirty="0" smtClean="0">
                <a:solidFill>
                  <a:srgbClr val="000000"/>
                </a:solidFill>
                <a:effectLst/>
                <a:latin typeface="Arial"/>
                <a:ea typeface="Arial"/>
                <a:cs typeface="Arial"/>
                <a:sym typeface="Arial"/>
              </a:rPr>
              <a:t>oral sex (mouth to penis or mouth to vagina)</a:t>
            </a:r>
          </a:p>
          <a:p>
            <a:pPr lvl="1"/>
            <a:r>
              <a:rPr lang="en-US" sz="1100" b="0" i="0" u="none" strike="noStrike" cap="none" dirty="0" smtClean="0">
                <a:solidFill>
                  <a:srgbClr val="000000"/>
                </a:solidFill>
                <a:effectLst/>
                <a:latin typeface="Arial"/>
                <a:ea typeface="Arial"/>
                <a:cs typeface="Arial"/>
                <a:sym typeface="Arial"/>
              </a:rPr>
              <a:t>kissing</a:t>
            </a:r>
          </a:p>
          <a:p>
            <a:r>
              <a:rPr lang="en-US" sz="1100" b="0" i="0" u="none" strike="noStrike" cap="none" dirty="0" smtClean="0">
                <a:solidFill>
                  <a:srgbClr val="000000"/>
                </a:solidFill>
                <a:effectLst/>
                <a:latin typeface="Arial"/>
                <a:ea typeface="Arial"/>
                <a:cs typeface="Arial"/>
                <a:sym typeface="Arial"/>
              </a:rPr>
              <a:t>For some people, abstinence may include certain types of sexual contact. Abstinence prevents pregnancy and the spread of sexually transmitted infections (STIs). If a person chooses not to partake in any of the sexual activity listed above, it means they’re protected from STIs</a:t>
            </a:r>
            <a:r>
              <a:rPr lang="en-US" sz="1100" b="0" i="0" u="none" strike="noStrike" cap="none" baseline="0" dirty="0" smtClean="0">
                <a:solidFill>
                  <a:srgbClr val="000000"/>
                </a:solidFill>
                <a:effectLst/>
                <a:latin typeface="Arial"/>
                <a:ea typeface="Arial"/>
                <a:cs typeface="Arial"/>
                <a:sym typeface="Arial"/>
              </a:rPr>
              <a:t> and</a:t>
            </a:r>
            <a:r>
              <a:rPr lang="en-US" sz="1100" b="0" i="0" u="none" strike="noStrike" cap="none" dirty="0" smtClean="0">
                <a:solidFill>
                  <a:srgbClr val="000000"/>
                </a:solidFill>
                <a:effectLst/>
                <a:latin typeface="Arial"/>
                <a:ea typeface="Arial"/>
                <a:cs typeface="Arial"/>
                <a:sym typeface="Arial"/>
              </a:rPr>
              <a:t> pregnancy and don’t need to use birth control.’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smtClean="0">
                <a:solidFill>
                  <a:schemeClr val="tx1"/>
                </a:solidFill>
              </a:rPr>
              <a:t>*Remind</a:t>
            </a:r>
            <a:r>
              <a:rPr lang="en-CA" sz="1100" b="1" baseline="0" dirty="0" smtClean="0">
                <a:solidFill>
                  <a:schemeClr val="tx1"/>
                </a:solidFill>
              </a:rPr>
              <a:t> students that abstaining </a:t>
            </a:r>
            <a:r>
              <a:rPr lang="en-CA" sz="1100" b="1" dirty="0" smtClean="0">
                <a:solidFill>
                  <a:schemeClr val="tx1"/>
                </a:solidFill>
              </a:rPr>
              <a:t>from all sexual activities eliminates the need for birth control, is effective at preventing pregnancy and the spread of sexually transmitted infections</a:t>
            </a:r>
            <a:endParaRPr lang="en-CA" sz="1100" b="1" i="0" u="none" strike="noStrike" cap="none"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1" i="0" u="none" strike="noStrike" cap="none"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sz="1100" b="1" i="1" u="none" strike="noStrike" cap="none" baseline="0" dirty="0" smtClean="0">
                <a:solidFill>
                  <a:schemeClr val="tx1"/>
                </a:solidFill>
                <a:effectLst/>
                <a:latin typeface="Arial"/>
                <a:ea typeface="Arial"/>
                <a:cs typeface="Arial"/>
                <a:sym typeface="Arial"/>
              </a:rPr>
              <a:t>*Note for the teacher: </a:t>
            </a:r>
            <a:r>
              <a:rPr lang="en-CA" sz="1100" b="1" i="0" u="none" strike="noStrike" cap="none" baseline="0" dirty="0" smtClean="0">
                <a:solidFill>
                  <a:schemeClr val="tx1"/>
                </a:solidFill>
                <a:effectLst/>
                <a:latin typeface="Arial"/>
                <a:ea typeface="Arial"/>
                <a:cs typeface="Arial"/>
                <a:sym typeface="Arial"/>
              </a:rPr>
              <a:t>It is still possible to get an </a:t>
            </a:r>
            <a:r>
              <a:rPr lang="en-CA" sz="1100" b="1" i="0" u="none" strike="noStrike" cap="none" baseline="0" dirty="0" err="1" smtClean="0">
                <a:solidFill>
                  <a:schemeClr val="tx1"/>
                </a:solidFill>
                <a:effectLst/>
                <a:latin typeface="Arial"/>
                <a:ea typeface="Arial"/>
                <a:cs typeface="Arial"/>
                <a:sym typeface="Arial"/>
              </a:rPr>
              <a:t>STBBI</a:t>
            </a:r>
            <a:r>
              <a:rPr lang="en-CA" sz="1100" b="1" i="0" u="none" strike="noStrike" cap="none" baseline="0" dirty="0" smtClean="0">
                <a:solidFill>
                  <a:schemeClr val="tx1"/>
                </a:solidFill>
                <a:effectLst/>
                <a:latin typeface="Arial"/>
                <a:ea typeface="Arial"/>
                <a:cs typeface="Arial"/>
                <a:sym typeface="Arial"/>
              </a:rPr>
              <a:t> if a person uses or shares needles, personal care articles (i.e., razors, nail files, toothbrushes, etc.).</a:t>
            </a:r>
            <a:r>
              <a:rPr lang="en-CA" sz="1100" b="1" i="1" u="none" strike="noStrike" cap="none" baseline="0" dirty="0" smtClean="0">
                <a:solidFill>
                  <a:schemeClr val="tx1"/>
                </a:solidFill>
                <a:effectLst/>
                <a:latin typeface="Arial"/>
                <a:ea typeface="Arial"/>
                <a:cs typeface="Arial"/>
                <a:sym typeface="Arial"/>
              </a:rPr>
              <a:t> </a:t>
            </a:r>
            <a:r>
              <a:rPr lang="en-CA" sz="1100" b="1" i="0" u="none" strike="noStrike" cap="none" baseline="0" dirty="0" smtClean="0">
                <a:solidFill>
                  <a:schemeClr val="tx1"/>
                </a:solidFill>
                <a:effectLst/>
                <a:latin typeface="Arial"/>
                <a:ea typeface="Arial"/>
                <a:cs typeface="Arial"/>
                <a:sym typeface="Arial"/>
              </a:rPr>
              <a:t>This is because STBBIs are </a:t>
            </a:r>
            <a:r>
              <a:rPr lang="en-US" sz="1100" b="1" i="0" u="none" strike="noStrike" cap="none" dirty="0" smtClean="0">
                <a:solidFill>
                  <a:srgbClr val="000000"/>
                </a:solidFill>
                <a:effectLst/>
                <a:latin typeface="Arial"/>
                <a:ea typeface="Arial"/>
                <a:cs typeface="Arial"/>
                <a:sym typeface="Arial"/>
              </a:rPr>
              <a:t>infections that are transmitted from one person to another in the blood stream by exposure to the blood and body fluids of another (</a:t>
            </a:r>
            <a:r>
              <a:rPr lang="en-US" sz="1100" b="1" i="0" u="none" strike="noStrike" cap="none" dirty="0" err="1" smtClean="0">
                <a:solidFill>
                  <a:srgbClr val="000000"/>
                </a:solidFill>
                <a:effectLst/>
                <a:latin typeface="Arial"/>
                <a:ea typeface="Arial"/>
                <a:cs typeface="Arial"/>
                <a:sym typeface="Arial"/>
              </a:rPr>
              <a:t>ie</a:t>
            </a:r>
            <a:r>
              <a:rPr lang="en-US" sz="1100" b="1" i="0" u="none" strike="noStrike" cap="none" dirty="0" smtClean="0">
                <a:solidFill>
                  <a:srgbClr val="000000"/>
                </a:solidFill>
                <a:effectLst/>
                <a:latin typeface="Arial"/>
                <a:ea typeface="Arial"/>
                <a:cs typeface="Arial"/>
                <a:sym typeface="Arial"/>
              </a:rPr>
              <a:t>: getting infected by someone’s blood through open skin).*</a:t>
            </a:r>
          </a:p>
        </p:txBody>
      </p:sp>
    </p:spTree>
    <p:extLst>
      <p:ext uri="{BB962C8B-B14F-4D97-AF65-F5344CB8AC3E}">
        <p14:creationId xmlns:p14="http://schemas.microsoft.com/office/powerpoint/2010/main" val="333141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dirty="0" smtClean="0"/>
          </a:p>
          <a:p>
            <a:pPr marL="0" lvl="0" indent="0" algn="l" rtl="0">
              <a:spcBef>
                <a:spcPts val="0"/>
              </a:spcBef>
              <a:spcAft>
                <a:spcPts val="0"/>
              </a:spcAft>
              <a:buNone/>
            </a:pPr>
            <a:r>
              <a:rPr lang="en-US" sz="1100" b="1" dirty="0" smtClean="0"/>
              <a:t>The following is</a:t>
            </a:r>
            <a:r>
              <a:rPr lang="en-US" sz="1100" b="1" baseline="0" dirty="0" smtClean="0"/>
              <a:t> </a:t>
            </a:r>
            <a:r>
              <a:rPr lang="en-US" sz="1100" b="1" dirty="0" smtClean="0"/>
              <a:t>not effective and is unreliable/risky</a:t>
            </a:r>
            <a:r>
              <a:rPr lang="en-US" sz="1100" b="1" baseline="0" dirty="0" smtClean="0"/>
              <a:t> when engaging in sexual activity. </a:t>
            </a:r>
          </a:p>
          <a:p>
            <a:pPr marL="0" lvl="0" indent="0" algn="l" rtl="0">
              <a:spcBef>
                <a:spcPts val="0"/>
              </a:spcBef>
              <a:spcAft>
                <a:spcPts val="0"/>
              </a:spcAft>
              <a:buNone/>
            </a:pP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Withdrawal </a:t>
            </a:r>
            <a:r>
              <a:rPr lang="en-US" sz="1100" dirty="0" smtClean="0"/>
              <a:t>(Pulling Out In Time/ Before</a:t>
            </a:r>
            <a:r>
              <a:rPr lang="en-US" sz="1100" baseline="0" dirty="0" smtClean="0"/>
              <a:t> ejaculation occurs or coitus interruptus</a:t>
            </a:r>
            <a:r>
              <a:rPr lang="en-US" sz="1100" dirty="0" smtClean="0"/>
              <a:t>):</a:t>
            </a:r>
            <a:r>
              <a:rPr lang="en-US" sz="1100" baseline="0" dirty="0" smtClean="0"/>
              <a:t> </a:t>
            </a:r>
            <a:r>
              <a:rPr lang="en-CA" b="0" baseline="0" dirty="0" smtClean="0"/>
              <a:t>When a person with a penis removes their penis from a vagina during sexual intercourse before ejaculation can occur. Remember pre-ejaculation is still a possibility, so the withdrawal method is risky and not safe. Pregnancy can still occur due to pre-ejaculation.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p>
          <a:p>
            <a:pPr marL="171450" indent="-171450">
              <a:buFont typeface="Arial" pitchFamily="34" charset="0"/>
              <a:buChar char="•"/>
            </a:pPr>
            <a:r>
              <a:rPr lang="en-US" sz="1100" dirty="0" smtClean="0"/>
              <a:t>Once the penis becomes erect, it gives off a small amount of semen which contains many sperm. It only takes 1 sperm + 1 ovum (egg) = baby.  </a:t>
            </a:r>
          </a:p>
          <a:p>
            <a:pPr marL="171450" indent="-171450">
              <a:buFont typeface="Arial" pitchFamily="34" charset="0"/>
              <a:buChar char="•"/>
            </a:pPr>
            <a:r>
              <a:rPr lang="en-US" sz="1100" dirty="0" smtClean="0"/>
              <a:t>Not always able to pull out before ejaculation occurs as this method requires a lot of self-control.</a:t>
            </a:r>
          </a:p>
          <a:p>
            <a:pPr marL="171450" indent="-171450">
              <a:buFont typeface="Arial" pitchFamily="34" charset="0"/>
              <a:buChar char="•"/>
            </a:pPr>
            <a:r>
              <a:rPr lang="en-US" sz="1100" dirty="0" smtClean="0"/>
              <a:t>Ejaculation near vaginal opening is risky as sperm can travel into the vagina.</a:t>
            </a:r>
          </a:p>
          <a:p>
            <a:pPr marL="171450" indent="-171450">
              <a:buFont typeface="Arial" pitchFamily="34" charset="0"/>
              <a:buChar char="•"/>
            </a:pPr>
            <a:r>
              <a:rPr lang="en-US" sz="1100" dirty="0" smtClean="0"/>
              <a:t>Pre-ejaculation</a:t>
            </a:r>
            <a:r>
              <a:rPr lang="en-US" sz="1100" baseline="0" dirty="0" smtClean="0"/>
              <a:t> can happen during sex and the person will be unaware when this happens… This is why it is extremely important to use condoms and other forms of contraception when engaging in sex (i.e., birth control)</a:t>
            </a:r>
            <a:endParaRPr lang="en-US" sz="1100" dirty="0" smtClean="0"/>
          </a:p>
          <a:p>
            <a:pPr marL="0" indent="0">
              <a:buFont typeface="Arial" pitchFamily="34" charset="0"/>
              <a:buNone/>
            </a:pPr>
            <a:endParaRPr lang="en-US" sz="1100" b="1" dirty="0" smtClean="0"/>
          </a:p>
          <a:p>
            <a:pPr marL="0" indent="0">
              <a:buFont typeface="Arial" pitchFamily="34" charset="0"/>
              <a:buNone/>
            </a:pPr>
            <a:r>
              <a:rPr lang="en-US" sz="1100" b="1" dirty="0" smtClean="0"/>
              <a:t>Myth Methods</a:t>
            </a:r>
          </a:p>
          <a:p>
            <a:pPr marL="171450" indent="-171450">
              <a:buFont typeface="Arial" pitchFamily="34" charset="0"/>
              <a:buChar char="•"/>
            </a:pPr>
            <a:r>
              <a:rPr lang="en-US" sz="1100" dirty="0" smtClean="0"/>
              <a:t>Saran wrap or sheets are not an effective way</a:t>
            </a:r>
            <a:r>
              <a:rPr lang="en-US" sz="1100" baseline="0" dirty="0" smtClean="0"/>
              <a:t> </a:t>
            </a:r>
            <a:r>
              <a:rPr lang="en-US" sz="1100" dirty="0" smtClean="0"/>
              <a:t>to prevent pregnancy and they cannot replace a condom.</a:t>
            </a:r>
          </a:p>
          <a:p>
            <a:pPr marL="171450" indent="-171450">
              <a:buFont typeface="Arial" pitchFamily="34" charset="0"/>
              <a:buChar char="•"/>
            </a:pPr>
            <a:r>
              <a:rPr lang="en-US" sz="1100" dirty="0" smtClean="0"/>
              <a:t>Sexual intercourse while standing up or in water is not effective to prevent pregnancy, sperm will still move upwards towards the egg.</a:t>
            </a:r>
          </a:p>
          <a:p>
            <a:pPr marL="171450" indent="-171450">
              <a:buFont typeface="Arial" pitchFamily="34" charset="0"/>
              <a:buChar char="•"/>
            </a:pPr>
            <a:r>
              <a:rPr lang="en-US" sz="1100" dirty="0" smtClean="0"/>
              <a:t>Sexual intercourse during menstruation is not effective to prevent pregnancy, since the egg could have been released early that cycle.  </a:t>
            </a:r>
          </a:p>
          <a:p>
            <a:pPr marL="171450" indent="-171450">
              <a:buFont typeface="Arial" pitchFamily="34" charset="0"/>
              <a:buChar char="•"/>
            </a:pPr>
            <a:r>
              <a:rPr lang="en-US" sz="1100" dirty="0" smtClean="0"/>
              <a:t>Anal sex can still result in pregnancy (due to leakage of semen) and increases the risk of contracting a STI.</a:t>
            </a:r>
          </a:p>
          <a:p>
            <a:pPr marL="0" indent="0">
              <a:buFont typeface="Arial" pitchFamily="34" charset="0"/>
              <a:buNone/>
            </a:pPr>
            <a:endParaRPr lang="en-US" sz="1100" b="1" dirty="0" smtClean="0"/>
          </a:p>
          <a:p>
            <a:pPr marL="0" indent="0">
              <a:buFont typeface="Arial" pitchFamily="34" charset="0"/>
              <a:buNone/>
            </a:pPr>
            <a:r>
              <a:rPr lang="en-CA" b="1" dirty="0" smtClean="0"/>
              <a:t>Resource: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endParaRPr lang="en-US" sz="1100" dirty="0" smtClean="0"/>
          </a:p>
          <a:p>
            <a:pPr marL="0" indent="0">
              <a:buFont typeface="Arial" pitchFamily="34" charset="0"/>
              <a:buNone/>
            </a:pPr>
            <a:endParaRPr lang="en-US" sz="1100" b="1" dirty="0" smtClean="0"/>
          </a:p>
          <a:p>
            <a:pPr marL="0" indent="0">
              <a:buFont typeface="Arial" pitchFamily="34" charset="0"/>
              <a:buNone/>
            </a:pPr>
            <a:r>
              <a:rPr lang="en-US" sz="1100" b="1" dirty="0" smtClean="0"/>
              <a:t>Image fro</a:t>
            </a:r>
            <a:r>
              <a:rPr lang="en-US" sz="1100" b="1" baseline="0" dirty="0" smtClean="0"/>
              <a:t>m </a:t>
            </a:r>
            <a:r>
              <a:rPr lang="en-US" sz="1100" b="1" baseline="0" dirty="0" err="1" smtClean="0"/>
              <a:t>Canva</a:t>
            </a:r>
            <a:endParaRPr lang="en-US" sz="1100" b="1" dirty="0" smtClean="0"/>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20964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i="1" dirty="0" smtClean="0"/>
          </a:p>
          <a:p>
            <a:pPr marL="158750" indent="0">
              <a:buNone/>
            </a:pPr>
            <a:r>
              <a:rPr lang="en-CA" b="1" i="1" dirty="0" smtClean="0"/>
              <a:t>Emergency</a:t>
            </a:r>
            <a:r>
              <a:rPr lang="en-CA" b="1" i="1" baseline="0" dirty="0" smtClean="0"/>
              <a:t> contraceptive is intended for </a:t>
            </a:r>
            <a:r>
              <a:rPr lang="en-CA" b="1" i="1" u="sng" baseline="0" dirty="0" smtClean="0"/>
              <a:t>occasional use only</a:t>
            </a:r>
            <a:r>
              <a:rPr lang="en-CA" b="1" i="1" u="none" baseline="0" dirty="0" smtClean="0"/>
              <a:t>, not as a regular method of birth control.</a:t>
            </a:r>
          </a:p>
          <a:p>
            <a:pPr marL="158750" indent="0">
              <a:buNone/>
            </a:pPr>
            <a:endParaRPr lang="en-CA" b="1" i="1" u="none" baseline="0" dirty="0" smtClean="0"/>
          </a:p>
          <a:p>
            <a:pPr marL="158750" indent="0">
              <a:buNone/>
            </a:pPr>
            <a:r>
              <a:rPr lang="en-US" sz="1100" b="0" i="0" u="none" strike="noStrike" cap="none" baseline="0" dirty="0" smtClean="0">
                <a:solidFill>
                  <a:srgbClr val="000000"/>
                </a:solidFill>
                <a:latin typeface="Arial"/>
                <a:ea typeface="Arial"/>
                <a:cs typeface="Arial"/>
                <a:sym typeface="Arial"/>
              </a:rPr>
              <a:t>If you have had unprotected sex and you already know that you do not want to get pregnant, emergency contraception is a safe option that can help prevent unplanned pregnancies if used as soon as possible.</a:t>
            </a:r>
            <a:endParaRPr lang="en-CA" b="1" i="1" u="none" baseline="0" dirty="0" smtClean="0"/>
          </a:p>
          <a:p>
            <a:pPr marL="158750" indent="0">
              <a:buNone/>
            </a:pPr>
            <a:endParaRPr lang="en-CA" b="1" i="1" dirty="0" smtClean="0"/>
          </a:p>
          <a:p>
            <a:pPr marL="158750" indent="0">
              <a:buNone/>
            </a:pPr>
            <a:r>
              <a:rPr lang="en-CA" b="1" dirty="0" smtClean="0"/>
              <a:t>Some of the reasons that you may consider</a:t>
            </a:r>
            <a:r>
              <a:rPr lang="en-CA" b="1" baseline="0" dirty="0" smtClean="0"/>
              <a:t> using emergency contraception include:</a:t>
            </a:r>
          </a:p>
          <a:p>
            <a:pPr marL="457200" indent="-298450"/>
            <a:r>
              <a:rPr lang="en-CA" b="0" baseline="0" dirty="0" smtClean="0"/>
              <a:t>No contraception was used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Missed birth control pill, patch, or injection</a:t>
            </a:r>
          </a:p>
          <a:p>
            <a:pPr marL="457200" indent="-298450"/>
            <a:r>
              <a:rPr lang="en-CA" b="0" baseline="0" dirty="0" smtClean="0"/>
              <a:t>The condom slipped, broke, or leaked</a:t>
            </a:r>
          </a:p>
          <a:p>
            <a:pPr marL="457200" indent="-298450"/>
            <a:r>
              <a:rPr lang="en-CA" b="0" baseline="0" dirty="0" smtClean="0"/>
              <a:t>Error in the calculation of the fertility period</a:t>
            </a:r>
          </a:p>
          <a:p>
            <a:pPr marL="457200" indent="-298450"/>
            <a:r>
              <a:rPr lang="en-CA" b="0" baseline="0" dirty="0" smtClean="0"/>
              <a:t>Non-consensual sexual intercourse (Sexual assault… rape)</a:t>
            </a:r>
          </a:p>
          <a:p>
            <a:pPr marL="158750" indent="0">
              <a:buNone/>
            </a:pPr>
            <a:endParaRPr lang="en-US" b="1" dirty="0" smtClean="0"/>
          </a:p>
          <a:p>
            <a:pPr marL="158750" indent="0">
              <a:buNone/>
            </a:pPr>
            <a:r>
              <a:rPr lang="en-US" b="1" u="sng" dirty="0" smtClean="0"/>
              <a:t>Background Knowledge</a:t>
            </a:r>
            <a:endParaRPr lang="en-CA" b="1" u="sng" dirty="0" smtClean="0"/>
          </a:p>
          <a:p>
            <a:pPr marL="158750" indent="0">
              <a:buNone/>
            </a:pPr>
            <a:r>
              <a:rPr lang="en-CA" b="1" u="none" dirty="0" smtClean="0"/>
              <a:t>Options:</a:t>
            </a:r>
          </a:p>
          <a:p>
            <a:pPr marL="457200" indent="-298450"/>
            <a:r>
              <a:rPr lang="en-CA" b="0" dirty="0" smtClean="0"/>
              <a:t>Morning After Pill – Plan B</a:t>
            </a:r>
          </a:p>
          <a:p>
            <a:pPr marL="914400" lvl="1" indent="-298450"/>
            <a:r>
              <a:rPr lang="en-CA" b="0" dirty="0" smtClean="0"/>
              <a:t>Delays or prevents ovulation (temporarily</a:t>
            </a:r>
            <a:r>
              <a:rPr lang="en-CA" b="0" baseline="0" dirty="0" smtClean="0"/>
              <a:t> stops the release of an egg from the ovary)</a:t>
            </a:r>
            <a:endParaRPr lang="en-CA" b="0" dirty="0" smtClean="0"/>
          </a:p>
          <a:p>
            <a:pPr marL="1371600" lvl="2" indent="-298450"/>
            <a:r>
              <a:rPr lang="en-CA" b="0" dirty="0" smtClean="0"/>
              <a:t>Each</a:t>
            </a:r>
            <a:r>
              <a:rPr lang="en-CA" b="0" baseline="0" dirty="0" smtClean="0"/>
              <a:t> Plan B tablet contains 1.5 mg of </a:t>
            </a:r>
            <a:r>
              <a:rPr lang="en-CA" b="0" baseline="0" dirty="0" err="1" smtClean="0"/>
              <a:t>levonorgestrel</a:t>
            </a:r>
            <a:endParaRPr lang="en-CA" b="0" dirty="0" smtClean="0"/>
          </a:p>
          <a:p>
            <a:pPr marL="914400" lvl="1" indent="-298450"/>
            <a:r>
              <a:rPr lang="en-CA" b="0" dirty="0" smtClean="0"/>
              <a:t>Prevents fertilization</a:t>
            </a:r>
          </a:p>
          <a:p>
            <a:pPr marL="914400" lvl="1" indent="-298450"/>
            <a:r>
              <a:rPr lang="en-CA" b="0" dirty="0" smtClean="0"/>
              <a:t>Use within five days of unprotected sex</a:t>
            </a:r>
          </a:p>
          <a:p>
            <a:pPr marL="914400" lvl="1" indent="-298450"/>
            <a:r>
              <a:rPr lang="en-CA" b="0" dirty="0" smtClean="0"/>
              <a:t>When used in the first 4</a:t>
            </a:r>
            <a:r>
              <a:rPr lang="en-CA" b="0" baseline="0" dirty="0" smtClean="0"/>
              <a:t>8 hours after </a:t>
            </a:r>
            <a:r>
              <a:rPr lang="en-CA" b="1" baseline="0" dirty="0" smtClean="0"/>
              <a:t>unprotected sex</a:t>
            </a:r>
            <a:r>
              <a:rPr lang="en-CA" b="0" baseline="0" dirty="0" smtClean="0"/>
              <a:t>, it’s 85% effective in preventing pregnancy</a:t>
            </a:r>
            <a:endParaRPr lang="en-CA" b="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Intrauterine</a:t>
            </a:r>
            <a:r>
              <a:rPr lang="en-CA" b="0" baseline="0" dirty="0" smtClean="0"/>
              <a:t> Device (IUD) – Copper </a:t>
            </a:r>
            <a:r>
              <a:rPr lang="en-CA" b="1" baseline="0" dirty="0" smtClean="0"/>
              <a:t>(Teacher does not need to explain this, but if asked about it they can say it is not as commonly used for emergency contraception because it can be difficult to get in to see a Doctor right away for this specific procedure)</a:t>
            </a:r>
            <a:endParaRPr lang="en-CA" b="0" baseline="0" dirty="0" smtClean="0"/>
          </a:p>
          <a:p>
            <a:pPr marL="914400" lvl="1" indent="-298450"/>
            <a:r>
              <a:rPr lang="en-CA" b="0" baseline="0" dirty="0" smtClean="0"/>
              <a:t>This method is not as common or recommended, as it is usually only referred to individuals who are sex workers. </a:t>
            </a:r>
          </a:p>
          <a:p>
            <a:pPr marL="158750" indent="0">
              <a:buNone/>
            </a:pPr>
            <a:endParaRPr lang="en-CA" b="0" dirty="0" smtClean="0"/>
          </a:p>
          <a:p>
            <a:pPr marL="158750" indent="0">
              <a:buNone/>
            </a:pPr>
            <a:r>
              <a:rPr lang="en-CA" b="0" dirty="0" smtClean="0"/>
              <a:t>For more</a:t>
            </a:r>
            <a:r>
              <a:rPr lang="en-CA" b="0" baseline="0" dirty="0" smtClean="0"/>
              <a:t> information about Plan B, check out the following resource: https://planb.ca/en/</a:t>
            </a:r>
          </a:p>
          <a:p>
            <a:pPr marL="158750" indent="0">
              <a:buNone/>
            </a:pPr>
            <a:endParaRPr lang="en-CA" b="0" dirty="0" smtClean="0"/>
          </a:p>
          <a:p>
            <a:pPr marL="158750" indent="0">
              <a:buNone/>
            </a:pPr>
            <a:r>
              <a:rPr lang="en-CA" b="1" dirty="0" smtClean="0"/>
              <a:t>Reference: </a:t>
            </a:r>
          </a:p>
          <a:p>
            <a:pPr marL="457200" indent="-298450"/>
            <a:r>
              <a:rPr lang="en-CA" b="0" dirty="0" smtClean="0"/>
              <a:t>Sex</a:t>
            </a:r>
            <a:r>
              <a:rPr lang="en-CA" b="0" baseline="0" dirty="0" smtClean="0"/>
              <a:t> &amp; U (</a:t>
            </a:r>
            <a:r>
              <a:rPr lang="en-CA" b="0" baseline="0" dirty="0" err="1" smtClean="0"/>
              <a:t>n.d.</a:t>
            </a:r>
            <a:r>
              <a:rPr lang="en-CA" b="0" baseline="0" dirty="0" smtClean="0"/>
              <a:t>). Resource Library: Contraception – Emergency Contraception. https://www.sexandu.ca/wp-content/uploads/2021/05/SOGC_14372_Contraception_DownloadablePDF_ENG_WEB.pdf </a:t>
            </a:r>
            <a:endParaRPr lang="en-CA" b="1" dirty="0" smtClean="0"/>
          </a:p>
          <a:p>
            <a:pPr marL="158750" indent="0">
              <a:buNone/>
            </a:pPr>
            <a:endParaRPr lang="en-CA" b="0" baseline="0" dirty="0" smtClean="0"/>
          </a:p>
          <a:p>
            <a:pPr marL="158750" indent="0">
              <a:buNone/>
            </a:pPr>
            <a:r>
              <a:rPr lang="en-CA" b="1" baseline="0" dirty="0" smtClean="0"/>
              <a:t>Image from: </a:t>
            </a:r>
            <a:r>
              <a:rPr lang="en-CA" b="0" baseline="0" dirty="0" smtClean="0"/>
              <a:t>https://planb.ca/en/how-plan-b-works/</a:t>
            </a:r>
          </a:p>
        </p:txBody>
      </p:sp>
    </p:spTree>
    <p:extLst>
      <p:ext uri="{BB962C8B-B14F-4D97-AF65-F5344CB8AC3E}">
        <p14:creationId xmlns:p14="http://schemas.microsoft.com/office/powerpoint/2010/main" val="283727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i="0" dirty="0" smtClean="0"/>
              <a:t>As a class, try</a:t>
            </a:r>
            <a:r>
              <a:rPr lang="en-CA" b="1" i="0" baseline="0" dirty="0" smtClean="0"/>
              <a:t> to answer the following question… </a:t>
            </a:r>
            <a:endParaRPr lang="en-CA" b="1" i="0" dirty="0" smtClean="0"/>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b="1" i="0" u="sng" dirty="0" smtClean="0"/>
              <a:t>Teacher Prompt</a:t>
            </a:r>
          </a:p>
          <a:p>
            <a:pPr marL="0" lvl="0" indent="0" algn="l" rtl="0">
              <a:spcBef>
                <a:spcPts val="0"/>
              </a:spcBef>
              <a:spcAft>
                <a:spcPts val="0"/>
              </a:spcAft>
              <a:buNone/>
            </a:pPr>
            <a:r>
              <a:rPr lang="en-CA" i="1" dirty="0" smtClean="0"/>
              <a:t>“</a:t>
            </a:r>
            <a:r>
              <a:rPr lang="en-US" sz="1100" b="0" i="1" u="none" strike="noStrike" cap="none" baseline="0" dirty="0" smtClean="0">
                <a:solidFill>
                  <a:srgbClr val="000000"/>
                </a:solidFill>
                <a:latin typeface="Arial"/>
                <a:ea typeface="Arial"/>
                <a:cs typeface="Arial"/>
                <a:sym typeface="Arial"/>
              </a:rPr>
              <a:t>If a person is thinking of having sex, what steps can they take to make safe and informed decisions, to protect themselves from STIs or pregnancy?” </a:t>
            </a:r>
          </a:p>
          <a:p>
            <a:pPr marL="0" lvl="0" indent="0" algn="l" rtl="0">
              <a:spcBef>
                <a:spcPts val="0"/>
              </a:spcBef>
              <a:spcAft>
                <a:spcPts val="0"/>
              </a:spcAft>
              <a:buNone/>
            </a:pPr>
            <a:endParaRPr lang="en-US" sz="1100" b="0" i="1" u="none" strike="noStrike" cap="none" dirty="0" smtClean="0">
              <a:solidFill>
                <a:schemeClr val="tx1"/>
              </a:solidFill>
              <a:effectLst/>
              <a:latin typeface="Arial"/>
              <a:cs typeface="Arial"/>
              <a:sym typeface="Arial"/>
            </a:endParaRPr>
          </a:p>
          <a:p>
            <a:pPr marL="0" lvl="0" indent="0" algn="l" rtl="0">
              <a:spcBef>
                <a:spcPts val="0"/>
              </a:spcBef>
              <a:spcAft>
                <a:spcPts val="0"/>
              </a:spcAft>
              <a:buNone/>
            </a:pPr>
            <a:r>
              <a:rPr lang="en-US" sz="1100" b="1" i="0" u="none" strike="noStrike" cap="none" dirty="0" smtClean="0">
                <a:solidFill>
                  <a:schemeClr val="tx1"/>
                </a:solidFill>
                <a:effectLst/>
                <a:latin typeface="Arial"/>
                <a:cs typeface="Arial"/>
                <a:sym typeface="Arial"/>
              </a:rPr>
              <a:t>**Although this question is similar</a:t>
            </a:r>
            <a:r>
              <a:rPr lang="en-US" sz="1100" b="1" i="0" u="none" strike="noStrike" cap="none" baseline="0" dirty="0" smtClean="0">
                <a:solidFill>
                  <a:schemeClr val="tx1"/>
                </a:solidFill>
                <a:effectLst/>
                <a:latin typeface="Arial"/>
                <a:cs typeface="Arial"/>
                <a:sym typeface="Arial"/>
              </a:rPr>
              <a:t> to the </a:t>
            </a:r>
            <a:r>
              <a:rPr lang="en-US" sz="1100" b="1" i="0" u="none" strike="noStrike" cap="none" dirty="0" smtClean="0">
                <a:solidFill>
                  <a:schemeClr val="tx1"/>
                </a:solidFill>
                <a:effectLst/>
                <a:latin typeface="Arial"/>
                <a:cs typeface="Arial"/>
                <a:sym typeface="Arial"/>
              </a:rPr>
              <a:t>think,</a:t>
            </a:r>
            <a:r>
              <a:rPr lang="en-US" sz="1100" b="1" i="0" u="none" strike="noStrike" cap="none" baseline="0" dirty="0" smtClean="0">
                <a:solidFill>
                  <a:schemeClr val="tx1"/>
                </a:solidFill>
                <a:effectLst/>
                <a:latin typeface="Arial"/>
                <a:cs typeface="Arial"/>
                <a:sym typeface="Arial"/>
              </a:rPr>
              <a:t> pair, share, I want students to think critically about ways to make informed decisions to protect themselves, not only by using methods of contraception, but other ways as well.**</a:t>
            </a:r>
          </a:p>
          <a:p>
            <a:pPr marL="0" lvl="0" indent="0" algn="l" rtl="0">
              <a:spcBef>
                <a:spcPts val="0"/>
              </a:spcBef>
              <a:spcAft>
                <a:spcPts val="0"/>
              </a:spcAft>
              <a:buNone/>
            </a:pPr>
            <a:endParaRPr lang="en-US" sz="1100" b="0" i="0" u="none" strike="noStrike" cap="none" baseline="0" dirty="0" smtClean="0">
              <a:solidFill>
                <a:schemeClr val="tx1"/>
              </a:solidFill>
              <a:effectLst/>
              <a:latin typeface="Arial"/>
              <a:cs typeface="Arial"/>
              <a:sym typeface="Arial"/>
            </a:endParaRPr>
          </a:p>
          <a:p>
            <a:pPr marL="0" lvl="0" indent="0" algn="l" rtl="0">
              <a:spcBef>
                <a:spcPts val="0"/>
              </a:spcBef>
              <a:spcAft>
                <a:spcPts val="0"/>
              </a:spcAft>
              <a:buNone/>
            </a:pPr>
            <a:r>
              <a:rPr lang="en-US" sz="1100" b="0" i="0" u="sng" strike="noStrike" cap="none" baseline="0" dirty="0" smtClean="0">
                <a:solidFill>
                  <a:schemeClr val="tx1"/>
                </a:solidFill>
                <a:effectLst/>
                <a:latin typeface="Arial"/>
                <a:cs typeface="Arial"/>
                <a:sym typeface="Arial"/>
              </a:rPr>
              <a:t>Options:</a:t>
            </a:r>
          </a:p>
          <a:p>
            <a:pPr>
              <a:buClrTx/>
              <a:buFont typeface="Arial" panose="020B0604020202020204" pitchFamily="34" charset="0"/>
              <a:buChar char="•"/>
            </a:pPr>
            <a:r>
              <a:rPr lang="en-CA" sz="1100" dirty="0" smtClean="0">
                <a:solidFill>
                  <a:schemeClr val="tx1"/>
                </a:solidFill>
              </a:rPr>
              <a:t>Abstain</a:t>
            </a:r>
          </a:p>
          <a:p>
            <a:pPr>
              <a:buClrTx/>
              <a:buFont typeface="Arial" panose="020B0604020202020204" pitchFamily="34" charset="0"/>
              <a:buChar char="•"/>
            </a:pPr>
            <a:r>
              <a:rPr lang="en-CA" sz="1100" dirty="0" smtClean="0">
                <a:solidFill>
                  <a:schemeClr val="tx1"/>
                </a:solidFill>
              </a:rPr>
              <a:t>Use protection </a:t>
            </a:r>
          </a:p>
          <a:p>
            <a:pPr>
              <a:buClrTx/>
              <a:buFont typeface="Arial" panose="020B0604020202020204" pitchFamily="34" charset="0"/>
              <a:buChar char="•"/>
            </a:pPr>
            <a:r>
              <a:rPr lang="en-CA" sz="1100" dirty="0" smtClean="0">
                <a:solidFill>
                  <a:schemeClr val="tx1"/>
                </a:solidFill>
              </a:rPr>
              <a:t>Decrease the number of partners you are intimate with</a:t>
            </a:r>
          </a:p>
          <a:p>
            <a:pPr>
              <a:buClrTx/>
              <a:buFont typeface="Arial" panose="020B0604020202020204" pitchFamily="34" charset="0"/>
              <a:buChar char="•"/>
            </a:pPr>
            <a:r>
              <a:rPr lang="en-CA" sz="1100" dirty="0" smtClean="0">
                <a:solidFill>
                  <a:schemeClr val="tx1"/>
                </a:solidFill>
              </a:rPr>
              <a:t>Get a health check up with a health care provider</a:t>
            </a:r>
          </a:p>
          <a:p>
            <a:pPr>
              <a:buClrTx/>
              <a:buFont typeface="Arial" panose="020B0604020202020204" pitchFamily="34" charset="0"/>
              <a:buChar char="•"/>
            </a:pPr>
            <a:r>
              <a:rPr lang="en-CA" sz="1100" dirty="0" smtClean="0">
                <a:solidFill>
                  <a:schemeClr val="tx1"/>
                </a:solidFill>
              </a:rPr>
              <a:t>Get tested</a:t>
            </a:r>
          </a:p>
          <a:p>
            <a:pPr>
              <a:buClrTx/>
              <a:buFont typeface="Arial" panose="020B0604020202020204" pitchFamily="34" charset="0"/>
              <a:buChar char="•"/>
            </a:pPr>
            <a:r>
              <a:rPr lang="en-CA" sz="1100" dirty="0" smtClean="0">
                <a:solidFill>
                  <a:schemeClr val="tx1"/>
                </a:solidFill>
              </a:rPr>
              <a:t>Get vaccinated</a:t>
            </a:r>
            <a:endParaRPr lang="en-US" sz="1100" b="0" i="0" u="none" strike="noStrike" cap="none" baseline="0" dirty="0" smtClean="0">
              <a:solidFill>
                <a:schemeClr val="tx1"/>
              </a:solidFill>
              <a:effectLst/>
              <a:latin typeface="Arial"/>
              <a:cs typeface="Arial"/>
              <a:sym typeface="Arial"/>
            </a:endParaRPr>
          </a:p>
          <a:p>
            <a:pPr marL="0" lvl="0" indent="0" algn="l" rtl="0">
              <a:spcBef>
                <a:spcPts val="0"/>
              </a:spcBef>
              <a:spcAft>
                <a:spcPts val="0"/>
              </a:spcAft>
              <a:buNone/>
            </a:pPr>
            <a:endParaRPr lang="en-US" sz="1100" b="0" i="0" u="none" strike="noStrike" cap="none" baseline="0" dirty="0" smtClean="0">
              <a:solidFill>
                <a:schemeClr val="tx1"/>
              </a:solidFill>
              <a:effectLst/>
              <a:latin typeface="Arial"/>
              <a:cs typeface="Arial"/>
              <a:sym typeface="Arial"/>
            </a:endParaRP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Elicit: </a:t>
            </a:r>
          </a:p>
          <a:p>
            <a:pPr marL="171450" lvl="0"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People should go to a health clinic or see a nurse or doctor who can provide important information about protection and </a:t>
            </a:r>
            <a:r>
              <a:rPr lang="en-US" sz="1100" b="0" i="0" u="none" strike="noStrike" cap="none" baseline="0" dirty="0" err="1" smtClean="0">
                <a:solidFill>
                  <a:srgbClr val="000000"/>
                </a:solidFill>
                <a:latin typeface="Arial"/>
                <a:ea typeface="Arial"/>
                <a:cs typeface="Arial"/>
                <a:sym typeface="Arial"/>
              </a:rPr>
              <a:t>HPV</a:t>
            </a:r>
            <a:r>
              <a:rPr lang="en-US" sz="1100" b="0" i="0" u="none" strike="noStrike" cap="none" baseline="0" dirty="0" smtClean="0">
                <a:solidFill>
                  <a:srgbClr val="000000"/>
                </a:solidFill>
                <a:latin typeface="Arial"/>
                <a:ea typeface="Arial"/>
                <a:cs typeface="Arial"/>
                <a:sym typeface="Arial"/>
              </a:rPr>
              <a:t> vaccination. People who think they will be having sex sometime soon should keep a condom or other effective and suitable form of protection with them so they will have it when they need it. </a:t>
            </a:r>
          </a:p>
          <a:p>
            <a:pPr marL="171450" lvl="0"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People should also talk with their partner about being emotionally ready to have sex and about using protection before they have sex, so both partners will know that protection will be used. If a partner says they do not want to use a condom, for example, a person should say, ‘I will not have sex without a condom.’ </a:t>
            </a:r>
          </a:p>
          <a:p>
            <a:pPr marL="171450" lvl="0"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If someone does have sex, it is important that you use protection every time, to help prevent contracting an </a:t>
            </a:r>
            <a:r>
              <a:rPr lang="en-US" sz="1100" b="0" i="0" u="none" strike="noStrike" cap="none" baseline="0" dirty="0" err="1" smtClean="0">
                <a:solidFill>
                  <a:srgbClr val="000000"/>
                </a:solidFill>
                <a:latin typeface="Arial"/>
                <a:ea typeface="Arial"/>
                <a:cs typeface="Arial"/>
                <a:sym typeface="Arial"/>
              </a:rPr>
              <a:t>STBBI</a:t>
            </a:r>
            <a:r>
              <a:rPr lang="en-US" sz="1100" b="0" i="0" u="none" strike="noStrike" cap="none" baseline="0" dirty="0" smtClean="0">
                <a:solidFill>
                  <a:srgbClr val="000000"/>
                </a:solidFill>
                <a:latin typeface="Arial"/>
                <a:ea typeface="Arial"/>
                <a:cs typeface="Arial"/>
                <a:sym typeface="Arial"/>
              </a:rPr>
              <a:t> or becoming a parent before you are ready.</a:t>
            </a: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cs typeface="Arial"/>
                <a:sym typeface="Arial"/>
              </a:rPr>
              <a:t>Reference:</a:t>
            </a:r>
            <a:r>
              <a:rPr lang="en-US" sz="1100" b="1" i="0" u="none" strike="noStrike" cap="none" baseline="0" dirty="0" smtClean="0">
                <a:solidFill>
                  <a:srgbClr val="000000"/>
                </a:solidFill>
                <a:effectLst/>
                <a:latin typeface="Arial"/>
                <a:cs typeface="Arial"/>
                <a:sym typeface="Arial"/>
              </a:rPr>
              <a:t> </a:t>
            </a:r>
          </a:p>
          <a:p>
            <a:pPr marL="171450" lvl="0" indent="-171450" algn="l" rtl="0">
              <a:spcBef>
                <a:spcPts val="0"/>
              </a:spcBef>
              <a:spcAft>
                <a:spcPts val="0"/>
              </a:spcAft>
            </a:pPr>
            <a:r>
              <a:rPr lang="en-US" sz="1100" b="0" i="0" u="none" strike="noStrike" cap="none" baseline="0" dirty="0" smtClean="0">
                <a:solidFill>
                  <a:srgbClr val="000000"/>
                </a:solidFill>
                <a:effectLst/>
                <a:latin typeface="Arial"/>
                <a:cs typeface="Arial"/>
                <a:sym typeface="Arial"/>
              </a:rPr>
              <a:t>OPHEA (</a:t>
            </a:r>
            <a:r>
              <a:rPr lang="en-US" sz="1100" b="0" i="0" u="none" strike="noStrike" cap="none" baseline="0" dirty="0" err="1" smtClean="0">
                <a:solidFill>
                  <a:srgbClr val="000000"/>
                </a:solidFill>
                <a:effectLst/>
                <a:latin typeface="Arial"/>
                <a:cs typeface="Arial"/>
                <a:sym typeface="Arial"/>
              </a:rPr>
              <a:t>n.d.</a:t>
            </a:r>
            <a:r>
              <a:rPr lang="en-US" sz="1100" b="0" i="0" u="none" strike="noStrike" cap="none" baseline="0" dirty="0" smtClean="0">
                <a:solidFill>
                  <a:srgbClr val="000000"/>
                </a:solidFill>
                <a:effectLst/>
                <a:latin typeface="Arial"/>
                <a:cs typeface="Arial"/>
                <a:sym typeface="Arial"/>
              </a:rPr>
              <a:t>). Identifying Sexually Transmitted Infections. https://teachingtools.ophea.net/lesson-plans/hpe/grade-7/understanding-sexual-health-and-decision-making/identifying-sexually-transmitted-infections </a:t>
            </a:r>
            <a:r>
              <a:rPr lang="en-US" dirty="0" smtClean="0"/>
              <a:t/>
            </a:r>
            <a:br>
              <a:rPr lang="en-US" dirty="0" smtClean="0"/>
            </a:b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b="1" i="0" dirty="0"/>
          </a:p>
        </p:txBody>
      </p:sp>
    </p:spTree>
    <p:extLst>
      <p:ext uri="{BB962C8B-B14F-4D97-AF65-F5344CB8AC3E}">
        <p14:creationId xmlns:p14="http://schemas.microsoft.com/office/powerpoint/2010/main" val="365033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p>
          <a:p>
            <a:pPr marL="158750" indent="0">
              <a:buNone/>
            </a:pPr>
            <a:r>
              <a:rPr lang="en-US" b="0" u="none" baseline="0" dirty="0" smtClean="0"/>
              <a:t>You can prevent STIs by getting </a:t>
            </a:r>
            <a:r>
              <a:rPr lang="en-CA" sz="1100" dirty="0" smtClean="0">
                <a:solidFill>
                  <a:schemeClr val="tx1"/>
                </a:solidFill>
              </a:rPr>
              <a:t>regular health check ups</a:t>
            </a:r>
            <a:r>
              <a:rPr lang="en-CA" sz="1100" baseline="0" dirty="0" smtClean="0">
                <a:solidFill>
                  <a:schemeClr val="tx1"/>
                </a:solidFill>
              </a:rPr>
              <a:t> when you are sexually active</a:t>
            </a:r>
            <a:endParaRPr lang="en-CA" sz="1100" dirty="0" smtClean="0">
              <a:solidFill>
                <a:schemeClr val="tx1"/>
              </a:solidFill>
            </a:endParaRPr>
          </a:p>
          <a:p>
            <a:pPr marL="158750" indent="0">
              <a:buNone/>
            </a:pPr>
            <a:endParaRPr lang="en-US" b="1" baseline="0" dirty="0" smtClean="0"/>
          </a:p>
          <a:p>
            <a:pPr marL="158750" indent="0">
              <a:buNone/>
            </a:pPr>
            <a:r>
              <a:rPr lang="en-US" b="1" baseline="0" dirty="0" smtClean="0"/>
              <a:t>Both partners should get a health check first (and discuss their history if they’ve been sexually active before):  </a:t>
            </a:r>
            <a:r>
              <a:rPr lang="en-US" b="0" baseline="0" dirty="0" smtClean="0"/>
              <a:t>You may know your partner on a social level but do you know your partners’ health history?  By both of you going for a health check up to see if you have an STI infection you can rest assured that neither one of you will infect the other with an STI.  Remember: Even if you don’t have any symptoms, doesn’t mean you don’t have an STI. If more people got a health check up before they were sexually active there would be a decrease in the number of people spreading the infections to others and therefore less numbers of the infections in the community.  </a:t>
            </a:r>
            <a:r>
              <a:rPr lang="en-US" b="1" baseline="0" dirty="0" smtClean="0"/>
              <a:t> </a:t>
            </a:r>
            <a:r>
              <a:rPr lang="en-US" b="0" baseline="0" dirty="0" smtClean="0"/>
              <a:t>A sexual health clinic or nurse/doctor can provide important information about protection.</a:t>
            </a:r>
            <a:endParaRPr lang="en-US" b="1" baseline="0" dirty="0" smtClean="0"/>
          </a:p>
          <a:p>
            <a:pPr marL="158750" indent="0">
              <a:buNone/>
            </a:pPr>
            <a:endParaRPr lang="en-US" b="1" u="sng" baseline="0" dirty="0" smtClean="0"/>
          </a:p>
          <a:p>
            <a:pPr marL="158750" indent="0">
              <a:buNone/>
            </a:pPr>
            <a:r>
              <a:rPr lang="en-US" b="1" baseline="0" dirty="0" smtClean="0"/>
              <a:t>Reduce number of partners:  </a:t>
            </a:r>
          </a:p>
          <a:p>
            <a:r>
              <a:rPr lang="en-US" b="0" baseline="0" dirty="0" smtClean="0"/>
              <a:t>The more partners a person has sex with the greater the chance of being infected with an STI.  Therefore, if one reduces the number or has one uninfected partner in their life, the risk is less for getting an STI.</a:t>
            </a:r>
          </a:p>
          <a:p>
            <a:pPr marL="158750" indent="0">
              <a:buNone/>
            </a:pPr>
            <a:endParaRPr lang="en-US" b="1" baseline="0" dirty="0" smtClean="0"/>
          </a:p>
          <a:p>
            <a:pPr marL="158750" indent="0">
              <a:buNone/>
            </a:pPr>
            <a:r>
              <a:rPr lang="en-US" b="1" baseline="0" dirty="0" smtClean="0"/>
              <a:t>Condoms:  </a:t>
            </a:r>
          </a:p>
          <a:p>
            <a:r>
              <a:rPr lang="en-US" b="0" baseline="0" dirty="0" smtClean="0"/>
              <a:t>Yes, it is important to use a condom </a:t>
            </a:r>
            <a:r>
              <a:rPr lang="en-US" b="1" baseline="0" dirty="0" smtClean="0"/>
              <a:t>every time </a:t>
            </a:r>
            <a:r>
              <a:rPr lang="en-US" b="0" baseline="0" dirty="0" smtClean="0"/>
              <a:t>as it can help protect you from STIs and pregnancy but this method is still not 100% effective. </a:t>
            </a:r>
          </a:p>
          <a:p>
            <a:r>
              <a:rPr lang="en-US" b="0" baseline="0" dirty="0" smtClean="0"/>
              <a:t>Do not use the same condom twice or double the condom as this is ineffective and increases the chances of the condom ripping.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1" baseline="0" dirty="0" smtClean="0"/>
              <a:t>*Note: Remember, condoms are the only form of contraception that protects against STIs through sexual intercourse*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baseline="0" dirty="0" smtClean="0"/>
              <a:t>However, dental dams can be used when trying to prevent STIs through </a:t>
            </a:r>
            <a:r>
              <a:rPr lang="en-US" b="0" i="0" u="sng" baseline="0" dirty="0" smtClean="0"/>
              <a:t>oral</a:t>
            </a:r>
            <a:r>
              <a:rPr lang="en-US" b="0" i="0" u="none" baseline="0" dirty="0" smtClean="0"/>
              <a:t> sex only. </a:t>
            </a:r>
            <a:endParaRPr lang="en-US" b="0" i="0" baseline="0" dirty="0" smtClean="0"/>
          </a:p>
          <a:p>
            <a:pPr marL="158750" indent="0">
              <a:buNone/>
            </a:pPr>
            <a:endParaRPr lang="en-US" b="1" baseline="0" dirty="0" smtClean="0"/>
          </a:p>
          <a:p>
            <a:pPr marL="158750" indent="0">
              <a:buNone/>
            </a:pPr>
            <a:r>
              <a:rPr lang="en-US" b="1" baseline="0" dirty="0" smtClean="0"/>
              <a:t>Get vaccinated: </a:t>
            </a:r>
          </a:p>
          <a:p>
            <a:r>
              <a:rPr lang="en-US" b="0" baseline="0" dirty="0" smtClean="0"/>
              <a:t>There are vaccinations to protect you from STIs (i.e., Hepatitis B, HPV) and they are recommended by Niagara Region Public Health and other health care professionals.  </a:t>
            </a:r>
            <a:r>
              <a:rPr lang="en-US" b="1" baseline="0" dirty="0" smtClean="0"/>
              <a:t> </a:t>
            </a:r>
          </a:p>
          <a:p>
            <a:pPr marL="158750" indent="0">
              <a:buNone/>
            </a:pPr>
            <a:endParaRPr lang="en-US" b="1" i="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US" b="1" baseline="0" dirty="0" smtClean="0"/>
          </a:p>
          <a:p>
            <a:pPr marL="158750" indent="0">
              <a:buNone/>
            </a:pPr>
            <a:endParaRPr lang="en-CA" dirty="0"/>
          </a:p>
        </p:txBody>
      </p:sp>
    </p:spTree>
    <p:extLst>
      <p:ext uri="{BB962C8B-B14F-4D97-AF65-F5344CB8AC3E}">
        <p14:creationId xmlns:p14="http://schemas.microsoft.com/office/powerpoint/2010/main" val="152229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2094567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You are not expected to remember all the “symptoms” for an STI. </a:t>
            </a:r>
            <a:r>
              <a:rPr lang="en-CA" sz="1100" dirty="0" smtClean="0">
                <a:solidFill>
                  <a:schemeClr val="tx1"/>
                </a:solidFill>
              </a:rPr>
              <a:t>What</a:t>
            </a:r>
            <a:r>
              <a:rPr lang="en-CA" sz="1100" baseline="0" dirty="0" smtClean="0">
                <a:solidFill>
                  <a:schemeClr val="tx1"/>
                </a:solidFill>
              </a:rPr>
              <a:t> is important is that you know your body and </a:t>
            </a:r>
            <a:r>
              <a:rPr lang="en-CA" sz="1100" dirty="0" smtClean="0">
                <a:solidFill>
                  <a:schemeClr val="tx1"/>
                </a:solidFill>
              </a:rPr>
              <a:t>if there are any bumps, pain when peeing, itching/tingling in the genital area or other changes that are not normal, get checked. </a:t>
            </a:r>
          </a:p>
          <a:p>
            <a:pPr marL="158750" indent="0">
              <a:buNone/>
            </a:pPr>
            <a:endParaRPr lang="en-CA" sz="1100" dirty="0" smtClean="0">
              <a:solidFill>
                <a:schemeClr val="tx1"/>
              </a:solidFill>
            </a:endParaRPr>
          </a:p>
          <a:p>
            <a:pPr marL="158750" indent="0">
              <a:buNone/>
            </a:pPr>
            <a:r>
              <a:rPr lang="en-CA" sz="1100" dirty="0" smtClean="0">
                <a:solidFill>
                  <a:schemeClr val="tx1"/>
                </a:solidFill>
              </a:rPr>
              <a:t>You</a:t>
            </a:r>
            <a:r>
              <a:rPr lang="en-CA" sz="1100" baseline="0" dirty="0" smtClean="0">
                <a:solidFill>
                  <a:schemeClr val="tx1"/>
                </a:solidFill>
              </a:rPr>
              <a:t> may not have an STI but you will not know unless you get checked out.</a:t>
            </a:r>
          </a:p>
          <a:p>
            <a:pPr marL="158750" indent="0">
              <a:buNone/>
            </a:pPr>
            <a:endParaRPr lang="en-CA" sz="1100" baseline="0" dirty="0" smtClean="0">
              <a:solidFill>
                <a:schemeClr val="tx1"/>
              </a:solidFill>
            </a:endParaRPr>
          </a:p>
          <a:p>
            <a:pPr marL="158750" indent="0">
              <a:buNone/>
            </a:pPr>
            <a:r>
              <a:rPr lang="en-CA" sz="1100" baseline="0" dirty="0" smtClean="0">
                <a:solidFill>
                  <a:schemeClr val="tx1"/>
                </a:solidFill>
              </a:rPr>
              <a:t>Remember that some STIs have no visible symptoms so you may not know you have an STI or the symptoms could show up years later. </a:t>
            </a:r>
          </a:p>
          <a:p>
            <a:pPr marL="158750" indent="0">
              <a:buNone/>
            </a:pPr>
            <a:endParaRPr lang="en-CA" sz="1100" baseline="0" dirty="0" smtClean="0">
              <a:solidFill>
                <a:schemeClr val="tx1"/>
              </a:solidFill>
            </a:endParaRPr>
          </a:p>
          <a:p>
            <a:pPr marL="158750" indent="0">
              <a:buNone/>
            </a:pPr>
            <a:r>
              <a:rPr lang="en-CA" sz="1100" baseline="0" dirty="0" smtClean="0">
                <a:solidFill>
                  <a:schemeClr val="tx1"/>
                </a:solidFill>
              </a:rPr>
              <a:t>Talk with your partner and get tested regularly if you are sexually active</a:t>
            </a:r>
          </a:p>
          <a:p>
            <a:pPr marL="158750" indent="0">
              <a:buNone/>
            </a:pPr>
            <a:endParaRPr lang="en-CA" sz="1100" baseline="0" dirty="0" smtClean="0">
              <a:solidFill>
                <a:schemeClr val="tx1"/>
              </a:solidFill>
            </a:endParaRPr>
          </a:p>
          <a:p>
            <a:pPr marL="158750" indent="0">
              <a:buNone/>
            </a:pPr>
            <a:r>
              <a:rPr lang="en-CA" sz="1100" b="1" baseline="0" dirty="0" smtClean="0">
                <a:solidFill>
                  <a:schemeClr val="tx1"/>
                </a:solidFill>
              </a:rPr>
              <a:t>**For the teacher only </a:t>
            </a:r>
            <a:r>
              <a:rPr lang="en-CA" sz="1100" b="1" baseline="0" dirty="0" smtClean="0">
                <a:solidFill>
                  <a:schemeClr val="tx1"/>
                </a:solidFill>
                <a:sym typeface="Wingdings" panose="05000000000000000000" pitchFamily="2" charset="2"/>
              </a:rPr>
              <a:t> </a:t>
            </a:r>
            <a:r>
              <a:rPr lang="en-CA" sz="1100" b="0" baseline="0" dirty="0" smtClean="0">
                <a:solidFill>
                  <a:schemeClr val="tx1"/>
                </a:solidFill>
                <a:sym typeface="Wingdings" panose="05000000000000000000" pitchFamily="2" charset="2"/>
              </a:rPr>
              <a:t>If you are looking for more important about Canada Immunizations, here is a guide that provides information about vaccines. For ones related to </a:t>
            </a:r>
            <a:r>
              <a:rPr lang="en-CA" sz="1100" b="0" baseline="0" dirty="0" err="1" smtClean="0">
                <a:solidFill>
                  <a:schemeClr val="tx1"/>
                </a:solidFill>
                <a:sym typeface="Wingdings" panose="05000000000000000000" pitchFamily="2" charset="2"/>
              </a:rPr>
              <a:t>STIs</a:t>
            </a:r>
            <a:r>
              <a:rPr lang="en-CA" sz="1100" b="0" baseline="0" dirty="0" smtClean="0">
                <a:solidFill>
                  <a:schemeClr val="tx1"/>
                </a:solidFill>
                <a:sym typeface="Wingdings" panose="05000000000000000000" pitchFamily="2" charset="2"/>
              </a:rPr>
              <a:t>, refer to Hepatitis B and Human papillomavirus: </a:t>
            </a:r>
          </a:p>
          <a:p>
            <a:pPr marL="457200" indent="-298450">
              <a:buFontTx/>
              <a:buChar char="-"/>
            </a:pPr>
            <a:r>
              <a:rPr lang="en-CA" sz="1100" b="0" baseline="0" dirty="0" smtClean="0">
                <a:solidFill>
                  <a:schemeClr val="tx1"/>
                </a:solidFill>
                <a:sym typeface="Wingdings" panose="05000000000000000000" pitchFamily="2" charset="2"/>
              </a:rPr>
              <a:t>Government of Canada (2021, December 23). Canada Immunization Guide: Part 4 – Active Vaccines. https://www.canada.ca/en/public-health/services/publications/healthy-living/canadian-immunization-guide-part-4-active-vaccines.html </a:t>
            </a:r>
          </a:p>
          <a:p>
            <a:pPr marL="457200" indent="-298450">
              <a:buFontTx/>
              <a:buChar char="-"/>
            </a:pPr>
            <a:endParaRPr lang="en-CA" sz="1100" b="0" baseline="0" dirty="0" smtClean="0">
              <a:solidFill>
                <a:schemeClr val="tx1"/>
              </a:solidFill>
              <a:sym typeface="Wingdings" panose="05000000000000000000" pitchFamily="2" charset="2"/>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b="1" dirty="0" smtClean="0"/>
              <a:t>Image from </a:t>
            </a:r>
            <a:r>
              <a:rPr lang="en-CA" b="1" dirty="0" err="1" smtClean="0"/>
              <a:t>Canva</a:t>
            </a:r>
            <a:endParaRPr lang="en-CA" b="1" dirty="0" smtClean="0"/>
          </a:p>
        </p:txBody>
      </p:sp>
    </p:spTree>
    <p:extLst>
      <p:ext uri="{BB962C8B-B14F-4D97-AF65-F5344CB8AC3E}">
        <p14:creationId xmlns:p14="http://schemas.microsoft.com/office/powerpoint/2010/main" val="18572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0b0795de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0b0795de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0" dirty="0" smtClean="0"/>
              <a:t>As you grow up there </a:t>
            </a:r>
            <a:r>
              <a:rPr lang="en-US" sz="1100" b="0" baseline="0" dirty="0" smtClean="0"/>
              <a:t>are many influences that affect the choices you make (i.e., friends, parents, teachers, religion-faith, culture-beliefs and country laws etc.). Personal values, family values, and religious beliefs can influence how you think about sex and sexual activity.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100" b="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0" baseline="0" dirty="0" smtClean="0"/>
              <a:t>As an adolescent you will be making many decisions on your own.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100" b="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0" baseline="0" dirty="0" smtClean="0"/>
              <a:t>There are many pressures particularly from friends or a partner. The choice you make may have risks/consequences that YOU have to deal with – not your peers or partner.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100" b="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0" baseline="0" dirty="0" smtClean="0"/>
              <a:t>A person should not have sex if: he or she is not ready; their partner is not ready; they or their partner have not given consent; they are feeling pressured; and they are feeling unsure or if under the influence of drugs or alcohol.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100" b="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0" baseline="0" dirty="0" smtClean="0"/>
              <a:t>Being able to talk to your partner about how you feel and how to protect against STI’s/pregnancy is an important part of sexual health. It is important to wait to have sex until you are comfortable talking to your partner.</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100" b="1" u="sng"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1" u="none" baseline="0" dirty="0" smtClean="0"/>
              <a:t>You need to make the choices that are best for YOU! not your partner, peers or friends.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100" b="1" u="sng" baseline="0" dirty="0" smtClean="0"/>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100" b="1" u="none" baseline="0" dirty="0" smtClean="0">
                <a:sym typeface="Wingdings" panose="05000000000000000000" pitchFamily="2" charset="2"/>
              </a:rPr>
              <a:t>As per the questions above:</a:t>
            </a:r>
          </a:p>
          <a:p>
            <a:pPr marL="171450" marR="0" indent="-171450" algn="l" defTabSz="914400" rtl="0" eaLnBrk="0" fontAlgn="base" latinLnBrk="0" hangingPunct="0">
              <a:lnSpc>
                <a:spcPct val="100000"/>
              </a:lnSpc>
              <a:spcBef>
                <a:spcPct val="30000"/>
              </a:spcBef>
              <a:spcAft>
                <a:spcPct val="0"/>
              </a:spcAft>
              <a:buClrTx/>
              <a:buSzTx/>
              <a:tabLst/>
              <a:defRPr/>
            </a:pPr>
            <a:r>
              <a:rPr lang="en-US" sz="1100" b="0" u="none" baseline="0" dirty="0" smtClean="0">
                <a:sym typeface="Wingdings" panose="05000000000000000000" pitchFamily="2" charset="2"/>
              </a:rPr>
              <a:t>Risks and consequences: STIs, pregnancy, unprepared, emotional/physical readiness</a:t>
            </a:r>
          </a:p>
          <a:p>
            <a:pPr marL="171450" marR="0" indent="-171450" algn="l" defTabSz="914400" rtl="0" eaLnBrk="0" fontAlgn="base" latinLnBrk="0" hangingPunct="0">
              <a:lnSpc>
                <a:spcPct val="100000"/>
              </a:lnSpc>
              <a:spcBef>
                <a:spcPct val="30000"/>
              </a:spcBef>
              <a:spcAft>
                <a:spcPct val="0"/>
              </a:spcAft>
              <a:buClrTx/>
              <a:buSzTx/>
              <a:tabLst/>
              <a:defRPr/>
            </a:pPr>
            <a:r>
              <a:rPr lang="en-US" sz="1100" b="0" u="none" baseline="0" dirty="0" smtClean="0">
                <a:sym typeface="Wingdings" panose="05000000000000000000" pitchFamily="2" charset="2"/>
              </a:rPr>
              <a:t>The friend is </a:t>
            </a:r>
            <a:r>
              <a:rPr lang="en-US" sz="1100" b="1" u="none" baseline="0" dirty="0" smtClean="0">
                <a:sym typeface="Wingdings" panose="05000000000000000000" pitchFamily="2" charset="2"/>
              </a:rPr>
              <a:t>not</a:t>
            </a:r>
            <a:r>
              <a:rPr lang="en-US" sz="1100" b="0" u="none" baseline="0" dirty="0" smtClean="0">
                <a:sym typeface="Wingdings" panose="05000000000000000000" pitchFamily="2" charset="2"/>
              </a:rPr>
              <a:t> a doctor or professional, so they should refer their friend to someone who is qualified in the subject  Refer to the next slide for “More Questions? Talk to Someone</a:t>
            </a:r>
            <a:r>
              <a:rPr lang="en-US" sz="1100" b="0" u="none" baseline="0" dirty="0" smtClean="0">
                <a:sym typeface="Arial"/>
              </a:rPr>
              <a:t>”</a:t>
            </a:r>
          </a:p>
          <a:p>
            <a:pPr marL="0" marR="0" indent="0" algn="l" defTabSz="914400" rtl="0" eaLnBrk="0" fontAlgn="base" latinLnBrk="0" hangingPunct="0">
              <a:lnSpc>
                <a:spcPct val="100000"/>
              </a:lnSpc>
              <a:spcBef>
                <a:spcPct val="30000"/>
              </a:spcBef>
              <a:spcAft>
                <a:spcPct val="0"/>
              </a:spcAft>
              <a:buClrTx/>
              <a:buSzTx/>
              <a:buNone/>
              <a:tabLst/>
              <a:defRPr/>
            </a:pPr>
            <a:endParaRPr lang="en-US" sz="1100" b="0" u="none" baseline="0" dirty="0" smtClean="0">
              <a:sym typeface="Arial"/>
            </a:endParaRPr>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CA" b="1" dirty="0" smtClean="0"/>
              <a:t>Image from </a:t>
            </a:r>
            <a:r>
              <a:rPr lang="en-CA" b="1" dirty="0" err="1" smtClean="0"/>
              <a:t>Canva</a:t>
            </a:r>
            <a:endParaRPr lang="en-CA" b="1" dirty="0" smtClean="0"/>
          </a:p>
          <a:p>
            <a:pPr marL="0" marR="0" indent="0" algn="l" defTabSz="914400" rtl="0" eaLnBrk="0" fontAlgn="base" latinLnBrk="0" hangingPunct="0">
              <a:lnSpc>
                <a:spcPct val="100000"/>
              </a:lnSpc>
              <a:spcBef>
                <a:spcPct val="30000"/>
              </a:spcBef>
              <a:spcAft>
                <a:spcPct val="0"/>
              </a:spcAft>
              <a:buClrTx/>
              <a:buSzTx/>
              <a:buNone/>
              <a:tabLst/>
              <a:defRPr/>
            </a:pPr>
            <a:endParaRPr lang="en-US" sz="1100" b="0" u="non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0b0795de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0b0795de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baseline="0"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baseline="0" dirty="0" smtClean="0">
                <a:effectLst/>
              </a:rPr>
              <a:t>There are many people and places that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1" i="1" baseline="0" dirty="0" smtClean="0">
              <a:sym typeface="Arial"/>
            </a:endParaRPr>
          </a:p>
          <a:p>
            <a:pPr marL="171450" lvl="0" indent="-171450" algn="l" rtl="0">
              <a:spcBef>
                <a:spcPts val="0"/>
              </a:spcBef>
              <a:spcAft>
                <a:spcPts val="0"/>
              </a:spcAft>
              <a:buFont typeface="Wingdings" panose="05000000000000000000" pitchFamily="2" charset="2"/>
              <a:buChar char="à"/>
            </a:pPr>
            <a:r>
              <a:rPr lang="en-US" dirty="0" smtClean="0"/>
              <a:t>Niagara Sexual Assault Centre</a:t>
            </a:r>
            <a:r>
              <a:rPr lang="en-US" baseline="0" dirty="0" smtClean="0"/>
              <a:t> (</a:t>
            </a:r>
            <a:r>
              <a:rPr lang="en-US" baseline="0" dirty="0" err="1" smtClean="0"/>
              <a:t>CARSA</a:t>
            </a:r>
            <a:r>
              <a:rPr lang="en-US" baseline="0" dirty="0" smtClean="0"/>
              <a:t>) </a:t>
            </a:r>
            <a:r>
              <a:rPr lang="en-US" dirty="0" smtClean="0"/>
              <a:t>(http://niagarasexualassaultcentre.com/) </a:t>
            </a:r>
          </a:p>
          <a:p>
            <a:pPr marL="628650" lvl="1" indent="-171450" algn="l" rtl="0">
              <a:spcBef>
                <a:spcPts val="0"/>
              </a:spcBef>
              <a:spcAft>
                <a:spcPts val="0"/>
              </a:spcAft>
              <a:buFont typeface="Wingdings" panose="05000000000000000000" pitchFamily="2" charset="2"/>
              <a:buChar char="à"/>
            </a:pPr>
            <a:r>
              <a:rPr lang="en-US" sz="1100" b="0" i="0" u="none" strike="noStrike" cap="all" dirty="0" smtClean="0">
                <a:solidFill>
                  <a:srgbClr val="000000"/>
                </a:solidFill>
                <a:effectLst/>
                <a:latin typeface="Arial"/>
                <a:ea typeface="Arial"/>
                <a:cs typeface="Arial"/>
                <a:sym typeface="Arial"/>
              </a:rPr>
              <a:t>24 HOUR CRISIS &amp; INFORMATION LINE: </a:t>
            </a:r>
            <a:r>
              <a:rPr lang="en-US" sz="1100" b="1" i="0" u="none" strike="noStrike" cap="all" dirty="0" smtClean="0">
                <a:solidFill>
                  <a:srgbClr val="000000"/>
                </a:solidFill>
                <a:effectLst/>
                <a:latin typeface="Arial"/>
                <a:ea typeface="Arial"/>
                <a:cs typeface="Arial"/>
                <a:sym typeface="Arial"/>
              </a:rPr>
              <a:t>905-682-4584</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Region Public Health – Sexual Health Live Chat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https://vue.comm100.com/chatWindow.aspx?siteId=232657&amp;planId=0066c5f6-364e-4017-9799-c08a1ef44d6b</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(https://www.niagararegion.ca/living/health_wellness/sexualhealth/sexual-health-centres.aspx)</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1" i="0" u="none" strike="noStrike" cap="all" dirty="0" smtClean="0">
                <a:solidFill>
                  <a:srgbClr val="000000"/>
                </a:solidFill>
                <a:effectLst/>
                <a:latin typeface="Arial"/>
                <a:ea typeface="Arial"/>
                <a:cs typeface="Arial"/>
                <a:sym typeface="Arial"/>
              </a:rPr>
              <a:t>905-688-3817</a:t>
            </a:r>
            <a:endParaRPr lang="en-US" b="0" baseline="0" dirty="0" smtClean="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Sexual Heath Ontario – Live Chat: https://sexualhealthontario.ca/en/chat </a:t>
            </a:r>
            <a:r>
              <a:rPr lang="en-US" sz="1100" b="0" i="0" u="none" strike="noStrike" cap="none" dirty="0" smtClean="0">
                <a:solidFill>
                  <a:srgbClr val="000000"/>
                </a:solidFill>
                <a:effectLst/>
                <a:latin typeface="Arial"/>
                <a:ea typeface="Arial"/>
                <a:cs typeface="Arial"/>
                <a:sym typeface="Arial"/>
              </a:rPr>
              <a:t/>
            </a:r>
            <a:br>
              <a:rPr lang="en-US" sz="1100" b="0" i="0" u="none" strike="noStrike" cap="none" dirty="0" smtClean="0">
                <a:solidFill>
                  <a:srgbClr val="000000"/>
                </a:solidFill>
                <a:effectLst/>
                <a:latin typeface="Arial"/>
                <a:ea typeface="Arial"/>
                <a:cs typeface="Arial"/>
                <a:sym typeface="Arial"/>
              </a:rPr>
            </a:b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72319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a:t>
            </a:r>
            <a:r>
              <a:rPr lang="en-US" sz="1100" b="1" i="0" u="none" strike="noStrike" cap="all" dirty="0" smtClean="0">
                <a:solidFill>
                  <a:srgbClr val="000000"/>
                </a:solidFill>
                <a:effectLst/>
                <a:latin typeface="Arial"/>
                <a:ea typeface="Arial"/>
                <a:cs typeface="Arial"/>
                <a:sym typeface="Arial"/>
              </a:rPr>
              <a:t>905-688-3817</a:t>
            </a: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effectLst/>
              <a:latin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The hours for each of the sexual health centres are</a:t>
            </a:r>
            <a:r>
              <a:rPr lang="en-CA" baseline="0" dirty="0" smtClean="0"/>
              <a:t> different and change depending on the times of the year. It is recommended that students call to inquire about the services offered and what they need so they can be directed to the closest and most appropriate centre.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For</a:t>
            </a:r>
            <a:r>
              <a:rPr lang="en-CA" baseline="0" dirty="0" smtClean="0"/>
              <a:t> more information about the sexual health centres in the Niagara Region, use the following link: </a:t>
            </a:r>
            <a:r>
              <a:rPr lang="en-CA" dirty="0" smtClean="0">
                <a:hlinkClick r:id="rId3"/>
              </a:rPr>
              <a:t>Sexual Health Centres - Niagara Region, Ontario</a:t>
            </a:r>
            <a:r>
              <a:rPr lang="en-CA" dirty="0" smtClean="0"/>
              <a:t> </a:t>
            </a:r>
            <a:r>
              <a:rPr lang="en-CA" dirty="0" smtClean="0">
                <a:sym typeface="Wingdings" panose="05000000000000000000" pitchFamily="2" charset="2"/>
              </a:rPr>
              <a:t> </a:t>
            </a:r>
            <a:r>
              <a:rPr lang="en-CA" dirty="0" smtClean="0"/>
              <a:t>https://www.niagararegion.ca/living/health_wellness/sexualhealth/sexual-health-centres.aspx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sz="1100" dirty="0" smtClean="0">
              <a:hlinkClick r:id="rId4"/>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sz="1100" dirty="0" smtClean="0">
                <a:hlinkClick r:id="rId4"/>
              </a:rPr>
              <a:t>https://www.niagararegion.ca/living/health_wellness/sexualhealth/sti.aspx</a:t>
            </a:r>
            <a:endParaRPr lang="en-CA" sz="1100" dirty="0" smtClean="0"/>
          </a:p>
        </p:txBody>
      </p:sp>
    </p:spTree>
    <p:extLst>
      <p:ext uri="{BB962C8B-B14F-4D97-AF65-F5344CB8AC3E}">
        <p14:creationId xmlns:p14="http://schemas.microsoft.com/office/powerpoint/2010/main" val="3608572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smtClean="0">
                <a:solidFill>
                  <a:schemeClr val="dk1"/>
                </a:solidFill>
              </a:rPr>
              <a:t>STIs</a:t>
            </a:r>
            <a:r>
              <a:rPr lang="en-US" sz="1100" dirty="0" smtClean="0">
                <a:solidFill>
                  <a:schemeClr val="dk1"/>
                </a:solidFill>
              </a:rPr>
              <a:t> are preventable…</a:t>
            </a:r>
            <a:r>
              <a:rPr lang="en-US" sz="1100" baseline="0" dirty="0" smtClean="0">
                <a:solidFill>
                  <a:schemeClr val="dk1"/>
                </a:solidFil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dk1"/>
                </a:solidFill>
              </a:rPr>
              <a:t>There are many methods of protection available that can be used</a:t>
            </a:r>
            <a:r>
              <a:rPr lang="en-US" sz="1100" baseline="0" dirty="0" smtClean="0">
                <a:solidFill>
                  <a:schemeClr val="dk1"/>
                </a:solidFill>
              </a:rPr>
              <a:t> to prevent pregnancy, and condoms can protect against STIs</a:t>
            </a: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smtClean="0"/>
              <a:t>For more</a:t>
            </a:r>
            <a:r>
              <a:rPr lang="en-CA" b="0" baseline="0" dirty="0" smtClean="0"/>
              <a:t> information on STIs, check out the following resources:</a:t>
            </a:r>
          </a:p>
          <a:p>
            <a:r>
              <a:rPr lang="en-US" sz="1100" b="1" i="0" u="none" strike="noStrike" cap="none" dirty="0" smtClean="0">
                <a:solidFill>
                  <a:srgbClr val="000000"/>
                </a:solidFill>
                <a:effectLst/>
                <a:latin typeface="Arial"/>
                <a:ea typeface="Arial"/>
                <a:cs typeface="Arial"/>
                <a:sym typeface="Arial"/>
                <a:hlinkClick r:id="rId3"/>
              </a:rPr>
              <a:t>http://www.phac-aspc.gc.ca/std-mts/sti-its/index-eng.php</a:t>
            </a:r>
            <a:r>
              <a:rPr lang="en-US" sz="1100" b="1" i="0" u="none" strike="noStrike" cap="none" baseline="0" dirty="0" smtClean="0">
                <a:solidFill>
                  <a:srgbClr val="000000"/>
                </a:solidFill>
                <a:effectLst/>
                <a:latin typeface="Arial"/>
                <a:ea typeface="Arial"/>
                <a:cs typeface="Arial"/>
                <a:sym typeface="Arial"/>
              </a:rPr>
              <a:t> </a:t>
            </a:r>
            <a:r>
              <a:rPr lang="en-US" sz="1100" b="1"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Canadian Guidelines on Sexually Transmitted Infections (</a:t>
            </a:r>
            <a:r>
              <a:rPr lang="en-US" sz="1100" b="0" i="0" u="none" strike="noStrike" cap="none" dirty="0" err="1" smtClean="0">
                <a:solidFill>
                  <a:srgbClr val="000000"/>
                </a:solidFill>
                <a:effectLst/>
                <a:latin typeface="Arial"/>
                <a:ea typeface="Arial"/>
                <a:cs typeface="Arial"/>
                <a:sym typeface="Arial"/>
              </a:rPr>
              <a:t>PHAC</a:t>
            </a:r>
            <a:r>
              <a:rPr lang="en-US" sz="1100" b="0" i="0" u="none" strike="noStrike" cap="none" dirty="0" smtClean="0">
                <a:solidFill>
                  <a:srgbClr val="000000"/>
                </a:solidFill>
                <a:effectLst/>
                <a:latin typeface="Arial"/>
                <a:ea typeface="Arial"/>
                <a:cs typeface="Arial"/>
                <a:sym typeface="Arial"/>
              </a:rPr>
              <a:t>)</a:t>
            </a:r>
          </a:p>
          <a:p>
            <a:r>
              <a:rPr lang="en-US" sz="1100" b="1" i="0" u="none" strike="noStrike" cap="none" dirty="0" smtClean="0">
                <a:solidFill>
                  <a:srgbClr val="000000"/>
                </a:solidFill>
                <a:effectLst/>
                <a:latin typeface="Arial"/>
                <a:ea typeface="Arial"/>
                <a:cs typeface="Arial"/>
                <a:sym typeface="Arial"/>
                <a:hlinkClick r:id="rId4"/>
              </a:rPr>
              <a:t>http://www.phac-aspc.gc.ca/std-mts/faq-eng.php</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Sexually Transmitted Infections (STI), Sexual Health Facts and Information for the public (</a:t>
            </a:r>
            <a:r>
              <a:rPr lang="en-US" sz="1100" b="0" i="0" u="none" strike="noStrike" cap="none" dirty="0" err="1" smtClean="0">
                <a:solidFill>
                  <a:srgbClr val="000000"/>
                </a:solidFill>
                <a:effectLst/>
                <a:latin typeface="Arial"/>
                <a:ea typeface="Arial"/>
                <a:cs typeface="Arial"/>
                <a:sym typeface="Arial"/>
              </a:rPr>
              <a:t>PHAC</a:t>
            </a:r>
            <a:r>
              <a:rPr lang="en-US" sz="1100" b="0" i="0" u="none" strike="noStrike" cap="none" dirty="0" smtClean="0">
                <a:solidFill>
                  <a:srgbClr val="000000"/>
                </a:solidFill>
                <a:effectLst/>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9694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b0795d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b0795d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baseline="0" dirty="0" smtClean="0"/>
              <a:t>Part 2: Preventing STIs and Unplanned Pregnancy </a:t>
            </a:r>
            <a:r>
              <a:rPr lang="en-US" b="0" i="0" baseline="0" dirty="0" smtClean="0"/>
              <a:t>(Covering Expectation D1.5)</a:t>
            </a:r>
            <a:endParaRPr lang="en-US" b="1" i="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170954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sng"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244098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you need to know the different types of sexually transmitted infections, how they are passed between two people, and understand how they can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your well-being.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18005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sexual health with your parents or friends, but it’s important we all understand sexual health so we can make safe decisions.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sexual health and each other’s experiences.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41859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1">
            <a:alphaModFix/>
          </a:blip>
          <a:srcRect t="82179"/>
          <a:stretch/>
        </p:blipFill>
        <p:spPr>
          <a:xfrm>
            <a:off x="0" y="3887622"/>
            <a:ext cx="9144000" cy="12558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546" y="186637"/>
            <a:ext cx="6538908" cy="2085278"/>
          </a:xfrm>
        </p:spPr>
        <p:txBody>
          <a:bodyPr anchor="ctr">
            <a:normAutofit/>
          </a:bodyPr>
          <a:lstStyle/>
          <a:p>
            <a:r>
              <a:rPr lang="en" sz="3000" b="1" dirty="0" smtClean="0"/>
              <a:t>Part 2: Preventing Sexually </a:t>
            </a:r>
            <a:r>
              <a:rPr lang="en" sz="3000" b="1" dirty="0"/>
              <a:t>Transmitted </a:t>
            </a:r>
            <a:r>
              <a:rPr lang="en" sz="3000" b="1" dirty="0" smtClean="0"/>
              <a:t>Infections </a:t>
            </a:r>
            <a:br>
              <a:rPr lang="en" sz="3000" b="1" dirty="0" smtClean="0"/>
            </a:br>
            <a:r>
              <a:rPr lang="en" sz="3000" b="1" dirty="0" smtClean="0"/>
              <a:t>and </a:t>
            </a:r>
            <a:br>
              <a:rPr lang="en" sz="3000" b="1" dirty="0" smtClean="0"/>
            </a:br>
            <a:r>
              <a:rPr lang="en" sz="3000" b="1" dirty="0" smtClean="0"/>
              <a:t>Unplanned Pregnancy</a:t>
            </a:r>
            <a:endParaRPr lang="en-CA" sz="3000" dirty="0"/>
          </a:p>
        </p:txBody>
      </p:sp>
      <p:sp>
        <p:nvSpPr>
          <p:cNvPr id="3" name="Subtitle 2"/>
          <p:cNvSpPr>
            <a:spLocks noGrp="1"/>
          </p:cNvSpPr>
          <p:nvPr>
            <p:ph type="subTitle" idx="1"/>
          </p:nvPr>
        </p:nvSpPr>
        <p:spPr>
          <a:xfrm>
            <a:off x="311700" y="3318334"/>
            <a:ext cx="8520600" cy="792600"/>
          </a:xfrm>
        </p:spPr>
        <p:txBody>
          <a:bodyPr/>
          <a:lstStyle/>
          <a:p>
            <a:r>
              <a:rPr lang="en-CA" dirty="0">
                <a:solidFill>
                  <a:schemeClr val="dk1"/>
                </a:solidFill>
              </a:rPr>
              <a:t>Grade </a:t>
            </a:r>
            <a:r>
              <a:rPr lang="en-CA" dirty="0" smtClean="0">
                <a:solidFill>
                  <a:schemeClr val="dk1"/>
                </a:solidFill>
              </a:rPr>
              <a:t>7</a:t>
            </a:r>
            <a:endParaRPr lang="en-CA" dirty="0">
              <a:solidFill>
                <a:schemeClr val="dk1"/>
              </a:solidFill>
            </a:endParaRPr>
          </a:p>
        </p:txBody>
      </p:sp>
      <p:pic>
        <p:nvPicPr>
          <p:cNvPr id="7" name="Picture 6" descr="couple kissing, person on left with red STI"/>
          <p:cNvPicPr>
            <a:picLocks noChangeAspect="1"/>
          </p:cNvPicPr>
          <p:nvPr/>
        </p:nvPicPr>
        <p:blipFill rotWithShape="1">
          <a:blip r:embed="rId3">
            <a:extLst>
              <a:ext uri="{28A0092B-C50C-407E-A947-70E740481C1C}">
                <a14:useLocalDpi xmlns:a14="http://schemas.microsoft.com/office/drawing/2010/main" val="0"/>
              </a:ext>
            </a:extLst>
          </a:blip>
          <a:srcRect l="27467" r="24527"/>
          <a:stretch/>
        </p:blipFill>
        <p:spPr>
          <a:xfrm>
            <a:off x="552961" y="1229276"/>
            <a:ext cx="1371600" cy="2857143"/>
          </a:xfrm>
          <a:prstGeom prst="rect">
            <a:avLst/>
          </a:prstGeom>
        </p:spPr>
      </p:pic>
      <p:pic>
        <p:nvPicPr>
          <p:cNvPr id="8" name="Picture 7" title="pregnancy"/>
          <p:cNvPicPr>
            <a:picLocks noChangeAspect="1"/>
          </p:cNvPicPr>
          <p:nvPr/>
        </p:nvPicPr>
        <p:blipFill>
          <a:blip r:embed="rId4"/>
          <a:stretch>
            <a:fillRect/>
          </a:stretch>
        </p:blipFill>
        <p:spPr>
          <a:xfrm>
            <a:off x="6913228" y="2066306"/>
            <a:ext cx="1726744" cy="1726744"/>
          </a:xfrm>
          <a:prstGeom prst="rect">
            <a:avLst/>
          </a:prstGeom>
        </p:spPr>
      </p:pic>
    </p:spTree>
    <p:extLst>
      <p:ext uri="{BB962C8B-B14F-4D97-AF65-F5344CB8AC3E}">
        <p14:creationId xmlns:p14="http://schemas.microsoft.com/office/powerpoint/2010/main" val="9445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Before We Begin…</a:t>
            </a:r>
            <a:endParaRPr lang="en-CA" b="1" dirty="0"/>
          </a:p>
        </p:txBody>
      </p:sp>
      <p:sp>
        <p:nvSpPr>
          <p:cNvPr id="3" name="Text Placeholder 2"/>
          <p:cNvSpPr>
            <a:spLocks noGrp="1"/>
          </p:cNvSpPr>
          <p:nvPr>
            <p:ph type="body" idx="1"/>
          </p:nvPr>
        </p:nvSpPr>
        <p:spPr>
          <a:xfrm>
            <a:off x="311700" y="1648691"/>
            <a:ext cx="5654202" cy="2199828"/>
          </a:xfrm>
        </p:spPr>
        <p:txBody>
          <a:bodyPr>
            <a:normAutofit/>
          </a:bodyPr>
          <a:lstStyle/>
          <a:p>
            <a:pPr>
              <a:buClrTx/>
            </a:pPr>
            <a:r>
              <a:rPr lang="en-CA" sz="2000" dirty="0" smtClean="0">
                <a:solidFill>
                  <a:schemeClr val="tx1"/>
                </a:solidFill>
              </a:rPr>
              <a:t>Respect each other</a:t>
            </a:r>
          </a:p>
          <a:p>
            <a:pPr>
              <a:buClrTx/>
            </a:pPr>
            <a:r>
              <a:rPr lang="en-CA" sz="2000" dirty="0" smtClean="0">
                <a:solidFill>
                  <a:schemeClr val="tx1"/>
                </a:solidFill>
              </a:rPr>
              <a:t>Use inclusive language</a:t>
            </a:r>
          </a:p>
          <a:p>
            <a:pPr>
              <a:buClrTx/>
            </a:pPr>
            <a:r>
              <a:rPr lang="en-CA" sz="2000" dirty="0" smtClean="0">
                <a:solidFill>
                  <a:schemeClr val="tx1"/>
                </a:solidFill>
              </a:rPr>
              <a:t>Use the correct terms for sexually transmitted infections (STIs)</a:t>
            </a:r>
          </a:p>
          <a:p>
            <a:pPr>
              <a:buClrTx/>
            </a:pPr>
            <a:r>
              <a:rPr lang="en-CA" sz="2000" dirty="0" smtClean="0">
                <a:solidFill>
                  <a:schemeClr val="tx1"/>
                </a:solidFill>
              </a:rPr>
              <a:t>Respect personal boundaries</a:t>
            </a:r>
          </a:p>
        </p:txBody>
      </p:sp>
      <p:pic>
        <p:nvPicPr>
          <p:cNvPr id="4" name="Picture 3" descr="yellow check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282" y="1648691"/>
            <a:ext cx="1901179" cy="1901179"/>
          </a:xfrm>
          <a:prstGeom prst="rect">
            <a:avLst/>
          </a:prstGeom>
        </p:spPr>
      </p:pic>
    </p:spTree>
    <p:extLst>
      <p:ext uri="{BB962C8B-B14F-4D97-AF65-F5344CB8AC3E}">
        <p14:creationId xmlns:p14="http://schemas.microsoft.com/office/powerpoint/2010/main" val="1815687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501019" y="535722"/>
            <a:ext cx="5683552" cy="937215"/>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Think, Pair, Share</a:t>
            </a:r>
            <a:endParaRPr sz="2820" b="1" dirty="0"/>
          </a:p>
        </p:txBody>
      </p:sp>
      <p:sp>
        <p:nvSpPr>
          <p:cNvPr id="3" name="TextBox 2"/>
          <p:cNvSpPr txBox="1"/>
          <p:nvPr/>
        </p:nvSpPr>
        <p:spPr>
          <a:xfrm>
            <a:off x="1501019" y="2062892"/>
            <a:ext cx="5683552" cy="707886"/>
          </a:xfrm>
          <a:prstGeom prst="rect">
            <a:avLst/>
          </a:prstGeom>
          <a:noFill/>
        </p:spPr>
        <p:txBody>
          <a:bodyPr wrap="square" rtlCol="0">
            <a:spAutoFit/>
          </a:bodyPr>
          <a:lstStyle/>
          <a:p>
            <a:pPr algn="ctr"/>
            <a:r>
              <a:rPr lang="en-US" sz="2000" dirty="0">
                <a:latin typeface="+mn-lt"/>
              </a:rPr>
              <a:t>“Do you know of any ways that a person can prevent STIs </a:t>
            </a:r>
            <a:r>
              <a:rPr lang="en-US" sz="2000" dirty="0" smtClean="0">
                <a:latin typeface="+mn-lt"/>
              </a:rPr>
              <a:t>or </a:t>
            </a:r>
            <a:r>
              <a:rPr lang="en-US" sz="2000" dirty="0">
                <a:latin typeface="+mn-lt"/>
              </a:rPr>
              <a:t>unplanned pregnancy?”</a:t>
            </a:r>
            <a:endParaRPr lang="en-US" sz="3200" dirty="0">
              <a:solidFill>
                <a:schemeClr val="dk1"/>
              </a:solidFill>
              <a:latin typeface="+mn-lt"/>
            </a:endParaRPr>
          </a:p>
        </p:txBody>
      </p:sp>
      <p:pic>
        <p:nvPicPr>
          <p:cNvPr id="5" name="Google Shape;74;p15" descr="Talking bubbles"/>
          <p:cNvPicPr preferRelativeResize="0"/>
          <p:nvPr/>
        </p:nvPicPr>
        <p:blipFill>
          <a:blip r:embed="rId4">
            <a:alphaModFix/>
          </a:blip>
          <a:stretch>
            <a:fillRect/>
          </a:stretch>
        </p:blipFill>
        <p:spPr>
          <a:xfrm>
            <a:off x="7447069" y="2416835"/>
            <a:ext cx="1425888" cy="150881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64404"/>
            <a:ext cx="8520600" cy="853333"/>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t>Hormonal Contraception</a:t>
            </a:r>
            <a:endParaRPr lang="en-CA" b="1" dirty="0"/>
          </a:p>
        </p:txBody>
      </p:sp>
      <p:sp>
        <p:nvSpPr>
          <p:cNvPr id="3" name="Text Placeholder 2"/>
          <p:cNvSpPr>
            <a:spLocks noGrp="1"/>
          </p:cNvSpPr>
          <p:nvPr>
            <p:ph type="body" idx="1"/>
          </p:nvPr>
        </p:nvSpPr>
        <p:spPr>
          <a:xfrm>
            <a:off x="311700" y="1241642"/>
            <a:ext cx="8520600" cy="2668837"/>
          </a:xfrm>
        </p:spPr>
        <p:txBody>
          <a:bodyPr>
            <a:noAutofit/>
          </a:bodyPr>
          <a:lstStyle/>
          <a:p>
            <a:pPr marL="114300" indent="0">
              <a:buClrTx/>
              <a:buNone/>
            </a:pPr>
            <a:r>
              <a:rPr lang="en-CA" sz="2000" dirty="0" smtClean="0">
                <a:solidFill>
                  <a:schemeClr val="tx1"/>
                </a:solidFill>
              </a:rPr>
              <a:t>Hormonal contraception is a type of birth control that uses hormones to prevent pregnancy. </a:t>
            </a:r>
          </a:p>
          <a:p>
            <a:pPr marL="114300" indent="0">
              <a:buClrTx/>
              <a:buNone/>
            </a:pPr>
            <a:r>
              <a:rPr lang="en-CA" sz="2000" b="1" dirty="0" smtClean="0">
                <a:solidFill>
                  <a:schemeClr val="tx1"/>
                </a:solidFill>
              </a:rPr>
              <a:t>Common methods include:</a:t>
            </a:r>
          </a:p>
          <a:p>
            <a:pPr>
              <a:buClrTx/>
            </a:pPr>
            <a:r>
              <a:rPr lang="en-CA" sz="2000" dirty="0" smtClean="0">
                <a:solidFill>
                  <a:schemeClr val="tx1"/>
                </a:solidFill>
              </a:rPr>
              <a:t>Birth Control Pill</a:t>
            </a:r>
          </a:p>
          <a:p>
            <a:pPr>
              <a:buClrTx/>
            </a:pPr>
            <a:r>
              <a:rPr lang="en-CA" sz="2000" dirty="0">
                <a:solidFill>
                  <a:schemeClr val="tx1"/>
                </a:solidFill>
              </a:rPr>
              <a:t>Patch</a:t>
            </a:r>
          </a:p>
          <a:p>
            <a:pPr>
              <a:buClrTx/>
            </a:pPr>
            <a:r>
              <a:rPr lang="en-CA" sz="2000" dirty="0" smtClean="0">
                <a:solidFill>
                  <a:schemeClr val="tx1"/>
                </a:solidFill>
              </a:rPr>
              <a:t>Ring</a:t>
            </a:r>
            <a:endParaRPr lang="en-CA" sz="2000" dirty="0">
              <a:solidFill>
                <a:schemeClr val="tx1"/>
              </a:solidFill>
            </a:endParaRPr>
          </a:p>
          <a:p>
            <a:pPr>
              <a:buClrTx/>
            </a:pPr>
            <a:r>
              <a:rPr lang="en-CA" sz="2000" dirty="0" smtClean="0">
                <a:solidFill>
                  <a:schemeClr val="tx1"/>
                </a:solidFill>
              </a:rPr>
              <a:t>Injection</a:t>
            </a:r>
          </a:p>
        </p:txBody>
      </p:sp>
      <p:pic>
        <p:nvPicPr>
          <p:cNvPr id="5" name="Picture 4" descr="birth contr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57512">
            <a:off x="4472596" y="1841176"/>
            <a:ext cx="1972261" cy="1972261"/>
          </a:xfrm>
          <a:prstGeom prst="rect">
            <a:avLst/>
          </a:prstGeom>
        </p:spPr>
      </p:pic>
      <p:pic>
        <p:nvPicPr>
          <p:cNvPr id="6" name="Picture 5" descr="IU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355" flipH="1">
            <a:off x="6866005" y="1914408"/>
            <a:ext cx="1825801" cy="1825801"/>
          </a:xfrm>
          <a:prstGeom prst="rect">
            <a:avLst/>
          </a:prstGeom>
        </p:spPr>
      </p:pic>
    </p:spTree>
    <p:extLst>
      <p:ext uri="{BB962C8B-B14F-4D97-AF65-F5344CB8AC3E}">
        <p14:creationId xmlns:p14="http://schemas.microsoft.com/office/powerpoint/2010/main" val="4112028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64404"/>
            <a:ext cx="8520600" cy="892883"/>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t>Non-Hormonal Contraception</a:t>
            </a:r>
            <a:endParaRPr lang="en-CA" b="1" dirty="0"/>
          </a:p>
        </p:txBody>
      </p:sp>
      <p:sp>
        <p:nvSpPr>
          <p:cNvPr id="3" name="Text Placeholder 2"/>
          <p:cNvSpPr>
            <a:spLocks noGrp="1"/>
          </p:cNvSpPr>
          <p:nvPr>
            <p:ph type="body" idx="1"/>
          </p:nvPr>
        </p:nvSpPr>
        <p:spPr>
          <a:xfrm>
            <a:off x="311700" y="1259822"/>
            <a:ext cx="8520600" cy="2922213"/>
          </a:xfrm>
        </p:spPr>
        <p:txBody>
          <a:bodyPr>
            <a:normAutofit fontScale="92500" lnSpcReduction="10000"/>
          </a:bodyPr>
          <a:lstStyle/>
          <a:p>
            <a:pPr marL="114300" indent="0">
              <a:buClrTx/>
              <a:buNone/>
            </a:pPr>
            <a:r>
              <a:rPr lang="en-CA" sz="2200" dirty="0" smtClean="0">
                <a:solidFill>
                  <a:schemeClr val="tx1"/>
                </a:solidFill>
              </a:rPr>
              <a:t>Non-hormonal birth control is when a blockage is created between sperm and the egg during sexual activity.</a:t>
            </a:r>
            <a:endParaRPr lang="en-CA" sz="2200" b="1" dirty="0" smtClean="0">
              <a:solidFill>
                <a:schemeClr val="tx1"/>
              </a:solidFill>
            </a:endParaRPr>
          </a:p>
          <a:p>
            <a:pPr marL="114300" indent="0">
              <a:buClrTx/>
              <a:buNone/>
            </a:pPr>
            <a:r>
              <a:rPr lang="en-CA" sz="2200" b="1" dirty="0" smtClean="0">
                <a:solidFill>
                  <a:schemeClr val="tx1"/>
                </a:solidFill>
              </a:rPr>
              <a:t>Common </a:t>
            </a:r>
            <a:r>
              <a:rPr lang="en-CA" sz="2200" b="1" dirty="0">
                <a:solidFill>
                  <a:schemeClr val="tx1"/>
                </a:solidFill>
              </a:rPr>
              <a:t>methods include</a:t>
            </a:r>
            <a:r>
              <a:rPr lang="en-CA" sz="2200" b="1" dirty="0" smtClean="0">
                <a:solidFill>
                  <a:schemeClr val="tx1"/>
                </a:solidFill>
              </a:rPr>
              <a:t>:</a:t>
            </a:r>
            <a:endParaRPr lang="en-CA" sz="2200" dirty="0" smtClean="0">
              <a:solidFill>
                <a:schemeClr val="tx1"/>
              </a:solidFill>
            </a:endParaRPr>
          </a:p>
          <a:p>
            <a:pPr>
              <a:buClrTx/>
            </a:pPr>
            <a:r>
              <a:rPr lang="en-CA" sz="2200" dirty="0" smtClean="0">
                <a:solidFill>
                  <a:schemeClr val="tx1"/>
                </a:solidFill>
              </a:rPr>
              <a:t>Condoms*</a:t>
            </a:r>
          </a:p>
          <a:p>
            <a:pPr lvl="1">
              <a:buClrTx/>
            </a:pPr>
            <a:r>
              <a:rPr lang="en-CA" sz="2200" dirty="0" smtClean="0">
                <a:solidFill>
                  <a:schemeClr val="tx1"/>
                </a:solidFill>
              </a:rPr>
              <a:t>External</a:t>
            </a:r>
          </a:p>
          <a:p>
            <a:pPr lvl="1">
              <a:buClrTx/>
            </a:pPr>
            <a:r>
              <a:rPr lang="en-CA" sz="2200" dirty="0" smtClean="0">
                <a:solidFill>
                  <a:schemeClr val="tx1"/>
                </a:solidFill>
              </a:rPr>
              <a:t>Insertive</a:t>
            </a:r>
          </a:p>
          <a:p>
            <a:pPr>
              <a:buClrTx/>
            </a:pPr>
            <a:r>
              <a:rPr lang="en-CA" sz="2200" dirty="0" smtClean="0">
                <a:solidFill>
                  <a:schemeClr val="tx1"/>
                </a:solidFill>
              </a:rPr>
              <a:t>Dental Dams</a:t>
            </a:r>
          </a:p>
          <a:p>
            <a:pPr>
              <a:buClrTx/>
            </a:pPr>
            <a:r>
              <a:rPr lang="en-CA" sz="2200" dirty="0" smtClean="0">
                <a:solidFill>
                  <a:schemeClr val="tx1"/>
                </a:solidFill>
              </a:rPr>
              <a:t>Vasectomy / Tubal Ligation (Tubes Tied)</a:t>
            </a:r>
          </a:p>
        </p:txBody>
      </p:sp>
      <p:pic>
        <p:nvPicPr>
          <p:cNvPr id="5" name="Picture 4" descr="cond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70541" y="1904862"/>
            <a:ext cx="1866499" cy="1866499"/>
          </a:xfrm>
          <a:prstGeom prst="rect">
            <a:avLst/>
          </a:prstGeom>
        </p:spPr>
      </p:pic>
    </p:spTree>
    <p:extLst>
      <p:ext uri="{BB962C8B-B14F-4D97-AF65-F5344CB8AC3E}">
        <p14:creationId xmlns:p14="http://schemas.microsoft.com/office/powerpoint/2010/main" val="603981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30310"/>
            <a:ext cx="8520600" cy="864227"/>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t>Natural Methods to Prevent Pregnancy</a:t>
            </a:r>
            <a:endParaRPr lang="en-CA" b="1" dirty="0"/>
          </a:p>
        </p:txBody>
      </p:sp>
      <p:sp>
        <p:nvSpPr>
          <p:cNvPr id="3" name="Text Placeholder 2"/>
          <p:cNvSpPr>
            <a:spLocks noGrp="1"/>
          </p:cNvSpPr>
          <p:nvPr>
            <p:ph type="body" idx="1"/>
          </p:nvPr>
        </p:nvSpPr>
        <p:spPr>
          <a:xfrm>
            <a:off x="311700" y="1244600"/>
            <a:ext cx="8520600" cy="2537712"/>
          </a:xfrm>
        </p:spPr>
        <p:txBody>
          <a:bodyPr>
            <a:noAutofit/>
          </a:bodyPr>
          <a:lstStyle/>
          <a:p>
            <a:pPr marL="114300" indent="0">
              <a:buClrTx/>
              <a:buNone/>
            </a:pPr>
            <a:r>
              <a:rPr lang="en-CA" sz="2000" dirty="0" smtClean="0">
                <a:solidFill>
                  <a:schemeClr val="tx1"/>
                </a:solidFill>
              </a:rPr>
              <a:t>These methods do not use any devices to prevent pregnancy or STIs, which might poses more risks</a:t>
            </a:r>
            <a:r>
              <a:rPr lang="en-CA" sz="2000" dirty="0">
                <a:solidFill>
                  <a:schemeClr val="tx1"/>
                </a:solidFill>
              </a:rPr>
              <a:t> </a:t>
            </a:r>
            <a:r>
              <a:rPr lang="en-CA" sz="2000" dirty="0" smtClean="0">
                <a:solidFill>
                  <a:schemeClr val="tx1"/>
                </a:solidFill>
              </a:rPr>
              <a:t>of pregnancy. </a:t>
            </a:r>
          </a:p>
          <a:p>
            <a:pPr marL="114300" indent="0">
              <a:buClrTx/>
              <a:buNone/>
            </a:pPr>
            <a:endParaRPr lang="en-CA" sz="2000" b="1" dirty="0" smtClean="0">
              <a:solidFill>
                <a:schemeClr val="tx1"/>
              </a:solidFill>
            </a:endParaRPr>
          </a:p>
          <a:p>
            <a:pPr marL="114300" indent="0">
              <a:buClrTx/>
              <a:buNone/>
            </a:pPr>
            <a:r>
              <a:rPr lang="en-CA" sz="2000" b="1" dirty="0" smtClean="0">
                <a:solidFill>
                  <a:schemeClr val="tx1"/>
                </a:solidFill>
              </a:rPr>
              <a:t>Common </a:t>
            </a:r>
            <a:r>
              <a:rPr lang="en-CA" sz="2000" b="1" dirty="0">
                <a:solidFill>
                  <a:schemeClr val="tx1"/>
                </a:solidFill>
              </a:rPr>
              <a:t>methods include</a:t>
            </a:r>
            <a:r>
              <a:rPr lang="en-CA" sz="2000" b="1" dirty="0" smtClean="0">
                <a:solidFill>
                  <a:schemeClr val="tx1"/>
                </a:solidFill>
              </a:rPr>
              <a:t>:</a:t>
            </a:r>
            <a:endParaRPr lang="en-CA" sz="2000" dirty="0" smtClean="0">
              <a:solidFill>
                <a:schemeClr val="tx1"/>
              </a:solidFill>
            </a:endParaRPr>
          </a:p>
          <a:p>
            <a:pPr>
              <a:buClrTx/>
            </a:pPr>
            <a:r>
              <a:rPr lang="en-CA" sz="2000" dirty="0" smtClean="0">
                <a:solidFill>
                  <a:schemeClr val="tx1"/>
                </a:solidFill>
              </a:rPr>
              <a:t>Rhythm method</a:t>
            </a:r>
          </a:p>
          <a:p>
            <a:pPr>
              <a:buClrTx/>
            </a:pPr>
            <a:r>
              <a:rPr lang="en-CA" sz="2000" dirty="0" smtClean="0">
                <a:solidFill>
                  <a:schemeClr val="tx1"/>
                </a:solidFill>
              </a:rPr>
              <a:t>Fertility-awareness based method (FAM)</a:t>
            </a:r>
          </a:p>
          <a:p>
            <a:pPr>
              <a:buClrTx/>
            </a:pPr>
            <a:r>
              <a:rPr lang="en-CA" sz="2000" dirty="0" smtClean="0">
                <a:solidFill>
                  <a:schemeClr val="tx1"/>
                </a:solidFill>
              </a:rPr>
              <a:t>Lactational amenorrhea method (LAM)</a:t>
            </a:r>
          </a:p>
        </p:txBody>
      </p:sp>
      <p:pic>
        <p:nvPicPr>
          <p:cNvPr id="4" name="Picture 3" title="calendar with menstrual cycle"/>
          <p:cNvPicPr>
            <a:picLocks noChangeAspect="1"/>
          </p:cNvPicPr>
          <p:nvPr/>
        </p:nvPicPr>
        <p:blipFill rotWithShape="1">
          <a:blip r:embed="rId3">
            <a:extLst>
              <a:ext uri="{28A0092B-C50C-407E-A947-70E740481C1C}">
                <a14:useLocalDpi xmlns:a14="http://schemas.microsoft.com/office/drawing/2010/main" val="0"/>
              </a:ext>
            </a:extLst>
          </a:blip>
          <a:srcRect t="4771" b="14853"/>
          <a:stretch/>
        </p:blipFill>
        <p:spPr>
          <a:xfrm>
            <a:off x="6463430" y="2028378"/>
            <a:ext cx="2368870" cy="1903997"/>
          </a:xfrm>
          <a:prstGeom prst="rect">
            <a:avLst/>
          </a:prstGeom>
          <a:ln>
            <a:solidFill>
              <a:schemeClr val="tx1"/>
            </a:solidFill>
          </a:ln>
        </p:spPr>
      </p:pic>
    </p:spTree>
    <p:extLst>
      <p:ext uri="{BB962C8B-B14F-4D97-AF65-F5344CB8AC3E}">
        <p14:creationId xmlns:p14="http://schemas.microsoft.com/office/powerpoint/2010/main" val="3732819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6481"/>
            <a:ext cx="8520600" cy="918234"/>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t>Abstinence</a:t>
            </a:r>
            <a:endParaRPr lang="en-CA" b="1" dirty="0"/>
          </a:p>
        </p:txBody>
      </p:sp>
      <p:sp>
        <p:nvSpPr>
          <p:cNvPr id="3" name="Text Placeholder 2"/>
          <p:cNvSpPr>
            <a:spLocks noGrp="1"/>
          </p:cNvSpPr>
          <p:nvPr>
            <p:ph type="body" idx="1"/>
          </p:nvPr>
        </p:nvSpPr>
        <p:spPr>
          <a:xfrm>
            <a:off x="2642839" y="1303134"/>
            <a:ext cx="6189461" cy="2683648"/>
          </a:xfrm>
        </p:spPr>
        <p:txBody>
          <a:bodyPr>
            <a:noAutofit/>
          </a:bodyPr>
          <a:lstStyle/>
          <a:p>
            <a:pPr>
              <a:buClrTx/>
            </a:pPr>
            <a:r>
              <a:rPr lang="en-CA" sz="2000" dirty="0" smtClean="0">
                <a:solidFill>
                  <a:schemeClr val="tx1"/>
                </a:solidFill>
              </a:rPr>
              <a:t>Abstinence means different things to different people</a:t>
            </a:r>
          </a:p>
          <a:p>
            <a:pPr>
              <a:buClrTx/>
            </a:pPr>
            <a:r>
              <a:rPr lang="en-CA" sz="2000" dirty="0" smtClean="0">
                <a:solidFill>
                  <a:schemeClr val="tx1"/>
                </a:solidFill>
              </a:rPr>
              <a:t>It usually means no sexual contact or intercourse</a:t>
            </a:r>
          </a:p>
          <a:p>
            <a:pPr>
              <a:buClrTx/>
            </a:pPr>
            <a:r>
              <a:rPr lang="en-CA" sz="2000" dirty="0" smtClean="0">
                <a:solidFill>
                  <a:schemeClr val="tx1"/>
                </a:solidFill>
              </a:rPr>
              <a:t>For some people, it may allow certain types of sexual activity, such as kissing</a:t>
            </a:r>
          </a:p>
          <a:p>
            <a:pPr>
              <a:buClrTx/>
            </a:pPr>
            <a:r>
              <a:rPr lang="en-CA" sz="2000" dirty="0" smtClean="0">
                <a:solidFill>
                  <a:schemeClr val="tx1"/>
                </a:solidFill>
              </a:rPr>
              <a:t>Abstaining from all sexual activities means that you can not get pregnant or get an STI</a:t>
            </a:r>
            <a:endParaRPr lang="en-CA" sz="2000" dirty="0">
              <a:solidFill>
                <a:schemeClr val="tx1"/>
              </a:solidFill>
            </a:endParaRPr>
          </a:p>
        </p:txBody>
      </p:sp>
      <p:pic>
        <p:nvPicPr>
          <p:cNvPr id="4" name="Picture 3" descr="two people in love"/>
          <p:cNvPicPr>
            <a:picLocks noChangeAspect="1"/>
          </p:cNvPicPr>
          <p:nvPr/>
        </p:nvPicPr>
        <p:blipFill rotWithShape="1">
          <a:blip r:embed="rId3">
            <a:extLst>
              <a:ext uri="{28A0092B-C50C-407E-A947-70E740481C1C}">
                <a14:useLocalDpi xmlns:a14="http://schemas.microsoft.com/office/drawing/2010/main" val="0"/>
              </a:ext>
            </a:extLst>
          </a:blip>
          <a:srcRect l="5958" t="14307" r="8600" b="14051"/>
          <a:stretch/>
        </p:blipFill>
        <p:spPr>
          <a:xfrm>
            <a:off x="311700" y="1754979"/>
            <a:ext cx="2122820" cy="1779958"/>
          </a:xfrm>
          <a:prstGeom prst="rect">
            <a:avLst/>
          </a:prstGeom>
        </p:spPr>
      </p:pic>
    </p:spTree>
    <p:extLst>
      <p:ext uri="{BB962C8B-B14F-4D97-AF65-F5344CB8AC3E}">
        <p14:creationId xmlns:p14="http://schemas.microsoft.com/office/powerpoint/2010/main" val="2637710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132244" y="229548"/>
            <a:ext cx="6847821" cy="820798"/>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lgn="ctr">
              <a:buSzPts val="990"/>
            </a:pPr>
            <a:r>
              <a:rPr lang="en-CA" b="1" dirty="0" smtClean="0"/>
              <a:t>Withdrawal Method</a:t>
            </a:r>
            <a:endParaRPr sz="2400" b="1" dirty="0"/>
          </a:p>
        </p:txBody>
      </p:sp>
      <p:sp>
        <p:nvSpPr>
          <p:cNvPr id="3" name="TextBox 2"/>
          <p:cNvSpPr txBox="1"/>
          <p:nvPr/>
        </p:nvSpPr>
        <p:spPr>
          <a:xfrm>
            <a:off x="835064" y="1384591"/>
            <a:ext cx="6301289" cy="2400657"/>
          </a:xfrm>
          <a:prstGeom prst="rect">
            <a:avLst/>
          </a:prstGeom>
          <a:noFill/>
        </p:spPr>
        <p:txBody>
          <a:bodyPr wrap="square" rtlCol="0">
            <a:spAutoFit/>
          </a:bodyPr>
          <a:lstStyle/>
          <a:p>
            <a:pPr marL="342900" indent="-342900">
              <a:spcAft>
                <a:spcPts val="1200"/>
              </a:spcAft>
              <a:buClrTx/>
              <a:buFont typeface="Arial" panose="020B0604020202020204" pitchFamily="34" charset="0"/>
              <a:buChar char="•"/>
            </a:pPr>
            <a:r>
              <a:rPr lang="en" sz="2000" dirty="0" smtClean="0">
                <a:solidFill>
                  <a:schemeClr val="dk1"/>
                </a:solidFill>
              </a:rPr>
              <a:t>The withdrawal method is when a person with a penis pulls out before ejaculation occurs</a:t>
            </a:r>
          </a:p>
          <a:p>
            <a:pPr marL="342900" indent="-342900">
              <a:spcAft>
                <a:spcPts val="1200"/>
              </a:spcAft>
              <a:buClrTx/>
              <a:buFont typeface="Arial" panose="020B0604020202020204" pitchFamily="34" charset="0"/>
              <a:buChar char="•"/>
            </a:pPr>
            <a:r>
              <a:rPr lang="en" sz="2000" dirty="0" smtClean="0">
                <a:solidFill>
                  <a:schemeClr val="dk1"/>
                </a:solidFill>
              </a:rPr>
              <a:t>It </a:t>
            </a:r>
            <a:r>
              <a:rPr lang="en" sz="2000" dirty="0">
                <a:solidFill>
                  <a:schemeClr val="dk1"/>
                </a:solidFill>
              </a:rPr>
              <a:t>is diffcult to determine when ejaculation will </a:t>
            </a:r>
            <a:r>
              <a:rPr lang="en" sz="2000" dirty="0" smtClean="0">
                <a:solidFill>
                  <a:schemeClr val="dk1"/>
                </a:solidFill>
              </a:rPr>
              <a:t>occur</a:t>
            </a:r>
          </a:p>
          <a:p>
            <a:pPr marL="342900" indent="-342900">
              <a:spcAft>
                <a:spcPts val="1200"/>
              </a:spcAft>
              <a:buClrTx/>
              <a:buFont typeface="Arial" panose="020B0604020202020204" pitchFamily="34" charset="0"/>
              <a:buChar char="•"/>
            </a:pPr>
            <a:r>
              <a:rPr lang="en" sz="2000" dirty="0" smtClean="0">
                <a:solidFill>
                  <a:schemeClr val="dk1"/>
                </a:solidFill>
              </a:rPr>
              <a:t>Semen can </a:t>
            </a:r>
            <a:r>
              <a:rPr lang="en" sz="2000" dirty="0">
                <a:solidFill>
                  <a:schemeClr val="dk1"/>
                </a:solidFill>
              </a:rPr>
              <a:t>leave the penis before ejaculation </a:t>
            </a:r>
            <a:r>
              <a:rPr lang="en" sz="2000" dirty="0" smtClean="0">
                <a:solidFill>
                  <a:schemeClr val="dk1"/>
                </a:solidFill>
              </a:rPr>
              <a:t>happens </a:t>
            </a:r>
          </a:p>
          <a:p>
            <a:pPr marL="342900" indent="-342900">
              <a:spcAft>
                <a:spcPts val="1200"/>
              </a:spcAft>
              <a:buClrTx/>
              <a:buFont typeface="Arial" panose="020B0604020202020204" pitchFamily="34" charset="0"/>
              <a:buChar char="•"/>
            </a:pPr>
            <a:r>
              <a:rPr lang="en" sz="2000" dirty="0" smtClean="0">
                <a:solidFill>
                  <a:schemeClr val="dk1"/>
                </a:solidFill>
              </a:rPr>
              <a:t>This method does not prevent pregnancy</a:t>
            </a:r>
          </a:p>
        </p:txBody>
      </p:sp>
      <p:pic>
        <p:nvPicPr>
          <p:cNvPr id="5" name="Picture 4" descr="red 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057" y="1812911"/>
            <a:ext cx="1544016" cy="1544016"/>
          </a:xfrm>
          <a:prstGeom prst="rect">
            <a:avLst/>
          </a:prstGeom>
        </p:spPr>
      </p:pic>
    </p:spTree>
    <p:extLst>
      <p:ext uri="{BB962C8B-B14F-4D97-AF65-F5344CB8AC3E}">
        <p14:creationId xmlns:p14="http://schemas.microsoft.com/office/powerpoint/2010/main" val="3844501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64404"/>
            <a:ext cx="8520600" cy="882517"/>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t>Emergency Contraception</a:t>
            </a:r>
            <a:endParaRPr lang="en-CA" b="1" dirty="0"/>
          </a:p>
        </p:txBody>
      </p:sp>
      <p:sp>
        <p:nvSpPr>
          <p:cNvPr id="3" name="Text Placeholder 2"/>
          <p:cNvSpPr>
            <a:spLocks noGrp="1"/>
          </p:cNvSpPr>
          <p:nvPr>
            <p:ph type="body" idx="1"/>
          </p:nvPr>
        </p:nvSpPr>
        <p:spPr>
          <a:xfrm>
            <a:off x="525455" y="1281813"/>
            <a:ext cx="5910970" cy="2644120"/>
          </a:xfrm>
        </p:spPr>
        <p:txBody>
          <a:bodyPr>
            <a:noAutofit/>
          </a:bodyPr>
          <a:lstStyle/>
          <a:p>
            <a:pPr marL="114300" indent="0">
              <a:buClrTx/>
              <a:buNone/>
            </a:pPr>
            <a:r>
              <a:rPr lang="en-CA" sz="2000" b="1" dirty="0" smtClean="0">
                <a:solidFill>
                  <a:schemeClr val="tx1"/>
                </a:solidFill>
              </a:rPr>
              <a:t>Emergency contraception: </a:t>
            </a:r>
          </a:p>
          <a:p>
            <a:pPr>
              <a:buClrTx/>
            </a:pPr>
            <a:r>
              <a:rPr lang="en-CA" sz="2000" dirty="0">
                <a:solidFill>
                  <a:schemeClr val="tx1"/>
                </a:solidFill>
              </a:rPr>
              <a:t>C</a:t>
            </a:r>
            <a:r>
              <a:rPr lang="en-CA" sz="2000" dirty="0" smtClean="0">
                <a:solidFill>
                  <a:schemeClr val="tx1"/>
                </a:solidFill>
              </a:rPr>
              <a:t>an help prevent unplanned pregnancy </a:t>
            </a:r>
          </a:p>
          <a:p>
            <a:pPr>
              <a:buClrTx/>
            </a:pPr>
            <a:r>
              <a:rPr lang="en-CA" sz="2000" dirty="0">
                <a:solidFill>
                  <a:schemeClr val="tx1"/>
                </a:solidFill>
              </a:rPr>
              <a:t>Option: </a:t>
            </a:r>
            <a:r>
              <a:rPr lang="en-CA" sz="2000" dirty="0" smtClean="0">
                <a:solidFill>
                  <a:schemeClr val="tx1"/>
                </a:solidFill>
              </a:rPr>
              <a:t>Morning </a:t>
            </a:r>
            <a:r>
              <a:rPr lang="en-CA" sz="2000" dirty="0">
                <a:solidFill>
                  <a:schemeClr val="tx1"/>
                </a:solidFill>
              </a:rPr>
              <a:t>after </a:t>
            </a:r>
            <a:r>
              <a:rPr lang="en-CA" sz="2000" dirty="0" smtClean="0">
                <a:solidFill>
                  <a:schemeClr val="tx1"/>
                </a:solidFill>
              </a:rPr>
              <a:t>pill – </a:t>
            </a:r>
            <a:r>
              <a:rPr lang="en-CA" sz="2000" smtClean="0">
                <a:solidFill>
                  <a:schemeClr val="tx1"/>
                </a:solidFill>
              </a:rPr>
              <a:t>Plan B</a:t>
            </a:r>
            <a:endParaRPr lang="en-CA" sz="2000" strike="sngStrike" dirty="0">
              <a:solidFill>
                <a:schemeClr val="tx1"/>
              </a:solidFill>
            </a:endParaRPr>
          </a:p>
          <a:p>
            <a:pPr>
              <a:buClrTx/>
            </a:pPr>
            <a:r>
              <a:rPr lang="en-CA" sz="2000" dirty="0" smtClean="0">
                <a:solidFill>
                  <a:schemeClr val="tx1"/>
                </a:solidFill>
              </a:rPr>
              <a:t>This is a pill that should be taken soon after unprotected sexual intercourse happens</a:t>
            </a:r>
          </a:p>
          <a:p>
            <a:pPr>
              <a:buClrTx/>
            </a:pPr>
            <a:r>
              <a:rPr lang="en-CA" sz="2000" dirty="0">
                <a:solidFill>
                  <a:schemeClr val="tx1"/>
                </a:solidFill>
              </a:rPr>
              <a:t>S</a:t>
            </a:r>
            <a:r>
              <a:rPr lang="en-CA" sz="2000" dirty="0" smtClean="0">
                <a:solidFill>
                  <a:schemeClr val="tx1"/>
                </a:solidFill>
              </a:rPr>
              <a:t>hould not be used as a regular method of protection</a:t>
            </a:r>
          </a:p>
        </p:txBody>
      </p:sp>
      <p:pic>
        <p:nvPicPr>
          <p:cNvPr id="1026" name="Picture 2" descr="How does Plan B® work? | Plan B®" title="Plan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436" y="1398029"/>
            <a:ext cx="1646650" cy="241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38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828547" y="564983"/>
            <a:ext cx="5574158" cy="846331"/>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Guiding Question </a:t>
            </a:r>
            <a:r>
              <a:rPr lang="en" b="1" dirty="0" smtClean="0"/>
              <a:t>#1</a:t>
            </a:r>
            <a:endParaRPr b="1" dirty="0"/>
          </a:p>
        </p:txBody>
      </p:sp>
      <p:sp>
        <p:nvSpPr>
          <p:cNvPr id="6" name="TextBox 5"/>
          <p:cNvSpPr txBox="1"/>
          <p:nvPr/>
        </p:nvSpPr>
        <p:spPr>
          <a:xfrm>
            <a:off x="1828547" y="1949615"/>
            <a:ext cx="5574158" cy="1015663"/>
          </a:xfrm>
          <a:prstGeom prst="rect">
            <a:avLst/>
          </a:prstGeom>
          <a:noFill/>
        </p:spPr>
        <p:txBody>
          <a:bodyPr wrap="square" rtlCol="0">
            <a:spAutoFit/>
          </a:bodyPr>
          <a:lstStyle/>
          <a:p>
            <a:pPr algn="ctr" fontAlgn="base">
              <a:buClrTx/>
            </a:pPr>
            <a:r>
              <a:rPr lang="en-US" sz="2000" dirty="0" smtClean="0">
                <a:solidFill>
                  <a:schemeClr val="tx1"/>
                </a:solidFill>
              </a:rPr>
              <a:t>If a person is thinking of having sex, what steps can they take to make safe and informed decisions?</a:t>
            </a:r>
          </a:p>
        </p:txBody>
      </p:sp>
      <p:pic>
        <p:nvPicPr>
          <p:cNvPr id="5" name="Google Shape;75;p15" descr="pink question mark"/>
          <p:cNvPicPr preferRelativeResize="0"/>
          <p:nvPr/>
        </p:nvPicPr>
        <p:blipFill>
          <a:blip r:embed="rId4">
            <a:alphaModFix/>
          </a:blip>
          <a:stretch>
            <a:fillRect/>
          </a:stretch>
        </p:blipFill>
        <p:spPr>
          <a:xfrm>
            <a:off x="7402705" y="2526872"/>
            <a:ext cx="1243650" cy="1243650"/>
          </a:xfrm>
          <a:prstGeom prst="rect">
            <a:avLst/>
          </a:prstGeom>
          <a:noFill/>
          <a:ln>
            <a:noFill/>
          </a:ln>
        </p:spPr>
      </p:pic>
    </p:spTree>
    <p:extLst>
      <p:ext uri="{BB962C8B-B14F-4D97-AF65-F5344CB8AC3E}">
        <p14:creationId xmlns:p14="http://schemas.microsoft.com/office/powerpoint/2010/main" val="2244743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2051"/>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STI’s are Preventable: Informed Decisions</a:t>
            </a:r>
            <a:endParaRPr lang="en-CA" b="1" dirty="0"/>
          </a:p>
        </p:txBody>
      </p:sp>
      <p:pic>
        <p:nvPicPr>
          <p:cNvPr id="4" name="Picture 3" descr="check up with your doc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18" y="1744070"/>
            <a:ext cx="2192205" cy="2192205"/>
          </a:xfrm>
          <a:prstGeom prst="rect">
            <a:avLst/>
          </a:prstGeom>
        </p:spPr>
      </p:pic>
      <p:sp>
        <p:nvSpPr>
          <p:cNvPr id="3" name="Text Placeholder 2"/>
          <p:cNvSpPr>
            <a:spLocks noGrp="1"/>
          </p:cNvSpPr>
          <p:nvPr>
            <p:ph type="body" idx="1"/>
          </p:nvPr>
        </p:nvSpPr>
        <p:spPr>
          <a:xfrm>
            <a:off x="2420983" y="1140031"/>
            <a:ext cx="6411317" cy="2796244"/>
          </a:xfrm>
        </p:spPr>
        <p:txBody>
          <a:bodyPr>
            <a:normAutofit lnSpcReduction="10000"/>
          </a:bodyPr>
          <a:lstStyle/>
          <a:p>
            <a:pPr>
              <a:buClrTx/>
              <a:buFont typeface="Arial" panose="020B0604020202020204" pitchFamily="34" charset="0"/>
              <a:buChar char="•"/>
            </a:pPr>
            <a:r>
              <a:rPr lang="en-CA" sz="2000" dirty="0" smtClean="0">
                <a:solidFill>
                  <a:schemeClr val="tx1"/>
                </a:solidFill>
              </a:rPr>
              <a:t>Abstain</a:t>
            </a:r>
          </a:p>
          <a:p>
            <a:pPr>
              <a:buClrTx/>
              <a:buFont typeface="Arial" panose="020B0604020202020204" pitchFamily="34" charset="0"/>
              <a:buChar char="•"/>
            </a:pPr>
            <a:r>
              <a:rPr lang="en-CA" sz="2000" dirty="0" smtClean="0">
                <a:solidFill>
                  <a:schemeClr val="tx1"/>
                </a:solidFill>
              </a:rPr>
              <a:t>Get regular health check ups</a:t>
            </a:r>
          </a:p>
          <a:p>
            <a:pPr>
              <a:buClrTx/>
              <a:buFont typeface="Arial" panose="020B0604020202020204" pitchFamily="34" charset="0"/>
              <a:buChar char="•"/>
            </a:pPr>
            <a:r>
              <a:rPr lang="en-CA" sz="2000" dirty="0" smtClean="0">
                <a:solidFill>
                  <a:schemeClr val="tx1"/>
                </a:solidFill>
              </a:rPr>
              <a:t>Use protection every time you are sexually active</a:t>
            </a:r>
          </a:p>
          <a:p>
            <a:pPr>
              <a:buClrTx/>
              <a:buFont typeface="Arial" panose="020B0604020202020204" pitchFamily="34" charset="0"/>
              <a:buChar char="•"/>
            </a:pPr>
            <a:r>
              <a:rPr lang="en-CA" sz="2000" dirty="0" smtClean="0">
                <a:solidFill>
                  <a:schemeClr val="tx1"/>
                </a:solidFill>
              </a:rPr>
              <a:t>Decrease the number of sexual partners you have</a:t>
            </a:r>
          </a:p>
          <a:p>
            <a:pPr>
              <a:buClrTx/>
              <a:buFont typeface="Arial" panose="020B0604020202020204" pitchFamily="34" charset="0"/>
              <a:buChar char="•"/>
            </a:pPr>
            <a:r>
              <a:rPr lang="en-CA" sz="2000" dirty="0" smtClean="0">
                <a:solidFill>
                  <a:schemeClr val="tx1"/>
                </a:solidFill>
              </a:rPr>
              <a:t>Get tested regularly for STIs</a:t>
            </a:r>
          </a:p>
          <a:p>
            <a:pPr>
              <a:buClrTx/>
              <a:buFont typeface="Arial" panose="020B0604020202020204" pitchFamily="34" charset="0"/>
              <a:buChar char="•"/>
            </a:pPr>
            <a:r>
              <a:rPr lang="en-CA" sz="2000" dirty="0" smtClean="0">
                <a:solidFill>
                  <a:schemeClr val="tx1"/>
                </a:solidFill>
              </a:rPr>
              <a:t>Get vaccinated for HPV and Hepatitis B</a:t>
            </a:r>
          </a:p>
          <a:p>
            <a:pPr>
              <a:buClrTx/>
              <a:buFont typeface="Arial" panose="020B0604020202020204" pitchFamily="34" charset="0"/>
              <a:buChar char="•"/>
            </a:pPr>
            <a:r>
              <a:rPr lang="en-CA" sz="2000" dirty="0" smtClean="0">
                <a:solidFill>
                  <a:schemeClr val="tx1"/>
                </a:solidFill>
              </a:rPr>
              <a:t>Oral sex is still a sexual activity; you are still at risk of an STI</a:t>
            </a:r>
          </a:p>
        </p:txBody>
      </p:sp>
    </p:spTree>
    <p:extLst>
      <p:ext uri="{BB962C8B-B14F-4D97-AF65-F5344CB8AC3E}">
        <p14:creationId xmlns:p14="http://schemas.microsoft.com/office/powerpoint/2010/main" val="1716208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6" name="Picture 5"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515774" y="359559"/>
            <a:ext cx="3059369" cy="3536630"/>
          </a:xfrm>
          <a:prstGeom prst="rect">
            <a:avLst/>
          </a:prstGeom>
        </p:spPr>
      </p:pic>
    </p:spTree>
    <p:extLst>
      <p:ext uri="{BB962C8B-B14F-4D97-AF65-F5344CB8AC3E}">
        <p14:creationId xmlns:p14="http://schemas.microsoft.com/office/powerpoint/2010/main" val="313356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9552"/>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Please Remember…</a:t>
            </a:r>
            <a:endParaRPr lang="en-CA" b="1" dirty="0"/>
          </a:p>
        </p:txBody>
      </p:sp>
      <p:sp>
        <p:nvSpPr>
          <p:cNvPr id="3" name="Text Placeholder 2"/>
          <p:cNvSpPr>
            <a:spLocks noGrp="1"/>
          </p:cNvSpPr>
          <p:nvPr>
            <p:ph type="body" idx="1"/>
          </p:nvPr>
        </p:nvSpPr>
        <p:spPr>
          <a:xfrm>
            <a:off x="311700" y="1271238"/>
            <a:ext cx="6908497" cy="2777081"/>
          </a:xfrm>
        </p:spPr>
        <p:txBody>
          <a:bodyPr>
            <a:noAutofit/>
          </a:bodyPr>
          <a:lstStyle/>
          <a:p>
            <a:pPr>
              <a:buClrTx/>
              <a:buFont typeface="Arial" panose="020B0604020202020204" pitchFamily="34" charset="0"/>
              <a:buChar char="•"/>
            </a:pPr>
            <a:r>
              <a:rPr lang="en-CA" sz="2000" dirty="0">
                <a:solidFill>
                  <a:schemeClr val="tx1"/>
                </a:solidFill>
              </a:rPr>
              <a:t>Be aware of your own body and any changes you may </a:t>
            </a:r>
            <a:r>
              <a:rPr lang="en-CA" sz="2000" dirty="0" smtClean="0">
                <a:solidFill>
                  <a:schemeClr val="tx1"/>
                </a:solidFill>
              </a:rPr>
              <a:t>experience</a:t>
            </a:r>
          </a:p>
          <a:p>
            <a:pPr>
              <a:buClrTx/>
              <a:buFont typeface="Arial" panose="020B0604020202020204" pitchFamily="34" charset="0"/>
              <a:buChar char="•"/>
            </a:pPr>
            <a:r>
              <a:rPr lang="en-CA" sz="2000" dirty="0" smtClean="0">
                <a:solidFill>
                  <a:schemeClr val="tx1"/>
                </a:solidFill>
              </a:rPr>
              <a:t>If </a:t>
            </a:r>
            <a:r>
              <a:rPr lang="en-CA" sz="2000" dirty="0">
                <a:solidFill>
                  <a:schemeClr val="tx1"/>
                </a:solidFill>
              </a:rPr>
              <a:t>you develop symptoms, go see </a:t>
            </a:r>
            <a:r>
              <a:rPr lang="en-CA" sz="2000" dirty="0" smtClean="0">
                <a:solidFill>
                  <a:schemeClr val="tx1"/>
                </a:solidFill>
              </a:rPr>
              <a:t>a </a:t>
            </a:r>
            <a:r>
              <a:rPr lang="en-CA" sz="2000" dirty="0">
                <a:solidFill>
                  <a:schemeClr val="tx1"/>
                </a:solidFill>
              </a:rPr>
              <a:t>health care </a:t>
            </a:r>
            <a:r>
              <a:rPr lang="en-CA" sz="2000" dirty="0" smtClean="0">
                <a:solidFill>
                  <a:schemeClr val="tx1"/>
                </a:solidFill>
              </a:rPr>
              <a:t>provider</a:t>
            </a:r>
          </a:p>
          <a:p>
            <a:pPr>
              <a:buClrTx/>
              <a:buFont typeface="Arial" panose="020B0604020202020204" pitchFamily="34" charset="0"/>
              <a:buChar char="•"/>
            </a:pPr>
            <a:r>
              <a:rPr lang="en-CA" sz="2000" dirty="0" smtClean="0">
                <a:solidFill>
                  <a:schemeClr val="tx1"/>
                </a:solidFill>
              </a:rPr>
              <a:t>You cannot tell by looking at someone if they have an STI</a:t>
            </a:r>
          </a:p>
          <a:p>
            <a:pPr>
              <a:buClrTx/>
              <a:buFont typeface="Arial" panose="020B0604020202020204" pitchFamily="34" charset="0"/>
              <a:buChar char="•"/>
            </a:pPr>
            <a:r>
              <a:rPr lang="en-CA" sz="2000" dirty="0" smtClean="0">
                <a:solidFill>
                  <a:schemeClr val="tx1"/>
                </a:solidFill>
              </a:rPr>
              <a:t>Even if you have no symptoms, an STI can still cause damage to your body</a:t>
            </a:r>
          </a:p>
        </p:txBody>
      </p:sp>
      <p:pic>
        <p:nvPicPr>
          <p:cNvPr id="4" name="Picture 3" descr="doctor with clip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197" y="2118497"/>
            <a:ext cx="1923803" cy="1923803"/>
          </a:xfrm>
          <a:prstGeom prst="rect">
            <a:avLst/>
          </a:prstGeom>
        </p:spPr>
      </p:pic>
    </p:spTree>
    <p:extLst>
      <p:ext uri="{BB962C8B-B14F-4D97-AF65-F5344CB8AC3E}">
        <p14:creationId xmlns:p14="http://schemas.microsoft.com/office/powerpoint/2010/main" val="2474705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91867" y="229839"/>
            <a:ext cx="8134615"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Final Activity</a:t>
            </a:r>
            <a:r>
              <a:rPr lang="en" sz="2820" b="1" dirty="0" smtClean="0"/>
              <a:t>: Risks and Consequences</a:t>
            </a:r>
            <a:endParaRPr sz="2820" b="1" dirty="0"/>
          </a:p>
        </p:txBody>
      </p:sp>
      <p:sp>
        <p:nvSpPr>
          <p:cNvPr id="2" name="TextBox 1"/>
          <p:cNvSpPr txBox="1"/>
          <p:nvPr/>
        </p:nvSpPr>
        <p:spPr>
          <a:xfrm>
            <a:off x="391867" y="1151989"/>
            <a:ext cx="8134615" cy="2862322"/>
          </a:xfrm>
          <a:prstGeom prst="rect">
            <a:avLst/>
          </a:prstGeom>
          <a:noFill/>
        </p:spPr>
        <p:txBody>
          <a:bodyPr wrap="square" rtlCol="0">
            <a:spAutoFit/>
          </a:bodyPr>
          <a:lstStyle/>
          <a:p>
            <a:pPr lvl="0">
              <a:spcAft>
                <a:spcPts val="1200"/>
              </a:spcAft>
            </a:pPr>
            <a:r>
              <a:rPr lang="en" sz="2000" dirty="0">
                <a:solidFill>
                  <a:schemeClr val="dk1"/>
                </a:solidFill>
              </a:rPr>
              <a:t>One afternoon you are hanging out with a friend who tells you that they’re thinking about </a:t>
            </a:r>
            <a:r>
              <a:rPr lang="en" sz="2000" dirty="0" smtClean="0">
                <a:solidFill>
                  <a:schemeClr val="dk1"/>
                </a:solidFill>
              </a:rPr>
              <a:t>having sex.</a:t>
            </a:r>
          </a:p>
          <a:p>
            <a:pPr lvl="0">
              <a:spcAft>
                <a:spcPts val="1200"/>
              </a:spcAft>
            </a:pPr>
            <a:endParaRPr lang="en" sz="2000" dirty="0" smtClean="0">
              <a:solidFill>
                <a:schemeClr val="dk1"/>
              </a:solidFill>
            </a:endParaRPr>
          </a:p>
          <a:p>
            <a:pPr lvl="0">
              <a:spcAft>
                <a:spcPts val="1200"/>
              </a:spcAft>
            </a:pPr>
            <a:r>
              <a:rPr lang="en" sz="2000" dirty="0" smtClean="0">
                <a:solidFill>
                  <a:schemeClr val="dk1"/>
                </a:solidFill>
              </a:rPr>
              <a:t>You want to inform your friend about the risks and consequences of being sexually active. What could you tell them? </a:t>
            </a:r>
          </a:p>
          <a:p>
            <a:pPr lvl="0">
              <a:spcAft>
                <a:spcPts val="1200"/>
              </a:spcAft>
            </a:pPr>
            <a:endParaRPr lang="en" sz="2000" dirty="0" smtClean="0">
              <a:solidFill>
                <a:schemeClr val="dk1"/>
              </a:solidFill>
            </a:endParaRPr>
          </a:p>
          <a:p>
            <a:pPr lvl="0">
              <a:spcAft>
                <a:spcPts val="1200"/>
              </a:spcAft>
            </a:pPr>
            <a:r>
              <a:rPr lang="en" sz="2000" dirty="0" smtClean="0">
                <a:solidFill>
                  <a:schemeClr val="dk1"/>
                </a:solidFill>
              </a:rPr>
              <a:t>Who </a:t>
            </a:r>
            <a:r>
              <a:rPr lang="en" sz="2000" dirty="0">
                <a:solidFill>
                  <a:schemeClr val="dk1"/>
                </a:solidFill>
              </a:rPr>
              <a:t>could </a:t>
            </a:r>
            <a:r>
              <a:rPr lang="en" sz="2000" dirty="0" smtClean="0">
                <a:solidFill>
                  <a:schemeClr val="dk1"/>
                </a:solidFill>
              </a:rPr>
              <a:t>your </a:t>
            </a:r>
            <a:r>
              <a:rPr lang="en" sz="2000" dirty="0">
                <a:solidFill>
                  <a:schemeClr val="dk1"/>
                </a:solidFill>
              </a:rPr>
              <a:t>friend </a:t>
            </a:r>
            <a:r>
              <a:rPr lang="en" sz="2000" dirty="0" smtClean="0">
                <a:solidFill>
                  <a:schemeClr val="dk1"/>
                </a:solidFill>
              </a:rPr>
              <a:t>talk to </a:t>
            </a:r>
            <a:r>
              <a:rPr lang="en" sz="2000" dirty="0">
                <a:solidFill>
                  <a:schemeClr val="dk1"/>
                </a:solidFill>
              </a:rPr>
              <a:t>if they </a:t>
            </a:r>
            <a:r>
              <a:rPr lang="en" sz="2000" dirty="0" smtClean="0">
                <a:solidFill>
                  <a:schemeClr val="dk1"/>
                </a:solidFill>
              </a:rPr>
              <a:t>have any questions?</a:t>
            </a:r>
            <a:endParaRPr lang="en" sz="2000" dirty="0">
              <a:solidFill>
                <a:schemeClr val="dk1"/>
              </a:solidFill>
            </a:endParaRPr>
          </a:p>
        </p:txBody>
      </p:sp>
      <p:pic>
        <p:nvPicPr>
          <p:cNvPr id="5" name="Google Shape;86;p16" descr="checklist"/>
          <p:cNvPicPr preferRelativeResize="0"/>
          <p:nvPr/>
        </p:nvPicPr>
        <p:blipFill>
          <a:blip r:embed="rId4">
            <a:alphaModFix/>
          </a:blip>
          <a:stretch>
            <a:fillRect/>
          </a:stretch>
        </p:blipFill>
        <p:spPr>
          <a:xfrm>
            <a:off x="7888325" y="2758636"/>
            <a:ext cx="1255675" cy="125567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1108650" y="289111"/>
            <a:ext cx="6926700"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More Questions? Talk to Someone:</a:t>
            </a:r>
            <a:endParaRPr sz="2820" b="1" dirty="0"/>
          </a:p>
        </p:txBody>
      </p:sp>
      <p:sp>
        <p:nvSpPr>
          <p:cNvPr id="2" name="TextBox 1"/>
          <p:cNvSpPr txBox="1"/>
          <p:nvPr/>
        </p:nvSpPr>
        <p:spPr>
          <a:xfrm>
            <a:off x="1108650" y="1336846"/>
            <a:ext cx="7547670" cy="2554545"/>
          </a:xfrm>
          <a:prstGeom prst="rect">
            <a:avLst/>
          </a:prstGeom>
          <a:noFill/>
        </p:spPr>
        <p:txBody>
          <a:bodyPr wrap="square" rtlCol="0">
            <a:spAutoFit/>
          </a:bodyPr>
          <a:lstStyle/>
          <a:p>
            <a:pPr marL="571500" indent="-444500">
              <a:buClr>
                <a:schemeClr val="dk1"/>
              </a:buClr>
              <a:buSzPts val="2000"/>
              <a:buFont typeface="Arial"/>
              <a:buChar char="•"/>
            </a:pPr>
            <a:r>
              <a:rPr lang="en-US" sz="2000" dirty="0">
                <a:solidFill>
                  <a:schemeClr val="tx1"/>
                </a:solidFill>
              </a:rPr>
              <a:t>Parents/ Guardian</a:t>
            </a:r>
          </a:p>
          <a:p>
            <a:pPr marL="571500" lvl="0" indent="-444500">
              <a:buClr>
                <a:schemeClr val="dk1"/>
              </a:buClr>
              <a:buSzPts val="2000"/>
              <a:buChar char="•"/>
            </a:pPr>
            <a:r>
              <a:rPr lang="en-US" sz="2000" dirty="0" smtClean="0">
                <a:solidFill>
                  <a:schemeClr val="tx1"/>
                </a:solidFill>
              </a:rPr>
              <a:t>Teacher/ Principal</a:t>
            </a:r>
            <a:endParaRPr lang="en-US" sz="2000" dirty="0">
              <a:solidFill>
                <a:schemeClr val="tx1"/>
              </a:solidFill>
            </a:endParaRPr>
          </a:p>
          <a:p>
            <a:pPr marL="571500" lvl="0" indent="-444500">
              <a:buClr>
                <a:schemeClr val="dk1"/>
              </a:buClr>
              <a:buSzPts val="2000"/>
              <a:buChar char="•"/>
            </a:pPr>
            <a:r>
              <a:rPr lang="en-US" sz="2000" dirty="0" smtClean="0">
                <a:solidFill>
                  <a:schemeClr val="tx1"/>
                </a:solidFill>
              </a:rPr>
              <a:t>Doctor </a:t>
            </a:r>
            <a:r>
              <a:rPr lang="en-US" sz="2000" dirty="0">
                <a:solidFill>
                  <a:schemeClr val="tx1"/>
                </a:solidFill>
              </a:rPr>
              <a:t>or Health Care Professional</a:t>
            </a:r>
          </a:p>
          <a:p>
            <a:pPr marL="571500" lvl="0" indent="-444500">
              <a:buClr>
                <a:schemeClr val="dk1"/>
              </a:buClr>
              <a:buSzPts val="2000"/>
              <a:buChar char="•"/>
            </a:pPr>
            <a:r>
              <a:rPr lang="en-US" sz="2000" dirty="0" smtClean="0">
                <a:solidFill>
                  <a:schemeClr val="tx1"/>
                </a:solidFill>
              </a:rPr>
              <a:t>School </a:t>
            </a:r>
            <a:r>
              <a:rPr lang="en-US" sz="2000" dirty="0">
                <a:solidFill>
                  <a:schemeClr val="tx1"/>
                </a:solidFill>
              </a:rPr>
              <a:t>Health </a:t>
            </a:r>
            <a:r>
              <a:rPr lang="en-US" sz="2000" dirty="0" smtClean="0">
                <a:solidFill>
                  <a:schemeClr val="tx1"/>
                </a:solidFill>
              </a:rPr>
              <a:t>Nurse</a:t>
            </a:r>
          </a:p>
          <a:p>
            <a:pPr marL="571500" lvl="0" indent="-444500">
              <a:buClr>
                <a:schemeClr val="dk1"/>
              </a:buClr>
              <a:buSzPts val="2000"/>
              <a:buChar char="•"/>
            </a:pPr>
            <a:r>
              <a:rPr lang="en-US" sz="2000" dirty="0" smtClean="0">
                <a:solidFill>
                  <a:schemeClr val="tx1"/>
                </a:solidFill>
              </a:rPr>
              <a:t>Child and Youth Worker</a:t>
            </a:r>
          </a:p>
          <a:p>
            <a:pPr marL="571500" indent="-444500">
              <a:buClr>
                <a:schemeClr val="dk1"/>
              </a:buClr>
              <a:buSzPts val="2000"/>
              <a:buFont typeface="Arial"/>
              <a:buChar char="•"/>
            </a:pPr>
            <a:r>
              <a:rPr lang="en-US" sz="2000" dirty="0" smtClean="0">
                <a:solidFill>
                  <a:schemeClr val="tx1"/>
                </a:solidFill>
              </a:rPr>
              <a:t>Niagara Sexual Assault Centres (905-682-4584)</a:t>
            </a:r>
          </a:p>
          <a:p>
            <a:pPr marL="571500" indent="-444500">
              <a:buClr>
                <a:schemeClr val="dk1"/>
              </a:buClr>
              <a:buSzPts val="2000"/>
              <a:buFont typeface="Arial"/>
              <a:buChar char="•"/>
            </a:pPr>
            <a:r>
              <a:rPr lang="en-US" sz="2000" dirty="0">
                <a:solidFill>
                  <a:schemeClr val="tx1"/>
                </a:solidFill>
              </a:rPr>
              <a:t>Niagara Region Public Health – Sexual Health Live Chat (Ask questions anonymously</a:t>
            </a:r>
            <a:r>
              <a:rPr lang="en-US" sz="2000" dirty="0" smtClean="0">
                <a:solidFill>
                  <a:schemeClr val="tx1"/>
                </a:solidFill>
              </a:rPr>
              <a:t>)</a:t>
            </a:r>
            <a:endParaRPr lang="en-US" sz="2000" dirty="0">
              <a:solidFill>
                <a:schemeClr val="tx1"/>
              </a:solidFill>
            </a:endParaRPr>
          </a:p>
        </p:txBody>
      </p:sp>
      <p:pic>
        <p:nvPicPr>
          <p:cNvPr id="5" name="Google Shape;302;p44" descr="grey phone call icon"/>
          <p:cNvPicPr preferRelativeResize="0"/>
          <p:nvPr/>
        </p:nvPicPr>
        <p:blipFill>
          <a:blip r:embed="rId3">
            <a:alphaModFix/>
          </a:blip>
          <a:stretch>
            <a:fillRect/>
          </a:stretch>
        </p:blipFill>
        <p:spPr>
          <a:xfrm>
            <a:off x="6489352" y="1090608"/>
            <a:ext cx="1641995" cy="1679597"/>
          </a:xfrm>
          <a:prstGeom prst="rect">
            <a:avLst/>
          </a:prstGeom>
          <a:noFill/>
          <a:ln>
            <a:noFill/>
          </a:ln>
        </p:spPr>
      </p:pic>
    </p:spTree>
    <p:extLst>
      <p:ext uri="{BB962C8B-B14F-4D97-AF65-F5344CB8AC3E}">
        <p14:creationId xmlns:p14="http://schemas.microsoft.com/office/powerpoint/2010/main" val="4116326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3376"/>
            <a:ext cx="8520600" cy="6455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Sexual Health Centre Information</a:t>
            </a:r>
            <a:endParaRPr lang="en-CA" b="1" dirty="0"/>
          </a:p>
        </p:txBody>
      </p:sp>
      <p:pic>
        <p:nvPicPr>
          <p:cNvPr id="3" name="Picture 7" descr="Sexual health centre"/>
          <p:cNvPicPr>
            <a:picLocks noChangeAspect="1"/>
          </p:cNvPicPr>
          <p:nvPr/>
        </p:nvPicPr>
        <p:blipFill rotWithShape="1">
          <a:blip r:embed="rId3">
            <a:extLst>
              <a:ext uri="{28A0092B-C50C-407E-A947-70E740481C1C}">
                <a14:useLocalDpi xmlns:a14="http://schemas.microsoft.com/office/drawing/2010/main" val="0"/>
              </a:ext>
            </a:extLst>
          </a:blip>
          <a:srcRect l="22045" t="9188" r="56850" b="76445"/>
          <a:stretch/>
        </p:blipFill>
        <p:spPr bwMode="auto">
          <a:xfrm>
            <a:off x="968608" y="958402"/>
            <a:ext cx="1148936" cy="101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2613" y="1971011"/>
            <a:ext cx="2209800" cy="2031325"/>
          </a:xfrm>
          <a:prstGeom prst="rect">
            <a:avLst/>
          </a:prstGeom>
          <a:noFill/>
        </p:spPr>
        <p:txBody>
          <a:bodyPr wrap="square" rtlCol="0">
            <a:spAutoFit/>
          </a:bodyPr>
          <a:lstStyle/>
          <a:p>
            <a:pPr marL="285750" indent="-285750">
              <a:buFont typeface="Arial" pitchFamily="34" charset="0"/>
              <a:buChar char="•"/>
            </a:pPr>
            <a:r>
              <a:rPr lang="en-US" dirty="0" smtClean="0">
                <a:solidFill>
                  <a:srgbClr val="00496C"/>
                </a:solidFill>
                <a:latin typeface="+mj-lt"/>
              </a:rPr>
              <a:t>Three Sexual Health Centres in the Niagara Region</a:t>
            </a:r>
          </a:p>
          <a:p>
            <a:pPr marL="285750" indent="-285750">
              <a:buFont typeface="Arial" pitchFamily="34" charset="0"/>
              <a:buChar char="•"/>
            </a:pPr>
            <a:r>
              <a:rPr lang="en-US" dirty="0" smtClean="0">
                <a:solidFill>
                  <a:srgbClr val="00496C"/>
                </a:solidFill>
                <a:latin typeface="+mj-lt"/>
              </a:rPr>
              <a:t>Provide free, non-judgmental, and confidential services</a:t>
            </a:r>
          </a:p>
          <a:p>
            <a:pPr marL="285750" indent="-285750">
              <a:buFont typeface="Arial" pitchFamily="34" charset="0"/>
              <a:buChar char="•"/>
            </a:pPr>
            <a:r>
              <a:rPr lang="en-US" dirty="0" smtClean="0">
                <a:solidFill>
                  <a:srgbClr val="00496C"/>
                </a:solidFill>
                <a:latin typeface="+mj-lt"/>
              </a:rPr>
              <a:t>Aim to enhance the sexual health of our community</a:t>
            </a:r>
            <a:endParaRPr lang="en-CA" dirty="0">
              <a:solidFill>
                <a:srgbClr val="00496C"/>
              </a:solidFill>
              <a:latin typeface="+mj-lt"/>
            </a:endParaRPr>
          </a:p>
        </p:txBody>
      </p:sp>
      <p:sp>
        <p:nvSpPr>
          <p:cNvPr id="6" name="TextBox 5"/>
          <p:cNvSpPr txBox="1"/>
          <p:nvPr/>
        </p:nvSpPr>
        <p:spPr>
          <a:xfrm>
            <a:off x="2731610" y="958402"/>
            <a:ext cx="3140110" cy="2739211"/>
          </a:xfrm>
          <a:prstGeom prst="rect">
            <a:avLst/>
          </a:prstGeom>
          <a:gradFill flip="none" rotWithShape="1">
            <a:gsLst>
              <a:gs pos="0">
                <a:srgbClr val="A0CF67">
                  <a:tint val="66000"/>
                  <a:satMod val="160000"/>
                </a:srgbClr>
              </a:gs>
              <a:gs pos="50000">
                <a:srgbClr val="A0CF67">
                  <a:tint val="44500"/>
                  <a:satMod val="160000"/>
                </a:srgbClr>
              </a:gs>
              <a:gs pos="100000">
                <a:srgbClr val="A0CF67">
                  <a:tint val="23500"/>
                  <a:satMod val="160000"/>
                </a:srgbClr>
              </a:gs>
            </a:gsLst>
            <a:lin ang="5400000" scaled="1"/>
            <a:tileRect/>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496C"/>
                </a:solidFill>
                <a:latin typeface="+mj-lt"/>
              </a:rPr>
              <a:t>Our Locations</a:t>
            </a:r>
          </a:p>
          <a:p>
            <a:r>
              <a:rPr lang="en-US" sz="1200" dirty="0">
                <a:solidFill>
                  <a:srgbClr val="00496C"/>
                </a:solidFill>
                <a:latin typeface="+mj-lt"/>
              </a:rPr>
              <a:t>Phone: 905-688-3817</a:t>
            </a:r>
          </a:p>
          <a:p>
            <a:r>
              <a:rPr lang="en-US" sz="1200" dirty="0" smtClean="0">
                <a:solidFill>
                  <a:srgbClr val="00496C"/>
                </a:solidFill>
                <a:latin typeface="+mj-lt"/>
              </a:rPr>
              <a:t>Or </a:t>
            </a:r>
            <a:r>
              <a:rPr lang="en-US" sz="1200" dirty="0">
                <a:solidFill>
                  <a:srgbClr val="00496C"/>
                </a:solidFill>
                <a:latin typeface="+mj-lt"/>
              </a:rPr>
              <a:t>call toll free: </a:t>
            </a:r>
            <a:r>
              <a:rPr lang="en-US" sz="1200" dirty="0" smtClean="0">
                <a:solidFill>
                  <a:srgbClr val="00496C"/>
                </a:solidFill>
                <a:latin typeface="+mj-lt"/>
              </a:rPr>
              <a:t>1-800-263-5757</a:t>
            </a:r>
            <a:endParaRPr lang="en-CA" sz="1200" dirty="0">
              <a:solidFill>
                <a:srgbClr val="00496C"/>
              </a:solidFill>
              <a:latin typeface="+mj-lt"/>
            </a:endParaRPr>
          </a:p>
          <a:p>
            <a:endParaRPr lang="en-US" sz="1200" b="1" dirty="0" smtClean="0">
              <a:solidFill>
                <a:srgbClr val="00496C"/>
              </a:solidFill>
              <a:latin typeface="+mj-lt"/>
            </a:endParaRPr>
          </a:p>
          <a:p>
            <a:r>
              <a:rPr lang="en-US" sz="1200" b="1" dirty="0">
                <a:solidFill>
                  <a:srgbClr val="00496C"/>
                </a:solidFill>
              </a:rPr>
              <a:t>Niagara Falls Sexual Health Centre</a:t>
            </a:r>
          </a:p>
          <a:p>
            <a:r>
              <a:rPr lang="en-US" sz="1200" dirty="0" smtClean="0">
                <a:solidFill>
                  <a:srgbClr val="00496C"/>
                </a:solidFill>
              </a:rPr>
              <a:t>7835 McLeod Road, </a:t>
            </a:r>
            <a:r>
              <a:rPr lang="en-US" sz="1200" dirty="0">
                <a:solidFill>
                  <a:srgbClr val="00496C"/>
                </a:solidFill>
              </a:rPr>
              <a:t>Niagara </a:t>
            </a:r>
            <a:r>
              <a:rPr lang="en-US" sz="1200" dirty="0" smtClean="0">
                <a:solidFill>
                  <a:srgbClr val="00496C"/>
                </a:solidFill>
              </a:rPr>
              <a:t>Falls</a:t>
            </a:r>
          </a:p>
          <a:p>
            <a:endParaRPr lang="en-US" sz="1200" b="1" dirty="0" smtClean="0">
              <a:solidFill>
                <a:srgbClr val="00496C"/>
              </a:solidFill>
              <a:latin typeface="+mj-lt"/>
            </a:endParaRPr>
          </a:p>
          <a:p>
            <a:r>
              <a:rPr lang="en-US" sz="1200" b="1" dirty="0" smtClean="0">
                <a:solidFill>
                  <a:srgbClr val="00496C"/>
                </a:solidFill>
                <a:latin typeface="+mj-lt"/>
              </a:rPr>
              <a:t>St. Catharines Sexual Health Centre</a:t>
            </a:r>
          </a:p>
          <a:p>
            <a:r>
              <a:rPr lang="en-US" sz="1200" dirty="0" smtClean="0">
                <a:solidFill>
                  <a:srgbClr val="00496C"/>
                </a:solidFill>
                <a:latin typeface="+mj-lt"/>
              </a:rPr>
              <a:t>277 Welland Avenue, St. </a:t>
            </a:r>
            <a:r>
              <a:rPr lang="en-US" sz="1200" dirty="0" err="1" smtClean="0">
                <a:solidFill>
                  <a:srgbClr val="00496C"/>
                </a:solidFill>
                <a:latin typeface="+mj-lt"/>
              </a:rPr>
              <a:t>Catharines</a:t>
            </a:r>
            <a:endParaRPr lang="en-US" sz="1200" dirty="0" smtClean="0">
              <a:solidFill>
                <a:srgbClr val="00496C"/>
              </a:solidFill>
              <a:latin typeface="+mj-lt"/>
            </a:endParaRPr>
          </a:p>
          <a:p>
            <a:endParaRPr lang="en-US" sz="1200" dirty="0" smtClean="0">
              <a:solidFill>
                <a:srgbClr val="00496C"/>
              </a:solidFill>
              <a:latin typeface="+mj-lt"/>
              <a:sym typeface="Wingdings"/>
            </a:endParaRPr>
          </a:p>
          <a:p>
            <a:r>
              <a:rPr lang="en-US" sz="1200" b="1" dirty="0" smtClean="0">
                <a:solidFill>
                  <a:srgbClr val="00496C"/>
                </a:solidFill>
                <a:latin typeface="+mj-lt"/>
              </a:rPr>
              <a:t>Welland Sexual Health Centre</a:t>
            </a:r>
            <a:endParaRPr lang="en-US" sz="1200" b="1" dirty="0">
              <a:solidFill>
                <a:srgbClr val="00496C"/>
              </a:solidFill>
              <a:latin typeface="+mj-lt"/>
            </a:endParaRPr>
          </a:p>
          <a:p>
            <a:r>
              <a:rPr lang="en-US" sz="1200" dirty="0" smtClean="0">
                <a:solidFill>
                  <a:srgbClr val="00496C"/>
                </a:solidFill>
                <a:latin typeface="+mj-lt"/>
              </a:rPr>
              <a:t>200 Division Street, Welland</a:t>
            </a:r>
          </a:p>
          <a:p>
            <a:endParaRPr lang="en-US" sz="1200" strike="sngStrike" dirty="0">
              <a:solidFill>
                <a:srgbClr val="00496C"/>
              </a:solidFill>
              <a:latin typeface="+mj-lt"/>
            </a:endParaRPr>
          </a:p>
          <a:p>
            <a:r>
              <a:rPr lang="en-US" sz="1200" b="1" i="1" dirty="0" smtClean="0">
                <a:solidFill>
                  <a:srgbClr val="00496C"/>
                </a:solidFill>
                <a:latin typeface="+mj-lt"/>
              </a:rPr>
              <a:t>Hours of Sexual Health Centres vary.</a:t>
            </a:r>
            <a:endParaRPr lang="en-US" sz="1200" b="1" i="1" dirty="0">
              <a:solidFill>
                <a:srgbClr val="00496C"/>
              </a:solidFill>
              <a:latin typeface="+mj-lt"/>
            </a:endParaRPr>
          </a:p>
        </p:txBody>
      </p:sp>
      <p:sp>
        <p:nvSpPr>
          <p:cNvPr id="7" name="TextBox 6"/>
          <p:cNvSpPr txBox="1"/>
          <p:nvPr/>
        </p:nvSpPr>
        <p:spPr>
          <a:xfrm>
            <a:off x="5950917" y="958402"/>
            <a:ext cx="2881383" cy="246221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Some of the confidential services offered are:</a:t>
            </a:r>
          </a:p>
          <a:p>
            <a:endParaRPr lang="en-US" sz="1400" dirty="0">
              <a:solidFill>
                <a:schemeClr val="bg1"/>
              </a:solidFill>
            </a:endParaRPr>
          </a:p>
          <a:p>
            <a:pPr marL="285750" indent="-285750">
              <a:buClr>
                <a:schemeClr val="bg1"/>
              </a:buClr>
              <a:buFont typeface="Arial" pitchFamily="34" charset="0"/>
              <a:buChar char="•"/>
            </a:pPr>
            <a:r>
              <a:rPr lang="en-US" sz="1400" dirty="0">
                <a:solidFill>
                  <a:schemeClr val="bg1"/>
                </a:solidFill>
              </a:rPr>
              <a:t>Birth </a:t>
            </a:r>
            <a:r>
              <a:rPr lang="en-US" sz="1400" dirty="0" smtClean="0">
                <a:solidFill>
                  <a:schemeClr val="bg1"/>
                </a:solidFill>
              </a:rPr>
              <a:t>control information</a:t>
            </a:r>
            <a:endParaRPr lang="en-US" sz="1400" dirty="0">
              <a:solidFill>
                <a:schemeClr val="bg1"/>
              </a:solidFill>
            </a:endParaRPr>
          </a:p>
          <a:p>
            <a:pPr marL="285750" indent="-285750">
              <a:buClr>
                <a:schemeClr val="bg1"/>
              </a:buClr>
              <a:buFont typeface="Arial" pitchFamily="34" charset="0"/>
              <a:buChar char="•"/>
            </a:pPr>
            <a:r>
              <a:rPr lang="en-US" sz="1400" dirty="0" err="1">
                <a:solidFill>
                  <a:schemeClr val="bg1"/>
                </a:solidFill>
              </a:rPr>
              <a:t>STI</a:t>
            </a:r>
            <a:r>
              <a:rPr lang="en-US" sz="1400" dirty="0">
                <a:solidFill>
                  <a:schemeClr val="bg1"/>
                </a:solidFill>
              </a:rPr>
              <a:t> testing and treatment</a:t>
            </a:r>
          </a:p>
          <a:p>
            <a:pPr marL="285750" indent="-285750">
              <a:buClr>
                <a:schemeClr val="bg1"/>
              </a:buClr>
              <a:buFont typeface="Arial" pitchFamily="34" charset="0"/>
              <a:buChar char="•"/>
            </a:pPr>
            <a:r>
              <a:rPr lang="en-US" sz="1400" dirty="0">
                <a:solidFill>
                  <a:schemeClr val="bg1"/>
                </a:solidFill>
              </a:rPr>
              <a:t>Pregnancy testing</a:t>
            </a:r>
          </a:p>
          <a:p>
            <a:pPr marL="285750" indent="-285750">
              <a:buClr>
                <a:schemeClr val="bg1"/>
              </a:buClr>
              <a:buFont typeface="Arial" pitchFamily="34" charset="0"/>
              <a:buChar char="•"/>
            </a:pPr>
            <a:r>
              <a:rPr lang="en-US" sz="1400" dirty="0">
                <a:solidFill>
                  <a:schemeClr val="bg1"/>
                </a:solidFill>
              </a:rPr>
              <a:t>Birth Control at a lower cost (with doctor’s prescription)</a:t>
            </a:r>
          </a:p>
          <a:p>
            <a:pPr marL="285750" indent="-285750">
              <a:buClr>
                <a:schemeClr val="bg1"/>
              </a:buClr>
              <a:buFont typeface="Arial" pitchFamily="34" charset="0"/>
              <a:buChar char="•"/>
            </a:pPr>
            <a:r>
              <a:rPr lang="en-US" sz="1400" dirty="0" smtClean="0">
                <a:solidFill>
                  <a:schemeClr val="bg1"/>
                </a:solidFill>
              </a:rPr>
              <a:t>Plan </a:t>
            </a:r>
            <a:r>
              <a:rPr lang="en-US" sz="1400" dirty="0">
                <a:solidFill>
                  <a:schemeClr val="bg1"/>
                </a:solidFill>
              </a:rPr>
              <a:t>B (emergency contraceptive pills)</a:t>
            </a:r>
          </a:p>
          <a:p>
            <a:pPr marL="285750" indent="-285750">
              <a:buClr>
                <a:schemeClr val="bg1"/>
              </a:buClr>
              <a:buFont typeface="Arial" pitchFamily="34" charset="0"/>
              <a:buChar char="•"/>
            </a:pPr>
            <a:r>
              <a:rPr lang="en-US" sz="1400" dirty="0">
                <a:solidFill>
                  <a:schemeClr val="bg1"/>
                </a:solidFill>
              </a:rPr>
              <a:t>Free Condoms</a:t>
            </a:r>
            <a:endParaRPr lang="en-CA" sz="1400" dirty="0">
              <a:solidFill>
                <a:schemeClr val="bg1"/>
              </a:solidFill>
            </a:endParaRPr>
          </a:p>
        </p:txBody>
      </p:sp>
    </p:spTree>
    <p:extLst>
      <p:ext uri="{BB962C8B-B14F-4D97-AF65-F5344CB8AC3E}">
        <p14:creationId xmlns:p14="http://schemas.microsoft.com/office/powerpoint/2010/main" val="2416751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10116"/>
            <a:ext cx="8520600" cy="875021"/>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b="1" dirty="0"/>
              <a:t>Final Thoughts</a:t>
            </a:r>
            <a:endParaRPr b="1" dirty="0"/>
          </a:p>
        </p:txBody>
      </p:sp>
      <p:sp>
        <p:nvSpPr>
          <p:cNvPr id="4" name="TextBox 3"/>
          <p:cNvSpPr txBox="1"/>
          <p:nvPr/>
        </p:nvSpPr>
        <p:spPr>
          <a:xfrm>
            <a:off x="311700" y="1184826"/>
            <a:ext cx="6752979" cy="2862322"/>
          </a:xfrm>
          <a:prstGeom prst="rect">
            <a:avLst/>
          </a:prstGeom>
          <a:noFill/>
        </p:spPr>
        <p:txBody>
          <a:bodyPr wrap="square" rtlCol="0">
            <a:spAutoFit/>
          </a:bodyPr>
          <a:lstStyle/>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Most STIs have no visible signs or symptoms</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Abstaining from all sexual activities is the most effective way to prevent STIs and pregnancy</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There are ways to protect yourself if you choose to become sexually active</a:t>
            </a:r>
          </a:p>
          <a:p>
            <a:pPr marL="342900" indent="-342900">
              <a:lnSpc>
                <a:spcPct val="150000"/>
              </a:lnSpc>
              <a:buClr>
                <a:schemeClr val="dk1"/>
              </a:buClr>
              <a:buSzPts val="2000"/>
              <a:buFont typeface="Arial" panose="020B0604020202020204" pitchFamily="34" charset="0"/>
              <a:buChar char="•"/>
            </a:pPr>
            <a:r>
              <a:rPr lang="en-US" sz="2000" dirty="0">
                <a:solidFill>
                  <a:schemeClr val="dk1"/>
                </a:solidFill>
              </a:rPr>
              <a:t>If you have any </a:t>
            </a:r>
            <a:r>
              <a:rPr lang="en-US" sz="2000" dirty="0" smtClean="0">
                <a:solidFill>
                  <a:schemeClr val="dk1"/>
                </a:solidFill>
              </a:rPr>
              <a:t>questions, </a:t>
            </a:r>
            <a:r>
              <a:rPr lang="en-CA" sz="2000" dirty="0" smtClean="0">
                <a:solidFill>
                  <a:schemeClr val="tx1"/>
                </a:solidFill>
              </a:rPr>
              <a:t>reach out to a </a:t>
            </a:r>
            <a:r>
              <a:rPr lang="en-CA" sz="2000" dirty="0">
                <a:solidFill>
                  <a:schemeClr val="tx1"/>
                </a:solidFill>
              </a:rPr>
              <a:t>trusted </a:t>
            </a:r>
            <a:r>
              <a:rPr lang="en-CA" sz="2000" dirty="0" smtClean="0">
                <a:solidFill>
                  <a:schemeClr val="tx1"/>
                </a:solidFill>
              </a:rPr>
              <a:t>adult</a:t>
            </a:r>
            <a:endParaRPr lang="en-CA" sz="2000" dirty="0">
              <a:solidFill>
                <a:schemeClr val="tx1"/>
              </a:solidFill>
            </a:endParaRPr>
          </a:p>
        </p:txBody>
      </p:sp>
      <p:pic>
        <p:nvPicPr>
          <p:cNvPr id="6" name="Picture 5" descr="lamp with checklist and pe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679" y="1547545"/>
            <a:ext cx="1660896" cy="16608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3234649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3" name="Google Shape;63;p14"/>
          <p:cNvSpPr txBox="1">
            <a:spLocks noGrp="1"/>
          </p:cNvSpPr>
          <p:nvPr>
            <p:ph type="title"/>
          </p:nvPr>
        </p:nvSpPr>
        <p:spPr>
          <a:xfrm>
            <a:off x="311700" y="571175"/>
            <a:ext cx="8520600" cy="855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7" name="Google Shape;75;p15" descr="pink question mark"/>
          <p:cNvPicPr preferRelativeResize="0"/>
          <p:nvPr/>
        </p:nvPicPr>
        <p:blipFill>
          <a:blip r:embed="rId4">
            <a:alphaModFix/>
          </a:blip>
          <a:stretch>
            <a:fillRect/>
          </a:stretch>
        </p:blipFill>
        <p:spPr>
          <a:xfrm>
            <a:off x="566775" y="1818500"/>
            <a:ext cx="832250" cy="832250"/>
          </a:xfrm>
          <a:prstGeom prst="rect">
            <a:avLst/>
          </a:prstGeom>
          <a:noFill/>
          <a:ln>
            <a:noFill/>
          </a:ln>
        </p:spPr>
      </p:pic>
      <p:sp>
        <p:nvSpPr>
          <p:cNvPr id="2" name="TextBox 1"/>
          <p:cNvSpPr txBox="1"/>
          <p:nvPr/>
        </p:nvSpPr>
        <p:spPr>
          <a:xfrm>
            <a:off x="1687975" y="1726793"/>
            <a:ext cx="7144325" cy="1015663"/>
          </a:xfrm>
          <a:prstGeom prst="rect">
            <a:avLst/>
          </a:prstGeom>
          <a:noFill/>
        </p:spPr>
        <p:txBody>
          <a:bodyPr wrap="square" rtlCol="0">
            <a:spAutoFit/>
          </a:bodyPr>
          <a:lstStyle/>
          <a:p>
            <a:r>
              <a:rPr lang="en-US" sz="2000" b="1" dirty="0">
                <a:solidFill>
                  <a:schemeClr val="dk1"/>
                </a:solidFill>
              </a:rPr>
              <a:t>Guiding Questions: </a:t>
            </a:r>
            <a:r>
              <a:rPr lang="en-US" sz="2000" dirty="0">
                <a:solidFill>
                  <a:schemeClr val="dk1"/>
                </a:solidFill>
              </a:rPr>
              <a:t>Big idea questions that students can brainstorm and share previous knowledge or new information with. </a:t>
            </a:r>
          </a:p>
        </p:txBody>
      </p:sp>
      <p:pic>
        <p:nvPicPr>
          <p:cNvPr id="8" name="Google Shape;74;p15" descr="Talking bubbles"/>
          <p:cNvPicPr preferRelativeResize="0"/>
          <p:nvPr/>
        </p:nvPicPr>
        <p:blipFill>
          <a:blip r:embed="rId5">
            <a:alphaModFix/>
          </a:blip>
          <a:stretch>
            <a:fillRect/>
          </a:stretch>
        </p:blipFill>
        <p:spPr>
          <a:xfrm>
            <a:off x="498100" y="2911150"/>
            <a:ext cx="969600" cy="969600"/>
          </a:xfrm>
          <a:prstGeom prst="rect">
            <a:avLst/>
          </a:prstGeom>
          <a:noFill/>
          <a:ln>
            <a:noFill/>
          </a:ln>
        </p:spPr>
      </p:pic>
      <p:sp>
        <p:nvSpPr>
          <p:cNvPr id="5" name="TextBox 4"/>
          <p:cNvSpPr txBox="1"/>
          <p:nvPr/>
        </p:nvSpPr>
        <p:spPr>
          <a:xfrm>
            <a:off x="1733673" y="3042774"/>
            <a:ext cx="7052927" cy="707886"/>
          </a:xfrm>
          <a:prstGeom prst="rect">
            <a:avLst/>
          </a:prstGeom>
          <a:noFill/>
        </p:spPr>
        <p:txBody>
          <a:bodyPr wrap="square" rtlCol="0">
            <a:spAutoFit/>
          </a:bodyPr>
          <a:lstStyle/>
          <a:p>
            <a:r>
              <a:rPr lang="en-US" sz="2000" b="1" dirty="0">
                <a:solidFill>
                  <a:schemeClr val="dk1"/>
                </a:solidFill>
              </a:rPr>
              <a:t>Think, Pair, Share: </a:t>
            </a:r>
            <a:r>
              <a:rPr lang="en-US" sz="2000" dirty="0">
                <a:solidFill>
                  <a:schemeClr val="dk1"/>
                </a:solidFill>
              </a:rPr>
              <a:t>Opportunity for students to work with partner or group and share ideas based on a prompt. </a:t>
            </a:r>
            <a:endParaRPr lang="en-US" sz="2000" b="1" dirty="0">
              <a:solidFill>
                <a:schemeClr val="dk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2" name="Google Shape;72;p15"/>
          <p:cNvSpPr txBox="1">
            <a:spLocks noGrp="1"/>
          </p:cNvSpPr>
          <p:nvPr>
            <p:ph type="title"/>
          </p:nvPr>
        </p:nvSpPr>
        <p:spPr>
          <a:xfrm>
            <a:off x="311700" y="571125"/>
            <a:ext cx="8520600" cy="8226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7" name="Google Shape;85;p16" descr="video icon"/>
          <p:cNvPicPr preferRelativeResize="0"/>
          <p:nvPr/>
        </p:nvPicPr>
        <p:blipFill>
          <a:blip r:embed="rId4">
            <a:alphaModFix/>
          </a:blip>
          <a:stretch>
            <a:fillRect/>
          </a:stretch>
        </p:blipFill>
        <p:spPr>
          <a:xfrm>
            <a:off x="498089" y="1738300"/>
            <a:ext cx="969622" cy="969600"/>
          </a:xfrm>
          <a:prstGeom prst="rect">
            <a:avLst/>
          </a:prstGeom>
          <a:noFill/>
          <a:ln>
            <a:noFill/>
          </a:ln>
        </p:spPr>
      </p:pic>
      <p:sp>
        <p:nvSpPr>
          <p:cNvPr id="2" name="TextBox 1"/>
          <p:cNvSpPr txBox="1"/>
          <p:nvPr/>
        </p:nvSpPr>
        <p:spPr>
          <a:xfrm>
            <a:off x="1687975" y="1922941"/>
            <a:ext cx="7144325" cy="707886"/>
          </a:xfrm>
          <a:prstGeom prst="rect">
            <a:avLst/>
          </a:prstGeom>
          <a:noFill/>
        </p:spPr>
        <p:txBody>
          <a:bodyPr wrap="square" rtlCol="0">
            <a:spAutoFit/>
          </a:bodyPr>
          <a:lstStyle/>
          <a:p>
            <a:r>
              <a:rPr lang="en-US" sz="2000" b="1" dirty="0">
                <a:solidFill>
                  <a:schemeClr val="dk1"/>
                </a:solidFill>
              </a:rPr>
              <a:t>Videos: </a:t>
            </a:r>
            <a:r>
              <a:rPr lang="en-US" sz="2000" dirty="0">
                <a:solidFill>
                  <a:schemeClr val="dk1"/>
                </a:solidFill>
              </a:rPr>
              <a:t>Students can watch a short video clip that connects with topic. </a:t>
            </a:r>
            <a:r>
              <a:rPr lang="en-US" sz="2000" dirty="0" smtClean="0">
                <a:solidFill>
                  <a:schemeClr val="dk1"/>
                </a:solidFill>
              </a:rPr>
              <a:t>Discussion </a:t>
            </a:r>
            <a:r>
              <a:rPr lang="en-US" sz="2000" dirty="0">
                <a:solidFill>
                  <a:schemeClr val="dk1"/>
                </a:solidFill>
              </a:rPr>
              <a:t>can follow before or after videos</a:t>
            </a:r>
            <a:r>
              <a:rPr lang="en-US" sz="2000" dirty="0" smtClean="0">
                <a:solidFill>
                  <a:schemeClr val="dk1"/>
                </a:solidFill>
              </a:rPr>
              <a:t>.</a:t>
            </a:r>
            <a:endParaRPr lang="en-US" sz="2000" b="1" dirty="0">
              <a:solidFill>
                <a:schemeClr val="dk1"/>
              </a:solidFill>
            </a:endParaRPr>
          </a:p>
        </p:txBody>
      </p:sp>
      <p:pic>
        <p:nvPicPr>
          <p:cNvPr id="8" name="Google Shape;86;p16" descr="checklist"/>
          <p:cNvPicPr preferRelativeResize="0"/>
          <p:nvPr/>
        </p:nvPicPr>
        <p:blipFill>
          <a:blip r:embed="rId5">
            <a:alphaModFix/>
          </a:blip>
          <a:stretch>
            <a:fillRect/>
          </a:stretch>
        </p:blipFill>
        <p:spPr>
          <a:xfrm>
            <a:off x="562262" y="2939462"/>
            <a:ext cx="841275" cy="841275"/>
          </a:xfrm>
          <a:prstGeom prst="rect">
            <a:avLst/>
          </a:prstGeom>
          <a:noFill/>
          <a:ln>
            <a:noFill/>
          </a:ln>
        </p:spPr>
      </p:pic>
      <p:sp>
        <p:nvSpPr>
          <p:cNvPr id="5" name="TextBox 4"/>
          <p:cNvSpPr txBox="1"/>
          <p:nvPr/>
        </p:nvSpPr>
        <p:spPr>
          <a:xfrm>
            <a:off x="1687975" y="3160044"/>
            <a:ext cx="6518131" cy="400110"/>
          </a:xfrm>
          <a:prstGeom prst="rect">
            <a:avLst/>
          </a:prstGeom>
          <a:noFill/>
        </p:spPr>
        <p:txBody>
          <a:bodyPr wrap="none" rtlCol="0">
            <a:spAutoFit/>
          </a:bodyPr>
          <a:lstStyle/>
          <a:p>
            <a:r>
              <a:rPr lang="en-US" sz="2000" b="1" dirty="0" smtClean="0">
                <a:solidFill>
                  <a:schemeClr val="dk1"/>
                </a:solidFill>
              </a:rPr>
              <a:t>Final Activity: </a:t>
            </a:r>
            <a:r>
              <a:rPr lang="en-US" sz="2000" dirty="0" smtClean="0">
                <a:solidFill>
                  <a:schemeClr val="dk1"/>
                </a:solidFill>
              </a:rPr>
              <a:t>Activity that concludes the presentation. </a:t>
            </a:r>
            <a:endParaRPr lang="en-US" sz="2000" b="1" dirty="0">
              <a:solidFill>
                <a:schemeClr val="dk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472405"/>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a:t>Curriculum Expectations</a:t>
            </a:r>
            <a:r>
              <a:rPr lang="en" dirty="0"/>
              <a:t> </a:t>
            </a:r>
            <a:r>
              <a:rPr lang="en" dirty="0" smtClean="0"/>
              <a:t>– Grade 7</a:t>
            </a:r>
            <a:endParaRPr b="1" dirty="0"/>
          </a:p>
        </p:txBody>
      </p:sp>
      <p:sp>
        <p:nvSpPr>
          <p:cNvPr id="81" name="Google Shape;81;p16"/>
          <p:cNvSpPr txBox="1">
            <a:spLocks noGrp="1"/>
          </p:cNvSpPr>
          <p:nvPr>
            <p:ph type="body" idx="1"/>
          </p:nvPr>
        </p:nvSpPr>
        <p:spPr>
          <a:xfrm>
            <a:off x="311700" y="1481632"/>
            <a:ext cx="8520600" cy="912671"/>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b="1" dirty="0" smtClean="0">
                <a:solidFill>
                  <a:schemeClr val="dk1"/>
                </a:solidFill>
              </a:rPr>
              <a:t>D1.4 </a:t>
            </a:r>
            <a:r>
              <a:rPr lang="en" sz="2000" dirty="0" smtClean="0">
                <a:solidFill>
                  <a:schemeClr val="dk1"/>
                </a:solidFill>
              </a:rPr>
              <a:t>identify sexually transmitted infections (STIs) and blood-borne infections (STBBIs), and describe their symptoms.</a:t>
            </a:r>
            <a:endParaRPr lang="en" sz="2000" b="1" dirty="0">
              <a:solidFill>
                <a:schemeClr val="dk1"/>
              </a:solidFill>
            </a:endParaRPr>
          </a:p>
        </p:txBody>
      </p:sp>
      <p:sp>
        <p:nvSpPr>
          <p:cNvPr id="2" name="TextBox 1"/>
          <p:cNvSpPr txBox="1"/>
          <p:nvPr/>
        </p:nvSpPr>
        <p:spPr>
          <a:xfrm>
            <a:off x="311700" y="2551490"/>
            <a:ext cx="7633695" cy="1323439"/>
          </a:xfrm>
          <a:prstGeom prst="rect">
            <a:avLst/>
          </a:prstGeom>
          <a:noFill/>
        </p:spPr>
        <p:txBody>
          <a:bodyPr wrap="square" rtlCol="0">
            <a:spAutoFit/>
          </a:bodyPr>
          <a:lstStyle/>
          <a:p>
            <a:r>
              <a:rPr lang="en-US" sz="2000" b="1" dirty="0">
                <a:solidFill>
                  <a:schemeClr val="dk1"/>
                </a:solidFill>
              </a:rPr>
              <a:t>D1.5 </a:t>
            </a:r>
            <a:r>
              <a:rPr lang="en-US" sz="2000" dirty="0">
                <a:solidFill>
                  <a:schemeClr val="dk1"/>
                </a:solidFill>
              </a:rPr>
              <a:t>identify ways of preventing </a:t>
            </a:r>
            <a:r>
              <a:rPr lang="en-US" sz="2000" dirty="0" smtClean="0">
                <a:solidFill>
                  <a:schemeClr val="dk1"/>
                </a:solidFill>
              </a:rPr>
              <a:t>STBBIs and/or unplanned pregnancy, such as delaying first intercourse and other sexual activities until a person is older and using condoms and other forms of protection consistently. </a:t>
            </a:r>
            <a:endParaRPr lang="en-US" sz="2000" b="1" dirty="0">
              <a:solidFill>
                <a:schemeClr val="dk1"/>
              </a:solidFill>
            </a:endParaRPr>
          </a:p>
        </p:txBody>
      </p:sp>
      <p:pic>
        <p:nvPicPr>
          <p:cNvPr id="6" name="Google Shape;93;p17" descr="check mark"/>
          <p:cNvPicPr preferRelativeResize="0"/>
          <p:nvPr/>
        </p:nvPicPr>
        <p:blipFill>
          <a:blip r:embed="rId4">
            <a:alphaModFix/>
          </a:blip>
          <a:stretch>
            <a:fillRect/>
          </a:stretch>
        </p:blipFill>
        <p:spPr>
          <a:xfrm>
            <a:off x="7582829" y="2865863"/>
            <a:ext cx="1249471" cy="116555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546" y="186637"/>
            <a:ext cx="6538908" cy="1247830"/>
          </a:xfrm>
        </p:spPr>
        <p:txBody>
          <a:bodyPr anchor="ctr">
            <a:normAutofit fontScale="90000"/>
          </a:bodyPr>
          <a:lstStyle/>
          <a:p>
            <a:r>
              <a:rPr lang="en" sz="3600" b="1" dirty="0" smtClean="0"/>
              <a:t>Part 2: Preventing STIs and Unplanned Pregnancy</a:t>
            </a:r>
            <a:endParaRPr lang="en-CA" sz="3600" dirty="0"/>
          </a:p>
        </p:txBody>
      </p:sp>
      <p:sp>
        <p:nvSpPr>
          <p:cNvPr id="3" name="Subtitle 2"/>
          <p:cNvSpPr>
            <a:spLocks noGrp="1"/>
          </p:cNvSpPr>
          <p:nvPr>
            <p:ph type="subTitle" idx="1"/>
          </p:nvPr>
        </p:nvSpPr>
        <p:spPr>
          <a:xfrm>
            <a:off x="311700" y="3316386"/>
            <a:ext cx="8520600" cy="792600"/>
          </a:xfrm>
        </p:spPr>
        <p:txBody>
          <a:bodyPr/>
          <a:lstStyle/>
          <a:p>
            <a:r>
              <a:rPr lang="en-CA" dirty="0">
                <a:solidFill>
                  <a:schemeClr val="dk1"/>
                </a:solidFill>
              </a:rPr>
              <a:t>Grade </a:t>
            </a:r>
            <a:r>
              <a:rPr lang="en-CA" dirty="0" smtClean="0">
                <a:solidFill>
                  <a:schemeClr val="dk1"/>
                </a:solidFill>
              </a:rPr>
              <a:t>7</a:t>
            </a:r>
            <a:endParaRPr lang="en-CA" dirty="0">
              <a:solidFill>
                <a:schemeClr val="dk1"/>
              </a:solidFill>
            </a:endParaRPr>
          </a:p>
        </p:txBody>
      </p:sp>
      <p:pic>
        <p:nvPicPr>
          <p:cNvPr id="6" name="Picture 5" title="pregnancy"/>
          <p:cNvPicPr>
            <a:picLocks noChangeAspect="1"/>
          </p:cNvPicPr>
          <p:nvPr/>
        </p:nvPicPr>
        <p:blipFill>
          <a:blip r:embed="rId3"/>
          <a:stretch>
            <a:fillRect/>
          </a:stretch>
        </p:blipFill>
        <p:spPr>
          <a:xfrm>
            <a:off x="3708628" y="1512054"/>
            <a:ext cx="1726744" cy="1726744"/>
          </a:xfrm>
          <a:prstGeom prst="rect">
            <a:avLst/>
          </a:prstGeom>
        </p:spPr>
      </p:pic>
    </p:spTree>
    <p:extLst>
      <p:ext uri="{BB962C8B-B14F-4D97-AF65-F5344CB8AC3E}">
        <p14:creationId xmlns:p14="http://schemas.microsoft.com/office/powerpoint/2010/main" val="276129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8" y="303288"/>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394943"/>
            <a:ext cx="8520599" cy="2554545"/>
          </a:xfrm>
          <a:prstGeom prst="rect">
            <a:avLst/>
          </a:prstGeom>
          <a:noFill/>
        </p:spPr>
        <p:txBody>
          <a:bodyPr wrap="square" rtlCol="0">
            <a:spAutoFit/>
          </a:bodyPr>
          <a:lstStyle/>
          <a:p>
            <a:pPr lvl="1"/>
            <a:r>
              <a:rPr lang="en-US" sz="2000" dirty="0" smtClean="0"/>
              <a:t>At the end of this presentation, you will understand what STIs are and how to prevent them. You will also:</a:t>
            </a:r>
          </a:p>
          <a:p>
            <a:pPr lvl="1"/>
            <a:endParaRPr lang="en-US" sz="2000" dirty="0"/>
          </a:p>
          <a:p>
            <a:pPr marL="342900" lvl="1" indent="-342900">
              <a:buFont typeface="Arial" panose="020B0604020202020204" pitchFamily="34" charset="0"/>
              <a:buChar char="•"/>
            </a:pPr>
            <a:r>
              <a:rPr lang="en-US" sz="2000" dirty="0" smtClean="0"/>
              <a:t>Understand the importance of delaying sexual activity until you are older</a:t>
            </a:r>
          </a:p>
          <a:p>
            <a:pPr marL="342900" lvl="1" indent="-342900">
              <a:buFont typeface="Arial" panose="020B0604020202020204" pitchFamily="34" charset="0"/>
              <a:buChar char="•"/>
            </a:pPr>
            <a:r>
              <a:rPr lang="en-US" sz="2000" dirty="0" smtClean="0"/>
              <a:t>Learn about the methods available to prevent pregnancy and STIs</a:t>
            </a:r>
          </a:p>
          <a:p>
            <a:pPr marL="342900" lvl="1" indent="-342900">
              <a:buFont typeface="Arial" panose="020B0604020202020204" pitchFamily="34" charset="0"/>
              <a:buChar char="•"/>
            </a:pPr>
            <a:r>
              <a:rPr lang="en-US" sz="2000" dirty="0"/>
              <a:t>Understand that everyone has differences and this makes them unique </a:t>
            </a:r>
          </a:p>
          <a:p>
            <a:pPr marL="342900" lvl="1" indent="-342900">
              <a:buFont typeface="Arial" panose="020B0604020202020204" pitchFamily="34" charset="0"/>
              <a:buChar char="•"/>
            </a:pPr>
            <a:r>
              <a:rPr lang="en-US" sz="2000" dirty="0"/>
              <a:t>Create an environment that is safe and inclusive for your peers</a:t>
            </a:r>
          </a:p>
        </p:txBody>
      </p:sp>
    </p:spTree>
    <p:extLst>
      <p:ext uri="{BB962C8B-B14F-4D97-AF65-F5344CB8AC3E}">
        <p14:creationId xmlns:p14="http://schemas.microsoft.com/office/powerpoint/2010/main" val="39176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0990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367162" y="1308527"/>
            <a:ext cx="3204837" cy="2550694"/>
          </a:xfrm>
          <a:prstGeom prst="rect">
            <a:avLst/>
          </a:prstGeom>
        </p:spPr>
      </p:pic>
      <p:pic>
        <p:nvPicPr>
          <p:cNvPr id="5" name="Picture 4" descr="person handing a doctor their pee in a cup for STI testing"/>
          <p:cNvPicPr>
            <a:picLocks noChangeAspect="1"/>
          </p:cNvPicPr>
          <p:nvPr/>
        </p:nvPicPr>
        <p:blipFill rotWithShape="1">
          <a:blip r:embed="rId4">
            <a:extLst>
              <a:ext uri="{28A0092B-C50C-407E-A947-70E740481C1C}">
                <a14:useLocalDpi xmlns:a14="http://schemas.microsoft.com/office/drawing/2010/main" val="0"/>
              </a:ext>
            </a:extLst>
          </a:blip>
          <a:srcRect t="19929" b="20718"/>
          <a:stretch/>
        </p:blipFill>
        <p:spPr>
          <a:xfrm>
            <a:off x="5031565" y="1591294"/>
            <a:ext cx="3524747" cy="2092039"/>
          </a:xfrm>
          <a:prstGeom prst="rect">
            <a:avLst/>
          </a:prstGeom>
        </p:spPr>
      </p:pic>
    </p:spTree>
    <p:extLst>
      <p:ext uri="{BB962C8B-B14F-4D97-AF65-F5344CB8AC3E}">
        <p14:creationId xmlns:p14="http://schemas.microsoft.com/office/powerpoint/2010/main" val="185187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011081" y="336612"/>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Sexual Health</a:t>
            </a:r>
            <a:endParaRPr lang="en-CA" sz="2800" b="1" dirty="0">
              <a:latin typeface="+mj-lt"/>
            </a:endParaRPr>
          </a:p>
        </p:txBody>
      </p:sp>
      <p:sp>
        <p:nvSpPr>
          <p:cNvPr id="11" name="Text Placeholder 2"/>
          <p:cNvSpPr txBox="1">
            <a:spLocks/>
          </p:cNvSpPr>
          <p:nvPr/>
        </p:nvSpPr>
        <p:spPr>
          <a:xfrm>
            <a:off x="1011081" y="1703021"/>
            <a:ext cx="5321222" cy="22901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Wingdings" panose="05000000000000000000" pitchFamily="2" charset="2"/>
              <a:buChar char="ü"/>
            </a:pPr>
            <a:r>
              <a:rPr lang="en-CA" sz="2000" dirty="0" smtClean="0">
                <a:solidFill>
                  <a:schemeClr val="tx1"/>
                </a:solidFill>
                <a:latin typeface="+mn-lt"/>
              </a:rPr>
              <a:t>To feel embarrassed or uncomfortable</a:t>
            </a:r>
          </a:p>
          <a:p>
            <a:pPr marL="342900" indent="-342900">
              <a:buClr>
                <a:schemeClr val="tx1"/>
              </a:buClr>
              <a:buFont typeface="Wingdings" panose="05000000000000000000" pitchFamily="2" charset="2"/>
              <a:buChar char="ü"/>
            </a:pPr>
            <a:r>
              <a:rPr lang="en-CA" sz="2000" dirty="0" smtClean="0">
                <a:solidFill>
                  <a:schemeClr val="tx1"/>
                </a:solidFill>
                <a:latin typeface="+mn-lt"/>
              </a:rPr>
              <a:t>To ask questions</a:t>
            </a:r>
          </a:p>
          <a:p>
            <a:pPr marL="342900" indent="-342900">
              <a:buClr>
                <a:schemeClr val="tx1"/>
              </a:buClr>
              <a:buFont typeface="Wingdings" panose="05000000000000000000" pitchFamily="2" charset="2"/>
              <a:buChar char="ü"/>
            </a:pPr>
            <a:r>
              <a:rPr lang="en-CA" sz="2000" dirty="0" smtClean="0">
                <a:solidFill>
                  <a:schemeClr val="tx1"/>
                </a:solidFill>
                <a:latin typeface="+mn-lt"/>
              </a:rPr>
              <a:t>To not already know about this</a:t>
            </a:r>
          </a:p>
          <a:p>
            <a:pPr marL="342900" indent="-342900">
              <a:buClr>
                <a:schemeClr val="tx1"/>
              </a:buClr>
              <a:buFont typeface="Wingdings" panose="05000000000000000000" pitchFamily="2" charset="2"/>
              <a:buChar char="ü"/>
            </a:pPr>
            <a:r>
              <a:rPr lang="en-CA" sz="2000" dirty="0" smtClean="0">
                <a:solidFill>
                  <a:schemeClr val="tx1"/>
                </a:solidFill>
                <a:latin typeface="+mn-lt"/>
              </a:rPr>
              <a:t>For us to learn about sexually transmitted infections (STIs)</a:t>
            </a:r>
            <a:endParaRPr lang="en-CA" sz="2000" dirty="0">
              <a:solidFill>
                <a:schemeClr val="tx1"/>
              </a:solidFill>
              <a:latin typeface="+mn-lt"/>
            </a:endParaRP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948622" y="596116"/>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083" y="2786996"/>
            <a:ext cx="1206219" cy="1206219"/>
          </a:xfrm>
          <a:prstGeom prst="rect">
            <a:avLst/>
          </a:prstGeom>
        </p:spPr>
      </p:pic>
    </p:spTree>
    <p:extLst>
      <p:ext uri="{BB962C8B-B14F-4D97-AF65-F5344CB8AC3E}">
        <p14:creationId xmlns:p14="http://schemas.microsoft.com/office/powerpoint/2010/main" val="1237765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18255</TotalTime>
  <Words>6800</Words>
  <Application>Microsoft Office PowerPoint</Application>
  <PresentationFormat>On-screen Show (16:9)</PresentationFormat>
  <Paragraphs>570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Simple Light</vt:lpstr>
      <vt:lpstr>Part 2: Preventing Sexually Transmitted Infections  and  Unplanned Pregnancy</vt:lpstr>
      <vt:lpstr>Land Acknowledgement</vt:lpstr>
      <vt:lpstr>Presentation Format</vt:lpstr>
      <vt:lpstr>Presentation Format</vt:lpstr>
      <vt:lpstr>Curriculum Expectations – Grade 7</vt:lpstr>
      <vt:lpstr>Part 2: Preventing STIs and Unplanned Pregnancy</vt:lpstr>
      <vt:lpstr>Learning Objectives</vt:lpstr>
      <vt:lpstr>Making Decisions About Your Health</vt:lpstr>
      <vt:lpstr>Feelings about Sexual Health</vt:lpstr>
      <vt:lpstr>Before We Begin…</vt:lpstr>
      <vt:lpstr>Think, Pair, Share</vt:lpstr>
      <vt:lpstr>Hormonal Contraception</vt:lpstr>
      <vt:lpstr>Non-Hormonal Contraception</vt:lpstr>
      <vt:lpstr>Natural Methods to Prevent Pregnancy</vt:lpstr>
      <vt:lpstr>Abstinence</vt:lpstr>
      <vt:lpstr>Withdrawal Method</vt:lpstr>
      <vt:lpstr>Emergency Contraception</vt:lpstr>
      <vt:lpstr>Guiding Question #1</vt:lpstr>
      <vt:lpstr>STI’s are Preventable: Informed Decisions</vt:lpstr>
      <vt:lpstr>Please Remember…</vt:lpstr>
      <vt:lpstr>Final Activity: Risks and Consequences</vt:lpstr>
      <vt:lpstr>More Questions? Talk to Someone:</vt:lpstr>
      <vt:lpstr>Sexual Health Centre Information</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Robinson, Mackenzie</dc:creator>
  <cp:lastModifiedBy>Ratskos, Emillea</cp:lastModifiedBy>
  <cp:revision>537</cp:revision>
  <dcterms:modified xsi:type="dcterms:W3CDTF">2023-02-23T16:33:19Z</dcterms:modified>
</cp:coreProperties>
</file>