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356" r:id="rId2"/>
    <p:sldId id="398" r:id="rId3"/>
    <p:sldId id="258" r:id="rId4"/>
    <p:sldId id="259" r:id="rId5"/>
    <p:sldId id="260" r:id="rId6"/>
    <p:sldId id="399" r:id="rId7"/>
    <p:sldId id="400" r:id="rId8"/>
    <p:sldId id="401" r:id="rId9"/>
    <p:sldId id="318" r:id="rId10"/>
    <p:sldId id="355" r:id="rId11"/>
    <p:sldId id="380" r:id="rId12"/>
    <p:sldId id="320" r:id="rId13"/>
    <p:sldId id="336" r:id="rId14"/>
    <p:sldId id="379" r:id="rId15"/>
    <p:sldId id="367" r:id="rId16"/>
    <p:sldId id="395" r:id="rId17"/>
    <p:sldId id="359" r:id="rId18"/>
    <p:sldId id="361" r:id="rId19"/>
    <p:sldId id="362" r:id="rId20"/>
    <p:sldId id="363" r:id="rId21"/>
    <p:sldId id="365" r:id="rId22"/>
    <p:sldId id="364" r:id="rId23"/>
    <p:sldId id="366" r:id="rId24"/>
    <p:sldId id="360" r:id="rId25"/>
    <p:sldId id="335" r:id="rId26"/>
    <p:sldId id="322" r:id="rId27"/>
    <p:sldId id="352" r:id="rId28"/>
    <p:sldId id="291" r:id="rId29"/>
    <p:sldId id="266" r:id="rId30"/>
    <p:sldId id="316" r:id="rId31"/>
  </p:sldIdLst>
  <p:sldSz cx="9144000" cy="5143500" type="screen16x9"/>
  <p:notesSz cx="6858000" cy="9144000"/>
  <p:embeddedFontLst>
    <p:embeddedFont>
      <p:font typeface="Gill Sans" panose="020B0604020202020204" charset="0"/>
      <p:regular r:id="rId33"/>
      <p:bold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193" clrIdx="0">
    <p:extLst>
      <p:ext uri="{19B8F6BF-5375-455C-9EA6-DF929625EA0E}">
        <p15:presenceInfo xmlns:p15="http://schemas.microsoft.com/office/powerpoint/2012/main" userId="S-1-5-21-494292953-1948397803-1850952788-87215" providerId="AD"/>
      </p:ext>
    </p:extLst>
  </p:cmAuthor>
  <p:cmAuthor id="2" name="Gault, Tesha" initials="GT" lastIdx="4" clrIdx="1">
    <p:extLst>
      <p:ext uri="{19B8F6BF-5375-455C-9EA6-DF929625EA0E}">
        <p15:presenceInfo xmlns:p15="http://schemas.microsoft.com/office/powerpoint/2012/main" userId="S-1-5-21-494292953-1948397803-1850952788-88556" providerId="AD"/>
      </p:ext>
    </p:extLst>
  </p:cmAuthor>
  <p:cmAuthor id="3" name="McPherson, Jenn" initials="MJ" lastIdx="30" clrIdx="2">
    <p:extLst>
      <p:ext uri="{19B8F6BF-5375-455C-9EA6-DF929625EA0E}">
        <p15:presenceInfo xmlns:p15="http://schemas.microsoft.com/office/powerpoint/2012/main" userId="S-1-5-21-494292953-1948397803-1850952788-869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8" autoAdjust="0"/>
    <p:restoredTop sz="53796" autoAdjust="0"/>
  </p:normalViewPr>
  <p:slideViewPr>
    <p:cSldViewPr snapToGrid="0">
      <p:cViewPr varScale="1">
        <p:scale>
          <a:sx n="61" d="100"/>
          <a:sy n="61" d="100"/>
        </p:scale>
        <p:origin x="24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kidshealth.org/en/teens/genes-genetic-disorder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6cf7e69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6cf7e6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**The</a:t>
            </a:r>
            <a:r>
              <a:rPr lang="en-CA" b="1" baseline="0" dirty="0" smtClean="0"/>
              <a:t> following s</a:t>
            </a:r>
            <a:r>
              <a:rPr lang="en-CA" b="1" dirty="0" smtClean="0"/>
              <a:t>lides (1-6)</a:t>
            </a:r>
            <a:r>
              <a:rPr lang="en-CA" b="1" baseline="0" dirty="0" smtClean="0"/>
              <a:t> are for teacher use only**</a:t>
            </a:r>
          </a:p>
          <a:p>
            <a:pPr marL="0" lvl="0" indent="0" algn="l" rtl="0">
              <a:spcBef>
                <a:spcPts val="0"/>
              </a:spcBef>
              <a:spcAft>
                <a:spcPts val="0"/>
              </a:spcAft>
              <a:buNone/>
            </a:pPr>
            <a:endParaRPr lang="en-CA"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1" dirty="0" smtClean="0"/>
              <a:t>The speaker’s notes</a:t>
            </a:r>
            <a:r>
              <a:rPr lang="en-CA" b="1" i="1" baseline="0" dirty="0" smtClean="0"/>
              <a:t> are also intended for teacher use only. The notes include general information, background knowledge, questions and/or prompts.  The information included in these notes should not be read word for word. Teacher’s should review the notes before using the presentation to become familiar with the content, as it is to supplement what is on the slide. </a:t>
            </a:r>
          </a:p>
          <a:p>
            <a:pPr marL="0" lvl="0" indent="0" algn="l" rtl="0">
              <a:spcBef>
                <a:spcPts val="0"/>
              </a:spcBef>
              <a:spcAft>
                <a:spcPts val="0"/>
              </a:spcAft>
              <a:buNone/>
            </a:pPr>
            <a:endParaRPr lang="en-CA" b="1" baseline="0" dirty="0" smtClean="0"/>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a:t>
            </a:r>
            <a:r>
              <a:rPr lang="en-US" sz="1100" b="1" i="0" u="none" strike="noStrike" cap="none" baseline="0" dirty="0" smtClean="0">
                <a:solidFill>
                  <a:srgbClr val="000000"/>
                </a:solidFill>
                <a:latin typeface="Arial"/>
                <a:ea typeface="Arial"/>
                <a:cs typeface="Arial"/>
                <a:sym typeface="Arial"/>
              </a:rPr>
              <a:t>Important</a:t>
            </a:r>
            <a:r>
              <a:rPr lang="en-US" sz="1100" b="0" i="0" u="none" strike="noStrike" cap="none" baseline="0" dirty="0" smtClean="0">
                <a:solidFill>
                  <a:srgbClr val="000000"/>
                </a:solidFill>
                <a:latin typeface="Arial"/>
                <a:ea typeface="Arial"/>
                <a:cs typeface="Arial"/>
                <a:sym typeface="Arial"/>
              </a:rPr>
              <a:t>** The language of “boys” and “girls” or “male” and “female” is gender interpreted, and often assigned based on a person’s biological sex at birth. It excludes individuals who are intersexed and/or whose gender identity does not align with their assigned biological sex. It is more accurate to talk about anatomy rather than gender and use “bodies with” or “people with” language when referring to developments and changes in puberty. Using this language supports an inclusive classroom in which diversity is recognized and provides a strong model to help students understand that bodies are unique, come in all shapes, sizes, types, and all bodies are good bodies. </a:t>
            </a:r>
            <a:endParaRPr lang="en-CA" b="1" baseline="0" dirty="0" smtClean="0"/>
          </a:p>
          <a:p>
            <a:pPr marL="0" lvl="0" indent="0" algn="l" rtl="0">
              <a:spcBef>
                <a:spcPts val="0"/>
              </a:spcBef>
              <a:spcAft>
                <a:spcPts val="0"/>
              </a:spcAft>
              <a:buNone/>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This presentation will use the term people assigned female at birth/ people assigned male at birth to refer to individuals who are born with certain sex organs, hormones and/or chromosomes. However, it’s important to note that some</a:t>
            </a:r>
            <a:r>
              <a:rPr lang="en-US" sz="1100" b="0" i="1" u="none" strike="noStrike" cap="none" baseline="0" dirty="0" smtClean="0">
                <a:solidFill>
                  <a:srgbClr val="000000"/>
                </a:solidFill>
                <a:effectLst/>
                <a:latin typeface="Arial"/>
                <a:ea typeface="Arial"/>
                <a:cs typeface="Arial"/>
                <a:sym typeface="Arial"/>
              </a:rPr>
              <a:t> </a:t>
            </a:r>
            <a:r>
              <a:rPr lang="en-US" sz="1100" b="0" i="1" u="none" strike="noStrike" cap="none" dirty="0" smtClean="0">
                <a:solidFill>
                  <a:srgbClr val="000000"/>
                </a:solidFill>
                <a:effectLst/>
                <a:latin typeface="Arial"/>
                <a:ea typeface="Arial"/>
                <a:cs typeface="Arial"/>
                <a:sym typeface="Arial"/>
              </a:rPr>
              <a:t>people may have a different </a:t>
            </a:r>
            <a:r>
              <a:rPr lang="en-US" sz="1100" b="0" i="1" u="sng" strike="noStrike" cap="none" dirty="0" smtClean="0">
                <a:solidFill>
                  <a:srgbClr val="000000"/>
                </a:solidFill>
                <a:effectLst/>
                <a:latin typeface="Arial"/>
                <a:ea typeface="Arial"/>
                <a:cs typeface="Arial"/>
                <a:sym typeface="Arial"/>
              </a:rPr>
              <a:t>gender identity</a:t>
            </a:r>
            <a:r>
              <a:rPr lang="en-US" sz="1100" b="0" i="1" u="none" strike="noStrike" cap="none" dirty="0" smtClean="0">
                <a:solidFill>
                  <a:srgbClr val="000000"/>
                </a:solidFill>
                <a:effectLst/>
                <a:latin typeface="Arial"/>
                <a:ea typeface="Arial"/>
                <a:cs typeface="Arial"/>
                <a:sym typeface="Arial"/>
              </a:rPr>
              <a:t> than the sex assigned to them at birth. </a:t>
            </a:r>
            <a:endParaRPr lang="en-CA" b="0" i="1" baseline="0" dirty="0" smtClean="0"/>
          </a:p>
          <a:p>
            <a:pPr marL="0" lvl="0" indent="0" algn="l" rtl="0">
              <a:spcBef>
                <a:spcPts val="0"/>
              </a:spcBef>
              <a:spcAft>
                <a:spcPts val="0"/>
              </a:spcAft>
              <a:buNone/>
            </a:pPr>
            <a:endParaRPr lang="en-CA" b="1" dirty="0" smtClean="0"/>
          </a:p>
          <a:p>
            <a:r>
              <a:rPr lang="en-US" sz="1100" b="0" i="0" u="none" strike="noStrike" cap="none" baseline="0" dirty="0" smtClean="0">
                <a:solidFill>
                  <a:srgbClr val="000000"/>
                </a:solidFill>
                <a:latin typeface="Arial"/>
                <a:ea typeface="Arial"/>
                <a:cs typeface="Arial"/>
                <a:sym typeface="Arial"/>
              </a:rPr>
              <a:t>Language is complex, evolving, and powerful. In these lessons, gender-neutral language is used to be inclusive of all students, including those with diverse gender identities and sexual orientations. This includes the use of ‘they’ as a singular gender-neutral pronoun. The lesson plans use the terms ‘male’ and ‘female’ when referring to biological sex (sex assigned at birth), such as when discussing reproductive anatomy. A person’s reproductive system can be male, female or intersex (not clearly defined as either male or female). </a:t>
            </a:r>
          </a:p>
          <a:p>
            <a:r>
              <a:rPr lang="en-US" sz="1100" b="0" i="0" u="none" strike="noStrike" cap="none" baseline="0" dirty="0" smtClean="0">
                <a:solidFill>
                  <a:srgbClr val="000000"/>
                </a:solidFill>
                <a:latin typeface="Arial"/>
                <a:ea typeface="Arial"/>
                <a:cs typeface="Arial"/>
                <a:sym typeface="Arial"/>
              </a:rPr>
              <a:t>People are assigned a sex at birth based on their reproductive anatomy. Sex assigned at birth is independent of gender identity. Gender identity is a person’s internal sense of identity as female, male, both or neither, regardless of their biological sex assigned at birth. </a:t>
            </a:r>
          </a:p>
          <a:p>
            <a:r>
              <a:rPr lang="en-US" sz="1100" b="0" i="0" u="none" strike="noStrike" cap="none" baseline="0" dirty="0" smtClean="0">
                <a:solidFill>
                  <a:srgbClr val="000000"/>
                </a:solidFill>
                <a:latin typeface="Arial"/>
                <a:ea typeface="Arial"/>
                <a:cs typeface="Arial"/>
                <a:sym typeface="Arial"/>
              </a:rPr>
              <a:t>For many people, their gender matches the sex they were assigned at birth (cisgender). Others may identify as being transgender or gender diverse if their gender identity does not match the sex they were assigned at birth. A person’s gender identity can be girl, woman, boy, man, transgender, gender fluid, gender queer, </a:t>
            </a:r>
            <a:r>
              <a:rPr lang="en-US" sz="1100" b="0" i="0" u="none" strike="noStrike" cap="none" baseline="0" dirty="0" err="1" smtClean="0">
                <a:solidFill>
                  <a:srgbClr val="000000"/>
                </a:solidFill>
                <a:latin typeface="Arial"/>
                <a:ea typeface="Arial"/>
                <a:cs typeface="Arial"/>
                <a:sym typeface="Arial"/>
              </a:rPr>
              <a:t>agender</a:t>
            </a:r>
            <a:r>
              <a:rPr lang="en-US" sz="1100" b="0" i="0" u="none" strike="noStrike" cap="none" baseline="0" dirty="0" smtClean="0">
                <a:solidFill>
                  <a:srgbClr val="000000"/>
                </a:solidFill>
                <a:latin typeface="Arial"/>
                <a:ea typeface="Arial"/>
                <a:cs typeface="Arial"/>
                <a:sym typeface="Arial"/>
              </a:rPr>
              <a:t> or others. The intention in this material is to use language that reflects these many possibilities. 	</a:t>
            </a:r>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Reference:</a:t>
            </a:r>
            <a:r>
              <a:rPr lang="en-CA" b="1" baseline="0" dirty="0" smtClean="0"/>
              <a:t> </a:t>
            </a:r>
            <a:endParaRPr lang="en-CA" b="1" dirty="0" smtClean="0"/>
          </a:p>
          <a:p>
            <a:pPr marL="171450" lvl="0" indent="-171450" algn="l" rtl="0">
              <a:spcBef>
                <a:spcPts val="0"/>
              </a:spcBef>
              <a:spcAft>
                <a:spcPts val="0"/>
              </a:spcAft>
            </a:pPr>
            <a:r>
              <a:rPr lang="en-CA" b="0" dirty="0" smtClean="0"/>
              <a:t>Teaching Sexual Health (</a:t>
            </a:r>
            <a:r>
              <a:rPr lang="en-CA" b="0" dirty="0" err="1" smtClean="0"/>
              <a:t>n.d.</a:t>
            </a:r>
            <a:r>
              <a:rPr lang="en-CA" b="0" dirty="0" smtClean="0"/>
              <a:t>). Grade 6 Growing</a:t>
            </a:r>
            <a:r>
              <a:rPr lang="en-CA" b="0" baseline="0" dirty="0" smtClean="0"/>
              <a:t> a Baby Lesson. </a:t>
            </a:r>
            <a:r>
              <a:rPr lang="en-CA" b="0" dirty="0" smtClean="0"/>
              <a:t>https://teachingsexualhealth.ca/app/uploads/sites/4/Grade-6-LP2-Growing-Baby-Oct11.pdf </a:t>
            </a:r>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b="1" dirty="0" smtClean="0"/>
          </a:p>
          <a:p>
            <a:pPr marL="0" lvl="0" indent="0" algn="l" rtl="0">
              <a:spcBef>
                <a:spcPts val="0"/>
              </a:spcBef>
              <a:spcAft>
                <a:spcPts val="0"/>
              </a:spcAft>
              <a:buNone/>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cs typeface="Arial"/>
                <a:sym typeface="Arial"/>
              </a:rPr>
              <a:t>Last Updated: December 7</a:t>
            </a:r>
            <a:r>
              <a:rPr lang="en-US" sz="1100" b="1" i="1" u="none" strike="noStrike" cap="none" baseline="30000" dirty="0" smtClean="0">
                <a:solidFill>
                  <a:srgbClr val="000000"/>
                </a:solidFill>
                <a:latin typeface="Arial"/>
                <a:cs typeface="Arial"/>
                <a:sym typeface="Arial"/>
              </a:rPr>
              <a:t>th</a:t>
            </a:r>
            <a:r>
              <a:rPr lang="en-US" sz="1100" b="1" i="1" u="none" strike="noStrike" cap="none" baseline="0" dirty="0" smtClean="0">
                <a:solidFill>
                  <a:srgbClr val="000000"/>
                </a:solidFill>
                <a:latin typeface="Arial"/>
                <a:cs typeface="Arial"/>
                <a:sym typeface="Arial"/>
              </a:rPr>
              <a:t>, 2022</a:t>
            </a:r>
            <a:endParaRPr lang="en-US" b="1" i="1" dirty="0" smtClean="0"/>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3522130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i="0" u="sng" dirty="0" smtClean="0"/>
              <a:t>Teacher Prompt</a:t>
            </a:r>
          </a:p>
          <a:p>
            <a:pPr marL="0" lvl="0" indent="0" algn="l" rtl="0">
              <a:spcBef>
                <a:spcPts val="0"/>
              </a:spcBef>
              <a:spcAft>
                <a:spcPts val="0"/>
              </a:spcAft>
              <a:buNone/>
            </a:pPr>
            <a:r>
              <a:rPr lang="en-CA" b="0" i="1" dirty="0" smtClean="0"/>
              <a:t>What do you know about the human reproductive systems? What role does it play in puberty?</a:t>
            </a:r>
            <a:r>
              <a:rPr lang="en-CA" b="0" i="1" baseline="0" dirty="0" smtClean="0"/>
              <a:t> </a:t>
            </a:r>
            <a:r>
              <a:rPr lang="en-CA" b="0" i="0" dirty="0" smtClean="0"/>
              <a:t>This</a:t>
            </a:r>
            <a:r>
              <a:rPr lang="en-CA" b="0" i="0" baseline="0" dirty="0" smtClean="0"/>
              <a:t> is an </a:t>
            </a:r>
            <a:r>
              <a:rPr lang="en-CA" b="1" i="0" baseline="0" dirty="0" smtClean="0"/>
              <a:t>o</a:t>
            </a:r>
            <a:r>
              <a:rPr lang="en-CA" b="1" dirty="0" smtClean="0"/>
              <a:t>pen-e</a:t>
            </a:r>
            <a:r>
              <a:rPr lang="en-CA" b="1" baseline="0" dirty="0" smtClean="0"/>
              <a:t>nded question </a:t>
            </a:r>
            <a:r>
              <a:rPr lang="en-CA" b="0" baseline="0" dirty="0" smtClean="0"/>
              <a:t>because it gives students the opportunity to expand on their answer, rather than only provide a yes or no answer. </a:t>
            </a:r>
            <a:endParaRPr lang="en-CA" b="1" baseline="0" dirty="0" smtClean="0"/>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Image from </a:t>
            </a:r>
            <a:r>
              <a:rPr lang="en-CA" b="1" dirty="0" err="1" smtClean="0"/>
              <a:t>Canva</a:t>
            </a:r>
            <a:endParaRPr b="1" dirty="0"/>
          </a:p>
        </p:txBody>
      </p:sp>
    </p:spTree>
    <p:extLst>
      <p:ext uri="{BB962C8B-B14F-4D97-AF65-F5344CB8AC3E}">
        <p14:creationId xmlns:p14="http://schemas.microsoft.com/office/powerpoint/2010/main" val="326622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a:t>
            </a:r>
            <a:endParaRPr lang="en-US" sz="1100" b="1" i="0" u="sng" strike="noStrike" cap="none" baseline="0" dirty="0" smtClean="0">
              <a:solidFill>
                <a:srgbClr val="000000"/>
              </a:solidFill>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0" i="1" u="none" strike="noStrike" cap="none" baseline="0" dirty="0" smtClean="0">
                <a:solidFill>
                  <a:srgbClr val="000000"/>
                </a:solidFill>
                <a:latin typeface="Arial"/>
                <a:ea typeface="Arial"/>
                <a:cs typeface="Arial"/>
                <a:sym typeface="Arial"/>
              </a:rPr>
              <a:t>“We will be talking about how our bodies change as we grow. It is important that we all learn about these changes, so we know what's happening with our bodies as we grow. Some of you may be very familiar with these changes and talk about them at home and for some of you, this may be new, and you may feel a little shy or uncomfortable. These are normal feelings. We are going to come up with some rules together to make everyone more comfortable.”</a:t>
            </a:r>
            <a:endParaRPr lang="en-CA" b="0" i="1" dirty="0" smtClean="0"/>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158750" indent="0" fontAlgn="base">
              <a:buNone/>
            </a:pPr>
            <a:r>
              <a:rPr lang="en-US" sz="1100" b="1" i="0" u="sng" strike="noStrike" cap="none" dirty="0" smtClean="0">
                <a:solidFill>
                  <a:srgbClr val="000000"/>
                </a:solidFill>
                <a:effectLst/>
                <a:latin typeface="Arial"/>
                <a:ea typeface="Arial"/>
                <a:cs typeface="Arial"/>
                <a:sym typeface="Arial"/>
              </a:rPr>
              <a:t>Background</a:t>
            </a:r>
            <a:r>
              <a:rPr lang="en-US" sz="1100" b="1" i="0" u="sng" strike="noStrike" cap="none" baseline="0" dirty="0" smtClean="0">
                <a:solidFill>
                  <a:srgbClr val="000000"/>
                </a:solidFill>
                <a:effectLst/>
                <a:latin typeface="Arial"/>
                <a:ea typeface="Arial"/>
                <a:cs typeface="Arial"/>
                <a:sym typeface="Arial"/>
              </a:rPr>
              <a:t> Knowledge</a:t>
            </a:r>
            <a:endParaRPr lang="en-US" sz="1100" b="1" i="0" u="sng"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All living things reproduce</a:t>
            </a:r>
            <a:r>
              <a:rPr lang="en-US" sz="1100" b="0" i="0" u="none" strike="noStrike" cap="none" baseline="0" dirty="0" smtClean="0">
                <a:solidFill>
                  <a:srgbClr val="000000"/>
                </a:solidFill>
                <a:effectLst/>
                <a:latin typeface="Arial"/>
                <a:ea typeface="Arial"/>
                <a:cs typeface="Arial"/>
                <a:sym typeface="Arial"/>
              </a:rPr>
              <a:t> or create offspring</a:t>
            </a:r>
          </a:p>
          <a:p>
            <a:pPr marL="914400" marR="0" lvl="1"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smtClean="0">
                <a:solidFill>
                  <a:schemeClr val="tx1"/>
                </a:solidFill>
                <a:latin typeface="Arial"/>
                <a:ea typeface="Gill Sans"/>
                <a:cs typeface="Calibri"/>
                <a:sym typeface="Calibri"/>
              </a:rPr>
              <a:t>Human</a:t>
            </a:r>
            <a:r>
              <a:rPr lang="en-CA" sz="1100" b="0" i="0" u="none" strike="noStrike" cap="none" baseline="0" dirty="0" smtClean="0">
                <a:solidFill>
                  <a:schemeClr val="tx1"/>
                </a:solidFill>
                <a:latin typeface="Arial"/>
                <a:ea typeface="Gill Sans"/>
                <a:cs typeface="Calibri"/>
                <a:sym typeface="Calibri"/>
              </a:rPr>
              <a:t> r</a:t>
            </a:r>
            <a:r>
              <a:rPr lang="en-CA" sz="1100" b="0" i="0" u="none" strike="noStrike" cap="none" dirty="0" smtClean="0">
                <a:solidFill>
                  <a:schemeClr val="tx1"/>
                </a:solidFill>
                <a:latin typeface="Arial"/>
                <a:ea typeface="Gill Sans"/>
                <a:cs typeface="Calibri"/>
                <a:sym typeface="Calibri"/>
              </a:rPr>
              <a:t>eproduction is the ability to create a baby</a:t>
            </a:r>
            <a:endParaRPr lang="en-US" sz="1100" b="0" i="0" u="none"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The organs, glands, and other structures enable</a:t>
            </a:r>
            <a:r>
              <a:rPr lang="en-US" sz="1100" b="0" i="0" u="none" strike="noStrike" cap="none" baseline="0" dirty="0" smtClean="0">
                <a:solidFill>
                  <a:srgbClr val="000000"/>
                </a:solidFill>
                <a:effectLst/>
                <a:latin typeface="Arial"/>
                <a:ea typeface="Arial"/>
                <a:cs typeface="Arial"/>
                <a:sym typeface="Arial"/>
              </a:rPr>
              <a:t> humans and animals to reproduce are known as the reproductive systems</a:t>
            </a:r>
            <a:endParaRPr lang="en-US" sz="1100" b="0" i="0" u="none"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In the human reproductive process</a:t>
            </a:r>
            <a:r>
              <a:rPr lang="en-US" sz="1100" b="0" i="0" u="none" strike="noStrike" cap="none" baseline="0" dirty="0" smtClean="0">
                <a:solidFill>
                  <a:srgbClr val="000000"/>
                </a:solidFill>
                <a:effectLst/>
                <a:latin typeface="Arial"/>
                <a:ea typeface="Arial"/>
                <a:cs typeface="Arial"/>
                <a:sym typeface="Arial"/>
              </a:rPr>
              <a:t> there are </a:t>
            </a:r>
            <a:r>
              <a:rPr lang="en-US" sz="1100" b="0" i="0" u="none" strike="noStrike" cap="none" dirty="0" smtClean="0">
                <a:solidFill>
                  <a:srgbClr val="000000"/>
                </a:solidFill>
                <a:effectLst/>
                <a:latin typeface="Arial"/>
                <a:ea typeface="Arial"/>
                <a:cs typeface="Arial"/>
                <a:sym typeface="Arial"/>
              </a:rPr>
              <a:t>two kinds of sex cells, or </a:t>
            </a:r>
            <a:r>
              <a:rPr lang="en-US" sz="1100" b="1" i="0" u="none" strike="noStrike" cap="none" dirty="0" smtClean="0">
                <a:solidFill>
                  <a:srgbClr val="000000"/>
                </a:solidFill>
                <a:effectLst/>
                <a:latin typeface="Arial"/>
                <a:ea typeface="Arial"/>
                <a:cs typeface="Arial"/>
                <a:sym typeface="Arial"/>
              </a:rPr>
              <a:t>gametes</a:t>
            </a:r>
            <a:r>
              <a:rPr lang="en-US" sz="1100" b="0" i="0" u="none" strike="noStrike" cap="none" dirty="0" smtClean="0">
                <a:solidFill>
                  <a:srgbClr val="000000"/>
                </a:solidFill>
                <a:effectLst/>
                <a:latin typeface="Arial"/>
                <a:ea typeface="Arial"/>
                <a:cs typeface="Arial"/>
                <a:sym typeface="Arial"/>
              </a:rPr>
              <a:t> (pronounced: </a:t>
            </a:r>
            <a:r>
              <a:rPr lang="en-US" sz="1100" b="0" i="0" u="none" strike="noStrike" cap="none" dirty="0" err="1" smtClean="0">
                <a:solidFill>
                  <a:srgbClr val="000000"/>
                </a:solidFill>
                <a:effectLst/>
                <a:latin typeface="Arial"/>
                <a:ea typeface="Arial"/>
                <a:cs typeface="Arial"/>
                <a:sym typeface="Arial"/>
              </a:rPr>
              <a:t>GAH-meetz</a:t>
            </a:r>
            <a:r>
              <a:rPr lang="en-US" sz="1100" b="0" i="0" u="none" strike="noStrike" cap="none" dirty="0" smtClean="0">
                <a:solidFill>
                  <a:srgbClr val="000000"/>
                </a:solidFill>
                <a:effectLst/>
                <a:latin typeface="Arial"/>
                <a:ea typeface="Arial"/>
                <a:cs typeface="Arial"/>
                <a:sym typeface="Arial"/>
              </a:rPr>
              <a:t>)</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involved. </a:t>
            </a:r>
          </a:p>
          <a:p>
            <a:pPr lvl="1"/>
            <a:r>
              <a:rPr lang="en-US" sz="1100" b="0" i="0" u="none" strike="noStrike" kern="1200" cap="none" dirty="0" smtClean="0">
                <a:solidFill>
                  <a:schemeClr val="tx1"/>
                </a:solidFill>
                <a:effectLst/>
                <a:latin typeface="Arial"/>
                <a:ea typeface="Arial"/>
                <a:cs typeface="Arial"/>
                <a:sym typeface="Arial"/>
              </a:rPr>
              <a:t>Ovum means more than one egg cell</a:t>
            </a:r>
          </a:p>
          <a:p>
            <a:pPr lvl="1"/>
            <a:r>
              <a:rPr lang="en-US" sz="1100" b="0" i="0" u="none" strike="noStrike" kern="1200" cap="none" dirty="0" smtClean="0">
                <a:solidFill>
                  <a:schemeClr val="tx1"/>
                </a:solidFill>
                <a:effectLst/>
                <a:latin typeface="Arial"/>
                <a:ea typeface="Arial"/>
                <a:cs typeface="Arial"/>
                <a:sym typeface="Arial"/>
              </a:rPr>
              <a:t>Ova means one egg cell</a:t>
            </a:r>
            <a:endParaRPr lang="en-US" sz="1100" b="0" i="0" u="none"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The sperm</a:t>
            </a:r>
            <a:r>
              <a:rPr lang="en-US" sz="1100" b="0" i="0" u="none" strike="noStrike" cap="none" baseline="0" dirty="0" smtClean="0">
                <a:solidFill>
                  <a:srgbClr val="000000"/>
                </a:solidFill>
                <a:effectLst/>
                <a:latin typeface="Arial"/>
                <a:ea typeface="Arial"/>
                <a:cs typeface="Arial"/>
                <a:sym typeface="Arial"/>
              </a:rPr>
              <a:t> (for a person with a penis) </a:t>
            </a:r>
            <a:r>
              <a:rPr lang="en-US" sz="1100" b="0" i="0" u="none" strike="noStrike" cap="none" dirty="0" smtClean="0">
                <a:solidFill>
                  <a:srgbClr val="000000"/>
                </a:solidFill>
                <a:effectLst/>
                <a:latin typeface="Arial"/>
                <a:ea typeface="Arial"/>
                <a:cs typeface="Arial"/>
                <a:sym typeface="Arial"/>
              </a:rPr>
              <a:t>and the egg or ovum (for a person with a vagina), meet in the uterus</a:t>
            </a:r>
            <a:r>
              <a:rPr lang="en-US" sz="1100" b="0" i="0" u="none" strike="noStrike" cap="none" baseline="0" dirty="0" smtClean="0">
                <a:solidFill>
                  <a:srgbClr val="000000"/>
                </a:solidFill>
                <a:effectLst/>
                <a:latin typeface="Arial"/>
                <a:ea typeface="Arial"/>
                <a:cs typeface="Arial"/>
                <a:sym typeface="Arial"/>
              </a:rPr>
              <a:t> of an assigned female’s</a:t>
            </a:r>
            <a:r>
              <a:rPr lang="en-US" sz="1100" b="0" i="0" u="none" strike="noStrike" cap="none" dirty="0" smtClean="0">
                <a:solidFill>
                  <a:srgbClr val="000000"/>
                </a:solidFill>
                <a:effectLst/>
                <a:latin typeface="Arial"/>
                <a:ea typeface="Arial"/>
                <a:cs typeface="Arial"/>
                <a:sym typeface="Arial"/>
              </a:rPr>
              <a:t> reproductive system. </a:t>
            </a:r>
          </a:p>
          <a:p>
            <a:pPr fontAlgn="base"/>
            <a:r>
              <a:rPr lang="en-US" sz="1100" b="0" i="0" u="none" strike="noStrike" cap="none" dirty="0" smtClean="0">
                <a:solidFill>
                  <a:srgbClr val="000000"/>
                </a:solidFill>
                <a:effectLst/>
                <a:latin typeface="Arial"/>
                <a:ea typeface="Arial"/>
                <a:cs typeface="Arial"/>
                <a:sym typeface="Arial"/>
              </a:rPr>
              <a:t>When sperm fertilizes (meets) an egg, this fertilized egg is called a </a:t>
            </a:r>
            <a:r>
              <a:rPr lang="en-US" sz="1100" b="1" i="0" u="none" strike="noStrike" cap="none" dirty="0" smtClean="0">
                <a:solidFill>
                  <a:srgbClr val="000000"/>
                </a:solidFill>
                <a:effectLst/>
                <a:latin typeface="Arial"/>
                <a:ea typeface="Arial"/>
                <a:cs typeface="Arial"/>
                <a:sym typeface="Arial"/>
              </a:rPr>
              <a:t>zygote</a:t>
            </a:r>
            <a:r>
              <a:rPr lang="en-US" sz="1100" b="0" i="0" u="none" strike="noStrike" cap="none" dirty="0" smtClean="0">
                <a:solidFill>
                  <a:srgbClr val="000000"/>
                </a:solidFill>
                <a:effectLst/>
                <a:latin typeface="Arial"/>
                <a:ea typeface="Arial"/>
                <a:cs typeface="Arial"/>
                <a:sym typeface="Arial"/>
              </a:rPr>
              <a:t> (pronounced: </a:t>
            </a:r>
            <a:r>
              <a:rPr lang="en-US" sz="1100" b="0" i="0" u="none" strike="noStrike" cap="none" dirty="0" err="1" smtClean="0">
                <a:solidFill>
                  <a:srgbClr val="000000"/>
                </a:solidFill>
                <a:effectLst/>
                <a:latin typeface="Arial"/>
                <a:ea typeface="Arial"/>
                <a:cs typeface="Arial"/>
                <a:sym typeface="Arial"/>
              </a:rPr>
              <a:t>ZYE</a:t>
            </a:r>
            <a:r>
              <a:rPr lang="en-US" sz="1100" b="0" i="0" u="none" strike="noStrike" cap="none" dirty="0" smtClean="0">
                <a:solidFill>
                  <a:srgbClr val="000000"/>
                </a:solidFill>
                <a:effectLst/>
                <a:latin typeface="Arial"/>
                <a:ea typeface="Arial"/>
                <a:cs typeface="Arial"/>
                <a:sym typeface="Arial"/>
              </a:rPr>
              <a:t>-goat). The fertilized egg goes through steps to become an embryo and then develop into a fetus</a:t>
            </a:r>
            <a:r>
              <a:rPr lang="en-US" sz="1100" b="0" i="0" u="none" strike="noStrike" cap="none" baseline="0" dirty="0" smtClean="0">
                <a:solidFill>
                  <a:srgbClr val="000000"/>
                </a:solidFill>
                <a:effectLst/>
                <a:latin typeface="Arial"/>
                <a:ea typeface="Arial"/>
                <a:cs typeface="Arial"/>
                <a:sym typeface="Arial"/>
              </a:rPr>
              <a:t> (Britannica Kids).</a:t>
            </a:r>
            <a:endParaRPr lang="en-US" sz="1100" b="0" i="0" u="none" strike="noStrike" cap="none" dirty="0" smtClean="0">
              <a:solidFill>
                <a:srgbClr val="000000"/>
              </a:solidFill>
              <a:effectLst/>
              <a:latin typeface="Arial"/>
              <a:ea typeface="Arial"/>
              <a:cs typeface="Arial"/>
              <a:sym typeface="Arial"/>
            </a:endParaRPr>
          </a:p>
          <a:p>
            <a:r>
              <a:rPr lang="en-CA" dirty="0" smtClean="0"/>
              <a:t>“</a:t>
            </a:r>
            <a:r>
              <a:rPr lang="en-US" sz="1100" b="0" i="0" u="none" strike="noStrike" cap="none" dirty="0" smtClean="0">
                <a:solidFill>
                  <a:srgbClr val="000000"/>
                </a:solidFill>
                <a:effectLst/>
                <a:latin typeface="Arial"/>
                <a:ea typeface="Arial"/>
                <a:cs typeface="Arial"/>
                <a:sym typeface="Arial"/>
              </a:rPr>
              <a:t>Humans, pass some characteristics of themselves to the next generation. We do this through our </a:t>
            </a:r>
            <a:r>
              <a:rPr lang="en-US" sz="1100" b="0" i="0" u="sng" strike="noStrike" cap="none" dirty="0" smtClean="0">
                <a:solidFill>
                  <a:srgbClr val="000000"/>
                </a:solidFill>
                <a:effectLst/>
                <a:latin typeface="Arial"/>
                <a:ea typeface="Arial"/>
                <a:cs typeface="Arial"/>
                <a:sym typeface="Arial"/>
                <a:hlinkClick r:id="rId3"/>
              </a:rPr>
              <a:t>genes</a:t>
            </a:r>
            <a:r>
              <a:rPr lang="en-US" sz="1100" b="0" i="0" u="none" strike="noStrike" cap="none" dirty="0" smtClean="0">
                <a:solidFill>
                  <a:srgbClr val="000000"/>
                </a:solidFill>
                <a:effectLst/>
                <a:latin typeface="Arial"/>
                <a:ea typeface="Arial"/>
                <a:cs typeface="Arial"/>
                <a:sym typeface="Arial"/>
              </a:rPr>
              <a:t>, the special carriers of human traits. The genes that parents pass along are what make their children similar to others in their family, but also what make each child unique. These genes come from the male's (assigned sex at birth) sperm and the female's (assigned</a:t>
            </a:r>
            <a:r>
              <a:rPr lang="en-US" sz="1100" b="0" i="0" u="none" strike="noStrike" cap="none" baseline="0" dirty="0" smtClean="0">
                <a:solidFill>
                  <a:srgbClr val="000000"/>
                </a:solidFill>
                <a:effectLst/>
                <a:latin typeface="Arial"/>
                <a:ea typeface="Arial"/>
                <a:cs typeface="Arial"/>
                <a:sym typeface="Arial"/>
              </a:rPr>
              <a:t> sex at birth)</a:t>
            </a:r>
            <a:r>
              <a:rPr lang="en-US" sz="1100" b="0" i="0" u="none" strike="noStrike" cap="none" dirty="0" smtClean="0">
                <a:solidFill>
                  <a:srgbClr val="000000"/>
                </a:solidFill>
                <a:effectLst/>
                <a:latin typeface="Arial"/>
                <a:ea typeface="Arial"/>
                <a:cs typeface="Arial"/>
                <a:sym typeface="Arial"/>
              </a:rPr>
              <a:t> egg.”</a:t>
            </a:r>
          </a:p>
          <a:p>
            <a:r>
              <a:rPr lang="en-US" sz="1100" b="0" i="0" u="none" strike="noStrike" cap="none" dirty="0" smtClean="0">
                <a:solidFill>
                  <a:srgbClr val="000000"/>
                </a:solidFill>
                <a:effectLst/>
                <a:latin typeface="Arial"/>
                <a:cs typeface="Arial"/>
                <a:sym typeface="Arial"/>
              </a:rPr>
              <a:t>The reproductive systems are needed for human reproduction</a:t>
            </a:r>
            <a:r>
              <a:rPr lang="en-US" sz="1100" b="0" i="0" u="none" strike="noStrike" cap="none" baseline="0" dirty="0" smtClean="0">
                <a:solidFill>
                  <a:srgbClr val="000000"/>
                </a:solidFill>
                <a:effectLst/>
                <a:latin typeface="Arial"/>
                <a:cs typeface="Arial"/>
                <a:sym typeface="Arial"/>
              </a:rPr>
              <a:t> </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b="1" dirty="0" smtClean="0"/>
              <a:t>Reference: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dirty="0" smtClean="0"/>
              <a:t>Hirsch,</a:t>
            </a:r>
            <a:r>
              <a:rPr lang="en-CA" b="0" baseline="0" dirty="0" smtClean="0"/>
              <a:t> L. (2019, July). Nemours </a:t>
            </a:r>
            <a:r>
              <a:rPr lang="en-CA" b="0" baseline="0" dirty="0" err="1" smtClean="0"/>
              <a:t>TeensHealth</a:t>
            </a:r>
            <a:r>
              <a:rPr lang="en-CA" b="0" baseline="0" dirty="0" smtClean="0"/>
              <a:t>: Male Reproductive System. https://kidshealth.org/en/teens/male-repro.html</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Gregg, Daphna (</a:t>
            </a:r>
            <a:r>
              <a:rPr lang="en-CA" b="0" baseline="0" dirty="0" err="1" smtClean="0"/>
              <a:t>n.d.</a:t>
            </a:r>
            <a:r>
              <a:rPr lang="en-CA" b="0" baseline="0" dirty="0" smtClean="0"/>
              <a:t>). Britannica Kids: Reproductive System. https://kids.britannica.com/students/article/reproductive-system/276695 (student version - grade 6 to 8) and https://kids.britannica.com/kids/article/reproductive-system/353707 (kids version - up to grade 5)</a:t>
            </a:r>
            <a:endParaRPr lang="en-CA" b="0" dirty="0" smtClean="0"/>
          </a:p>
          <a:p>
            <a:pPr marL="171450" lvl="0" indent="-171450" algn="l" rtl="0">
              <a:spcBef>
                <a:spcPts val="0"/>
              </a:spcBef>
              <a:spcAft>
                <a:spcPts val="0"/>
              </a:spcAft>
            </a:pPr>
            <a:endParaRPr b="0" dirty="0"/>
          </a:p>
        </p:txBody>
      </p:sp>
    </p:spTree>
    <p:extLst>
      <p:ext uri="{BB962C8B-B14F-4D97-AF65-F5344CB8AC3E}">
        <p14:creationId xmlns:p14="http://schemas.microsoft.com/office/powerpoint/2010/main" val="479195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i="0" u="sng" strike="noStrike" cap="none" dirty="0" smtClean="0">
                <a:solidFill>
                  <a:srgbClr val="000000"/>
                </a:solidFill>
                <a:effectLst/>
                <a:latin typeface="Arial"/>
                <a:cs typeface="Arial"/>
                <a:sym typeface="Arial"/>
              </a:rPr>
              <a:t>General Information</a:t>
            </a:r>
            <a:endParaRPr lang="en-CA" sz="1200" b="0" dirty="0" smtClean="0"/>
          </a:p>
          <a:p>
            <a:pPr marL="0" lvl="0" indent="0" algn="l" rtl="0">
              <a:spcBef>
                <a:spcPts val="0"/>
              </a:spcBef>
              <a:spcAft>
                <a:spcPts val="0"/>
              </a:spcAft>
              <a:buNone/>
            </a:pPr>
            <a:r>
              <a:rPr lang="en-CA" sz="1200" b="0" dirty="0" smtClean="0"/>
              <a:t>The</a:t>
            </a:r>
            <a:r>
              <a:rPr lang="en-CA" sz="1200" b="0" baseline="0" dirty="0" smtClean="0"/>
              <a:t> reproductive system has organs, or genitals, that are both inside and outside the pelvis of a person assigned male at birth.</a:t>
            </a:r>
            <a:endParaRPr lang="en-US"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The body parts that develop may include the penis, scrotum, testicles, urethra, prostate gland, seminal vesicles, and vas deferens. They may also become more muscular, get deeper voices, grow facial and body hair, and their penis and testicles may grow larger.” (</a:t>
            </a:r>
            <a:r>
              <a:rPr lang="en-US" sz="1100" b="0" i="1" u="none" strike="noStrike" cap="none" baseline="0" dirty="0" smtClean="0">
                <a:solidFill>
                  <a:srgbClr val="000000"/>
                </a:solidFill>
                <a:latin typeface="Arial"/>
                <a:ea typeface="Arial"/>
                <a:cs typeface="Arial"/>
                <a:sym typeface="Arial"/>
              </a:rPr>
              <a:t>Adapted from: Region of Peel, Healthy Sexuality Program. (2011). Growing Up! A handbook on puberty and maturing.</a:t>
            </a:r>
            <a:r>
              <a:rPr lang="en-US" sz="1100" b="0" i="0" u="none" strike="noStrike" cap="none" baseline="0" dirty="0" smtClean="0">
                <a:solidFill>
                  <a:srgbClr val="000000"/>
                </a:solidFill>
                <a:latin typeface="Arial"/>
                <a:ea typeface="Arial"/>
                <a:cs typeface="Arial"/>
                <a:sym typeface="Arial"/>
              </a:rPr>
              <a:t>) (</a:t>
            </a:r>
            <a:r>
              <a:rPr lang="en-US" sz="1100" b="0" i="0" u="none" strike="noStrike" cap="none" baseline="0" dirty="0" err="1" smtClean="0">
                <a:solidFill>
                  <a:srgbClr val="000000"/>
                </a:solidFill>
                <a:latin typeface="Arial"/>
                <a:ea typeface="Arial"/>
                <a:cs typeface="Arial"/>
                <a:sym typeface="Arial"/>
              </a:rPr>
              <a:t>OPHEA</a:t>
            </a:r>
            <a:r>
              <a:rPr lang="en-US" sz="1100" b="0" i="0" u="none" strike="noStrike" cap="none" baseline="0" dirty="0" smtClean="0">
                <a:solidFill>
                  <a:srgbClr val="000000"/>
                </a:solidFill>
                <a:latin typeface="Arial"/>
                <a:ea typeface="Arial"/>
                <a:cs typeface="Arial"/>
                <a:sym typeface="Arial"/>
              </a:rPr>
              <a:t> – Grade 5 Lesson 1: Our Changing Bodies)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200"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baseline="0" dirty="0" smtClean="0"/>
              <a:t>Although the anus is near the internal reproductive parts, it is not actually a part of the reproductive system, it is part of the digestive system.</a:t>
            </a:r>
            <a:endParaRPr lang="en-CA" sz="1200" b="1" dirty="0" smtClean="0"/>
          </a:p>
          <a:p>
            <a:pPr marL="0" lvl="0" indent="0" algn="l" rtl="0">
              <a:spcBef>
                <a:spcPts val="0"/>
              </a:spcBef>
              <a:spcAft>
                <a:spcPts val="0"/>
              </a:spcAft>
              <a:buNone/>
            </a:pPr>
            <a:endParaRPr lang="en-CA" sz="1200" b="0" dirty="0" smtClean="0"/>
          </a:p>
          <a:p>
            <a:pPr marL="0" lvl="0" indent="0" algn="l" rtl="0">
              <a:spcBef>
                <a:spcPts val="0"/>
              </a:spcBef>
              <a:spcAft>
                <a:spcPts val="0"/>
              </a:spcAft>
              <a:buNone/>
            </a:pPr>
            <a:r>
              <a:rPr lang="en-CA" sz="1200" b="1" dirty="0" smtClean="0"/>
              <a:t>Reference:</a:t>
            </a:r>
          </a:p>
          <a:p>
            <a:pPr marL="171450" lvl="0" indent="-171450" algn="l" rtl="0">
              <a:spcBef>
                <a:spcPts val="0"/>
              </a:spcBef>
              <a:spcAft>
                <a:spcPts val="0"/>
              </a:spcAft>
            </a:pPr>
            <a:r>
              <a:rPr lang="en-CA" sz="1200" b="0" dirty="0" smtClean="0"/>
              <a:t>Hirsch,</a:t>
            </a:r>
            <a:r>
              <a:rPr lang="en-CA" sz="1200" b="0" baseline="0" dirty="0" smtClean="0"/>
              <a:t> L. (2019, July). Nemours </a:t>
            </a:r>
            <a:r>
              <a:rPr lang="en-CA" sz="1200" b="0" baseline="0" dirty="0" err="1" smtClean="0"/>
              <a:t>TeensHealth</a:t>
            </a:r>
            <a:r>
              <a:rPr lang="en-CA" sz="1200" b="0" baseline="0" dirty="0" smtClean="0"/>
              <a:t>: Male Reproductive System. https://kidshealth.org/en/teens/male-repro.html</a:t>
            </a:r>
          </a:p>
          <a:p>
            <a:pPr marL="171450" lvl="0" indent="-171450" algn="l" rtl="0">
              <a:spcBef>
                <a:spcPts val="0"/>
              </a:spcBef>
              <a:spcAft>
                <a:spcPts val="0"/>
              </a:spcAft>
            </a:pPr>
            <a:r>
              <a:rPr lang="en-US" sz="1200" b="0" dirty="0" smtClean="0"/>
              <a:t>Sex &amp; U. (2022). The Human Body: Male Body. https://www.sexandu.ca/your-body/the-human-body/#tc1 </a:t>
            </a:r>
            <a:endParaRPr lang="en-CA" sz="1200" b="0" dirty="0" smtClean="0"/>
          </a:p>
          <a:p>
            <a:pPr marL="0" indent="0">
              <a:buFont typeface="Arial" panose="020B0604020202020204" pitchFamily="34" charset="0"/>
              <a:buNone/>
            </a:pPr>
            <a:endParaRPr lang="en-US" sz="12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200" b="1" dirty="0" smtClean="0"/>
              <a:t>Image from Shutterstock: </a:t>
            </a:r>
            <a:r>
              <a:rPr lang="en-CA" sz="1200" b="0" dirty="0" smtClean="0"/>
              <a:t>Shutterstock_264739313</a:t>
            </a:r>
            <a:r>
              <a:rPr lang="en-CA" sz="1200" b="0" baseline="0" dirty="0" smtClean="0"/>
              <a:t> (https://www.shutterstock.com/image-vector/man-woman-reproductive-system-vector-illustration-264739313</a:t>
            </a:r>
            <a:r>
              <a:rPr lang="en-CA" sz="1200" b="0" i="0" u="none" strike="noStrike" kern="1200" cap="none" baseline="0" dirty="0" smtClean="0">
                <a:solidFill>
                  <a:schemeClr val="tx1"/>
                </a:solidFill>
                <a:effectLst/>
                <a:latin typeface="Arial"/>
                <a:cs typeface="Arial"/>
                <a:sym typeface="Arial"/>
              </a:rPr>
              <a:t>)</a:t>
            </a:r>
            <a:endParaRPr lang="en-CA" sz="1200" b="0" baseline="0" dirty="0" smtClean="0"/>
          </a:p>
        </p:txBody>
      </p:sp>
    </p:spTree>
    <p:extLst>
      <p:ext uri="{BB962C8B-B14F-4D97-AF65-F5344CB8AC3E}">
        <p14:creationId xmlns:p14="http://schemas.microsoft.com/office/powerpoint/2010/main" val="291310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dirty="0" smtClean="0">
                <a:solidFill>
                  <a:srgbClr val="000000"/>
                </a:solidFill>
                <a:effectLst/>
                <a:latin typeface="Arial"/>
                <a:cs typeface="Arial"/>
                <a:sym typeface="Arial"/>
              </a:rPr>
              <a:t>General Information</a:t>
            </a:r>
            <a:endParaRPr lang="en-CA" sz="1100" b="0" baseline="0" dirty="0" smtClean="0"/>
          </a:p>
          <a:p>
            <a:pPr marL="0" lvl="0" indent="0" algn="l" rtl="0">
              <a:spcBef>
                <a:spcPts val="0"/>
              </a:spcBef>
              <a:spcAft>
                <a:spcPts val="0"/>
              </a:spcAft>
              <a:buNone/>
            </a:pPr>
            <a:r>
              <a:rPr lang="en-CA" sz="1100" b="0" baseline="0" dirty="0" smtClean="0"/>
              <a:t>The genitals for a person assigned male at birth include: testicles, the duct system (epididymis and vas deferens), the accessory glands (seminal vesicles and prostate gland), and the penis… </a:t>
            </a:r>
          </a:p>
          <a:p>
            <a:pPr marL="0" lvl="0" indent="0" algn="l" rtl="0">
              <a:spcBef>
                <a:spcPts val="0"/>
              </a:spcBef>
              <a:spcAft>
                <a:spcPts val="0"/>
              </a:spcAft>
              <a:buNone/>
            </a:pPr>
            <a:endParaRPr lang="en-CA" sz="1100" b="0" baseline="0" dirty="0" smtClean="0"/>
          </a:p>
          <a:p>
            <a:pPr marL="0" lvl="0" indent="0" algn="l" rtl="0">
              <a:spcBef>
                <a:spcPts val="0"/>
              </a:spcBef>
              <a:spcAft>
                <a:spcPts val="0"/>
              </a:spcAft>
              <a:buNone/>
            </a:pPr>
            <a:r>
              <a:rPr lang="en-US" sz="1100" b="1" i="0" u="sng" baseline="0" dirty="0" smtClean="0"/>
              <a:t>Background Knowledge</a:t>
            </a:r>
            <a:endParaRPr lang="en-CA" sz="1100" b="0" i="0" baseline="0" dirty="0" smtClean="0"/>
          </a:p>
          <a:p>
            <a:pPr marL="0" lvl="0" indent="0" algn="l" rtl="0">
              <a:spcBef>
                <a:spcPts val="0"/>
              </a:spcBef>
              <a:spcAft>
                <a:spcPts val="0"/>
              </a:spcAft>
              <a:buNone/>
            </a:pPr>
            <a:r>
              <a:rPr lang="en-CA" b="1" i="0" dirty="0" smtClean="0"/>
              <a:t>**If</a:t>
            </a:r>
            <a:r>
              <a:rPr lang="en-CA" b="1" i="0" baseline="0" dirty="0" smtClean="0"/>
              <a:t> you’d prefer to show the Male Reproductive System Video that was created by our team at Niagara Region Public Health, please use the following link: </a:t>
            </a:r>
            <a:r>
              <a:rPr lang="en-US" dirty="0" smtClean="0"/>
              <a:t>https://youtu.be/Los_XRRRngg</a:t>
            </a:r>
          </a:p>
          <a:p>
            <a:pPr marL="0" lvl="0" indent="0" algn="l" rtl="0">
              <a:spcBef>
                <a:spcPts val="0"/>
              </a:spcBef>
              <a:spcAft>
                <a:spcPts val="0"/>
              </a:spcAft>
              <a:buNone/>
            </a:pPr>
            <a:endParaRPr lang="en-US"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1" dirty="0" smtClean="0"/>
              <a:t>Image from Shutterstock: </a:t>
            </a:r>
            <a:r>
              <a:rPr lang="en-CA" sz="1100" b="0" dirty="0" smtClean="0"/>
              <a:t>Shutterstock_127210829 (https://www.shutterstock.com/image-illustration/male-reproductive-system-127210829)</a:t>
            </a:r>
            <a:r>
              <a:rPr lang="en-CA" sz="1100" b="1" baseline="0" dirty="0" smtClean="0"/>
              <a:t> </a:t>
            </a:r>
            <a:r>
              <a:rPr lang="en-CA" sz="1100" b="0" dirty="0" smtClean="0">
                <a:sym typeface="Wingdings" panose="05000000000000000000" pitchFamily="2" charset="2"/>
              </a:rPr>
              <a:t> Labels were created/added by a school health nurse on</a:t>
            </a:r>
            <a:r>
              <a:rPr lang="en-CA" sz="1100" b="0" baseline="0" dirty="0" smtClean="0">
                <a:sym typeface="Wingdings" panose="05000000000000000000" pitchFamily="2" charset="2"/>
              </a:rPr>
              <a:t> the</a:t>
            </a:r>
            <a:r>
              <a:rPr lang="en-CA" sz="1100" b="0" dirty="0" smtClean="0">
                <a:sym typeface="Wingdings" panose="05000000000000000000" pitchFamily="2" charset="2"/>
              </a:rPr>
              <a:t> team</a:t>
            </a:r>
            <a:endParaRPr lang="en-CA" sz="1100" b="1"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b="1" dirty="0" smtClean="0"/>
              <a:t>Reference:</a:t>
            </a:r>
          </a:p>
          <a:p>
            <a:pPr marL="171450" lvl="0" indent="-171450" algn="l" rtl="0">
              <a:spcBef>
                <a:spcPts val="0"/>
              </a:spcBef>
              <a:spcAft>
                <a:spcPts val="0"/>
              </a:spcAft>
            </a:pPr>
            <a:r>
              <a:rPr lang="en-US" b="0" dirty="0" smtClean="0"/>
              <a:t>Sex &amp; U. (2022). The Human Body: Male Body. https://www.sexandu.ca/your-body/the-human-body/#tc1 </a:t>
            </a:r>
          </a:p>
        </p:txBody>
      </p:sp>
    </p:spTree>
    <p:extLst>
      <p:ext uri="{BB962C8B-B14F-4D97-AF65-F5344CB8AC3E}">
        <p14:creationId xmlns:p14="http://schemas.microsoft.com/office/powerpoint/2010/main" val="279198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u="sng" dirty="0" smtClean="0"/>
              <a:t>Teacher</a:t>
            </a:r>
            <a:r>
              <a:rPr lang="en-US" b="1" i="0" u="sng" baseline="0" dirty="0" smtClean="0"/>
              <a:t> Prompt</a:t>
            </a:r>
          </a:p>
          <a:p>
            <a:pPr marL="0" lvl="0" indent="0" algn="l" rtl="0">
              <a:spcBef>
                <a:spcPts val="0"/>
              </a:spcBef>
              <a:spcAft>
                <a:spcPts val="0"/>
              </a:spcAft>
              <a:buNone/>
            </a:pPr>
            <a:r>
              <a:rPr lang="en-US" i="1" baseline="0" dirty="0" smtClean="0"/>
              <a:t>Where do you think all of the reproductive organs are for a person with a penis? </a:t>
            </a:r>
            <a:endParaRPr lang="en-US" i="0" baseline="0" dirty="0" smtClean="0"/>
          </a:p>
          <a:p>
            <a:pPr marL="171450" lvl="0" indent="-171450" algn="l" rtl="0">
              <a:spcBef>
                <a:spcPts val="0"/>
              </a:spcBef>
              <a:spcAft>
                <a:spcPts val="0"/>
              </a:spcAft>
              <a:buFont typeface="Wingdings" panose="05000000000000000000" pitchFamily="2" charset="2"/>
              <a:buChar char="à"/>
            </a:pPr>
            <a:r>
              <a:rPr lang="en-US" i="0" baseline="0" dirty="0" smtClean="0">
                <a:sym typeface="Wingdings" panose="05000000000000000000" pitchFamily="2" charset="2"/>
              </a:rPr>
              <a:t>Using an overhead projector or smart board, ask students to try and label the image on the left-side. When finished, click the enter button on the keyboard to move forward, which will start to show the correct terms overtop of the areas on the right side image for the reproductive system for a person with a penis. </a:t>
            </a:r>
          </a:p>
          <a:p>
            <a:pPr marL="0" lvl="0" indent="0" algn="l" rtl="0">
              <a:spcBef>
                <a:spcPts val="0"/>
              </a:spcBef>
              <a:spcAft>
                <a:spcPts val="0"/>
              </a:spcAft>
              <a:buFont typeface="Wingdings" panose="05000000000000000000" pitchFamily="2" charset="2"/>
              <a:buNone/>
            </a:pPr>
            <a:endParaRPr lang="en-US" dirty="0" smtClean="0"/>
          </a:p>
          <a:p>
            <a:pPr marL="0" lvl="0" indent="0" algn="l" rtl="0">
              <a:spcBef>
                <a:spcPts val="0"/>
              </a:spcBef>
              <a:spcAft>
                <a:spcPts val="0"/>
              </a:spcAft>
              <a:buNone/>
            </a:pPr>
            <a:r>
              <a:rPr lang="en-US" b="1" dirty="0" smtClean="0"/>
              <a:t>Reference: </a:t>
            </a:r>
          </a:p>
          <a:p>
            <a:pPr marL="171450" lvl="0" indent="-171450" algn="l" rtl="0">
              <a:spcBef>
                <a:spcPts val="0"/>
              </a:spcBef>
              <a:spcAft>
                <a:spcPts val="0"/>
              </a:spcAft>
            </a:pPr>
            <a:r>
              <a:rPr lang="en-US" b="0" dirty="0" smtClean="0"/>
              <a:t>Sex &amp; U. (2022). The Human Body: Male Body. https://www.sexandu.ca/your-body/the-human-body/#tc1 </a:t>
            </a:r>
          </a:p>
          <a:p>
            <a:pPr marL="171450" lvl="0" indent="-171450" algn="l" rtl="0">
              <a:spcBef>
                <a:spcPts val="0"/>
              </a:spcBef>
              <a:spcAft>
                <a:spcPts val="0"/>
              </a:spcAft>
            </a:pPr>
            <a:r>
              <a:rPr lang="en-US" b="0" dirty="0" smtClean="0"/>
              <a:t>SickKids staff. (2009, September). SickKids:</a:t>
            </a:r>
            <a:r>
              <a:rPr lang="en-US" b="0" baseline="0" dirty="0" smtClean="0"/>
              <a:t> </a:t>
            </a:r>
            <a:r>
              <a:rPr lang="en-US" b="0" dirty="0" smtClean="0"/>
              <a:t>Reproduction.</a:t>
            </a:r>
            <a:r>
              <a:rPr lang="en-US" b="0" baseline="0" dirty="0" smtClean="0"/>
              <a:t> </a:t>
            </a:r>
            <a:r>
              <a:rPr lang="en-US" b="0" dirty="0" smtClean="0"/>
              <a:t>https://www.aboutkidshealth.ca/Article?contentid=310&amp;language=English </a:t>
            </a:r>
          </a:p>
          <a:p>
            <a:pPr marL="0" lvl="0" indent="0" algn="l" rtl="0">
              <a:spcBef>
                <a:spcPts val="0"/>
              </a:spcBef>
              <a:spcAft>
                <a:spcPts val="0"/>
              </a:spcAft>
              <a:buNone/>
            </a:pPr>
            <a:endParaRPr lang="en-US"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1" dirty="0" smtClean="0"/>
              <a:t>Image from Shutterstock: </a:t>
            </a:r>
            <a:r>
              <a:rPr lang="en-CA" sz="1100" b="0" dirty="0" smtClean="0"/>
              <a:t>Shutterstock_1525692728 (https://www.shutterstock.com/image-vector/male-female-reproductive-system-organs-realistic-1525692728) </a:t>
            </a:r>
            <a:r>
              <a:rPr lang="en-CA" sz="1100" b="0" dirty="0" smtClean="0">
                <a:sym typeface="Wingdings" panose="05000000000000000000" pitchFamily="2" charset="2"/>
              </a:rPr>
              <a:t> Labels were created/added by a school health nurse on</a:t>
            </a:r>
            <a:r>
              <a:rPr lang="en-CA" sz="1100" b="0" baseline="0" dirty="0" smtClean="0">
                <a:sym typeface="Wingdings" panose="05000000000000000000" pitchFamily="2" charset="2"/>
              </a:rPr>
              <a:t> the</a:t>
            </a:r>
            <a:r>
              <a:rPr lang="en-CA" sz="1100" b="0" dirty="0" smtClean="0">
                <a:sym typeface="Wingdings" panose="05000000000000000000" pitchFamily="2" charset="2"/>
              </a:rPr>
              <a:t> team</a:t>
            </a:r>
            <a:endParaRPr lang="en-CA" sz="1100"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CA" sz="1100" b="1" dirty="0" smtClean="0"/>
          </a:p>
        </p:txBody>
      </p:sp>
    </p:spTree>
    <p:extLst>
      <p:ext uri="{BB962C8B-B14F-4D97-AF65-F5344CB8AC3E}">
        <p14:creationId xmlns:p14="http://schemas.microsoft.com/office/powerpoint/2010/main" val="895018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200" b="1" i="0" u="sng" strike="noStrike" cap="none" dirty="0" smtClean="0">
                <a:solidFill>
                  <a:srgbClr val="000000"/>
                </a:solidFill>
                <a:effectLst/>
                <a:latin typeface="Arial"/>
                <a:cs typeface="Arial"/>
                <a:sym typeface="Arial"/>
              </a:rPr>
              <a:t>General Information</a:t>
            </a:r>
            <a:endParaRPr lang="en-US" sz="1200" b="1" i="1" u="none" strike="noStrike" kern="1200" cap="none" dirty="0" smtClean="0">
              <a:solidFill>
                <a:schemeClr val="tx1"/>
              </a:solidFill>
              <a:effectLst/>
              <a:latin typeface="Arial"/>
              <a:ea typeface="Arial"/>
              <a:cs typeface="Arial"/>
              <a:sym typeface="Arial"/>
            </a:endParaRPr>
          </a:p>
          <a:p>
            <a:pPr marL="158750" indent="0">
              <a:buNone/>
            </a:pPr>
            <a:r>
              <a:rPr lang="en-US" sz="1200" b="1" i="1" u="none" strike="noStrike" kern="1200" cap="none" dirty="0" smtClean="0">
                <a:solidFill>
                  <a:schemeClr val="tx1"/>
                </a:solidFill>
                <a:effectLst/>
                <a:latin typeface="Arial"/>
                <a:ea typeface="Arial"/>
                <a:cs typeface="Arial"/>
                <a:sym typeface="Arial"/>
              </a:rPr>
              <a:t>Penis</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The penis is a tube-like organ of spongy tissue, nerves and blood vessels; and varies in size </a:t>
            </a:r>
          </a:p>
          <a:p>
            <a:pPr marL="628650" lvl="1"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It is made up of two parts, the shaft</a:t>
            </a:r>
            <a:r>
              <a:rPr lang="en-US" sz="1200" b="0" i="0" u="none" strike="noStrike" kern="1200" cap="none" baseline="0" dirty="0" smtClean="0">
                <a:solidFill>
                  <a:schemeClr val="tx1"/>
                </a:solidFill>
                <a:effectLst/>
                <a:latin typeface="Arial"/>
                <a:ea typeface="Arial"/>
                <a:cs typeface="Arial"/>
                <a:sym typeface="Arial"/>
              </a:rPr>
              <a:t> and the glans</a:t>
            </a:r>
            <a:endParaRPr lang="en-US" sz="1200" b="0"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It takes a while for the penis to grow and it will grow as the rest of the body grows. Testicles grow first</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The </a:t>
            </a:r>
            <a:r>
              <a:rPr lang="en-US" sz="1200" b="1" i="0" u="none" strike="noStrike" kern="1200" cap="none" dirty="0" smtClean="0">
                <a:solidFill>
                  <a:schemeClr val="tx1"/>
                </a:solidFill>
                <a:effectLst/>
                <a:latin typeface="Arial"/>
                <a:ea typeface="Arial"/>
                <a:cs typeface="Arial"/>
                <a:sym typeface="Arial"/>
              </a:rPr>
              <a:t>foreskin</a:t>
            </a:r>
            <a:r>
              <a:rPr lang="en-US" sz="1200" b="0" i="0" u="none" strike="noStrike" kern="1200" cap="none" dirty="0" smtClean="0">
                <a:solidFill>
                  <a:schemeClr val="tx1"/>
                </a:solidFill>
                <a:effectLst/>
                <a:latin typeface="Arial"/>
                <a:ea typeface="Arial"/>
                <a:cs typeface="Arial"/>
                <a:sym typeface="Arial"/>
              </a:rPr>
              <a:t> is the name given to the skin on the end of the penis that pulls back when the penis gets hard (erection)</a:t>
            </a:r>
          </a:p>
          <a:p>
            <a:pPr marL="171450" indent="-171450">
              <a:buFont typeface="Arial" panose="020B0604020202020204" pitchFamily="34" charset="0"/>
              <a:buChar char="•"/>
            </a:pPr>
            <a:r>
              <a:rPr lang="en-CA" sz="1100" b="1" dirty="0" smtClean="0"/>
              <a:t>The penis delivers</a:t>
            </a:r>
            <a:r>
              <a:rPr lang="en-CA" sz="1100" b="1" baseline="0" dirty="0" smtClean="0"/>
              <a:t> sperm through the urethra. It is made up of two parts, the shaft and the glans</a:t>
            </a:r>
            <a:endParaRPr lang="en-CA" sz="1100" b="1" dirty="0" smtClean="0"/>
          </a:p>
          <a:p>
            <a:pPr marL="0" lvl="0" indent="0" algn="l" rtl="0">
              <a:spcBef>
                <a:spcPts val="0"/>
              </a:spcBef>
              <a:spcAft>
                <a:spcPts val="0"/>
              </a:spcAft>
              <a:buNone/>
            </a:pPr>
            <a:endParaRPr lang="en-CA" sz="1100" b="1" dirty="0" smtClean="0"/>
          </a:p>
          <a:p>
            <a:pPr marL="0" lvl="0" indent="0" algn="l" rtl="0">
              <a:spcBef>
                <a:spcPts val="0"/>
              </a:spcBef>
              <a:spcAft>
                <a:spcPts val="0"/>
              </a:spcAft>
              <a:buNone/>
            </a:pPr>
            <a:r>
              <a:rPr lang="en-CA" sz="1100" b="1" dirty="0" smtClean="0"/>
              <a:t>Reference:</a:t>
            </a:r>
          </a:p>
          <a:p>
            <a:pPr marL="171450" lvl="0" indent="-171450" algn="l" rtl="0">
              <a:spcBef>
                <a:spcPts val="0"/>
              </a:spcBef>
              <a:spcAft>
                <a:spcPts val="0"/>
              </a:spcAft>
            </a:pPr>
            <a:r>
              <a:rPr lang="en-CA" sz="1100" b="0" dirty="0" smtClean="0"/>
              <a:t>Hirsch,</a:t>
            </a:r>
            <a:r>
              <a:rPr lang="en-CA" sz="1100" b="0" baseline="0" dirty="0" smtClean="0"/>
              <a:t> L. (2019, July). Nemours </a:t>
            </a:r>
            <a:r>
              <a:rPr lang="en-CA" sz="1100" b="0" baseline="0" dirty="0" err="1" smtClean="0"/>
              <a:t>TeensHealth</a:t>
            </a:r>
            <a:r>
              <a:rPr lang="en-CA" sz="1100" b="0" baseline="0" dirty="0" smtClean="0"/>
              <a:t>: Male Reproductive System. https://kidshealth.org/en/teens/male-repro.html</a:t>
            </a:r>
          </a:p>
          <a:p>
            <a:pPr marL="171450" lvl="0" indent="-171450" algn="l" rtl="0">
              <a:spcBef>
                <a:spcPts val="0"/>
              </a:spcBef>
              <a:spcAft>
                <a:spcPts val="0"/>
              </a:spcAft>
            </a:pPr>
            <a:r>
              <a:rPr lang="en-US" sz="1100" b="0" dirty="0" smtClean="0"/>
              <a:t>The Society of Obstetricians and </a:t>
            </a:r>
            <a:r>
              <a:rPr lang="en-US" sz="1100" b="0" dirty="0" err="1" smtClean="0"/>
              <a:t>Gynaecologists</a:t>
            </a:r>
            <a:r>
              <a:rPr lang="en-US" sz="1100" b="0" dirty="0" smtClean="0"/>
              <a:t> of Canada. (2022). Sex &amp; U: The Human Body. https://www.sexandu.ca/your-body/the-human-body/</a:t>
            </a: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1" dirty="0" smtClean="0"/>
              <a:t>Image from </a:t>
            </a:r>
            <a:r>
              <a:rPr lang="en-CA" sz="1100" b="1" dirty="0" err="1" smtClean="0"/>
              <a:t>Canva</a:t>
            </a:r>
            <a:endParaRPr lang="en-CA" sz="1100" b="1" dirty="0" smtClean="0"/>
          </a:p>
          <a:p>
            <a:pPr marL="0" lvl="0" indent="0" algn="l" rtl="0">
              <a:spcBef>
                <a:spcPts val="0"/>
              </a:spcBef>
              <a:spcAft>
                <a:spcPts val="0"/>
              </a:spcAft>
              <a:buNone/>
            </a:pPr>
            <a:endParaRPr i="1" dirty="0"/>
          </a:p>
        </p:txBody>
      </p:sp>
    </p:spTree>
    <p:extLst>
      <p:ext uri="{BB962C8B-B14F-4D97-AF65-F5344CB8AC3E}">
        <p14:creationId xmlns:p14="http://schemas.microsoft.com/office/powerpoint/2010/main" val="3923260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200" b="1" i="0" u="sng" strike="noStrike" cap="none" dirty="0" smtClean="0">
                <a:solidFill>
                  <a:srgbClr val="000000"/>
                </a:solidFill>
                <a:effectLst/>
                <a:latin typeface="Arial"/>
                <a:cs typeface="Arial"/>
                <a:sym typeface="Arial"/>
              </a:rPr>
              <a:t>General Information </a:t>
            </a:r>
            <a:endParaRPr lang="en-US" sz="1200" b="1" i="1" u="none" strike="noStrike" kern="1200" cap="none" dirty="0" smtClean="0">
              <a:solidFill>
                <a:schemeClr val="tx1"/>
              </a:solidFill>
              <a:effectLst/>
              <a:latin typeface="Arial"/>
              <a:ea typeface="Arial"/>
              <a:cs typeface="Arial"/>
              <a:sym typeface="Arial"/>
            </a:endParaRPr>
          </a:p>
          <a:p>
            <a:pPr marL="158750" indent="0">
              <a:buNone/>
            </a:pPr>
            <a:r>
              <a:rPr lang="en-US" sz="1200" b="1" i="1" u="none" strike="noStrike" kern="1200" cap="none" dirty="0" smtClean="0">
                <a:solidFill>
                  <a:schemeClr val="tx1"/>
                </a:solidFill>
                <a:effectLst/>
                <a:latin typeface="Arial"/>
                <a:ea typeface="Arial"/>
                <a:cs typeface="Arial"/>
                <a:sym typeface="Arial"/>
              </a:rPr>
              <a:t>Circumcised</a:t>
            </a:r>
            <a:r>
              <a:rPr lang="en-US" sz="1200" b="1" i="1" u="none" strike="noStrike" kern="1200" cap="none" baseline="0" dirty="0" smtClean="0">
                <a:solidFill>
                  <a:schemeClr val="tx1"/>
                </a:solidFill>
                <a:effectLst/>
                <a:latin typeface="Arial"/>
                <a:ea typeface="Arial"/>
                <a:cs typeface="Arial"/>
                <a:sym typeface="Arial"/>
              </a:rPr>
              <a:t> and Uncircumcised </a:t>
            </a:r>
            <a:r>
              <a:rPr lang="en-US" sz="1200" b="1" i="1" u="none" strike="noStrike" kern="1200" cap="none" dirty="0" smtClean="0">
                <a:solidFill>
                  <a:schemeClr val="tx1"/>
                </a:solidFill>
                <a:effectLst/>
                <a:latin typeface="Arial"/>
                <a:ea typeface="Arial"/>
                <a:cs typeface="Arial"/>
                <a:sym typeface="Arial"/>
              </a:rPr>
              <a:t>Penis</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Sometimes this skin is removed in a procedure called </a:t>
            </a:r>
            <a:r>
              <a:rPr lang="en-US" sz="1200" b="1" i="0" u="none" strike="noStrike" kern="1200" cap="none" dirty="0" smtClean="0">
                <a:solidFill>
                  <a:schemeClr val="tx1"/>
                </a:solidFill>
                <a:effectLst/>
                <a:latin typeface="Arial"/>
                <a:ea typeface="Arial"/>
                <a:cs typeface="Arial"/>
                <a:sym typeface="Arial"/>
              </a:rPr>
              <a:t>circumcision</a:t>
            </a:r>
            <a:r>
              <a:rPr lang="en-US" sz="1200" b="0" i="0" u="none" strike="noStrike" kern="1200" cap="none" dirty="0" smtClean="0">
                <a:solidFill>
                  <a:schemeClr val="tx1"/>
                </a:solidFill>
                <a:effectLst/>
                <a:latin typeface="Arial"/>
                <a:ea typeface="Arial"/>
                <a:cs typeface="Arial"/>
                <a:sym typeface="Arial"/>
              </a:rPr>
              <a:t>, usually done soon after birth</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It</a:t>
            </a:r>
            <a:r>
              <a:rPr lang="en-US" sz="1200" b="0" i="0" u="none" strike="noStrike" kern="1200" cap="none" baseline="0" dirty="0" smtClean="0">
                <a:solidFill>
                  <a:schemeClr val="tx1"/>
                </a:solidFill>
                <a:effectLst/>
                <a:latin typeface="Arial"/>
                <a:ea typeface="Arial"/>
                <a:cs typeface="Arial"/>
                <a:sym typeface="Arial"/>
              </a:rPr>
              <a:t> is important to note that </a:t>
            </a:r>
            <a:r>
              <a:rPr lang="en-US" sz="1200" b="1" i="0" u="none" strike="noStrike" kern="1200" cap="none" baseline="0" dirty="0" smtClean="0">
                <a:solidFill>
                  <a:schemeClr val="tx1"/>
                </a:solidFill>
                <a:effectLst/>
                <a:latin typeface="Arial"/>
                <a:ea typeface="Arial"/>
                <a:cs typeface="Arial"/>
                <a:sym typeface="Arial"/>
              </a:rPr>
              <a:t>not</a:t>
            </a:r>
            <a:r>
              <a:rPr lang="en-US" sz="1200" b="0" i="0" u="none" strike="noStrike" kern="1200" cap="none" baseline="0" dirty="0" smtClean="0">
                <a:solidFill>
                  <a:schemeClr val="tx1"/>
                </a:solidFill>
                <a:effectLst/>
                <a:latin typeface="Arial"/>
                <a:ea typeface="Arial"/>
                <a:cs typeface="Arial"/>
                <a:sym typeface="Arial"/>
              </a:rPr>
              <a:t> every child receives the procedure of circumcision. </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Some of the factors that play into parent’s decision include: religious reasons, personal and cultural beliefs and parents want their baby to “look like” the father. It is normal either way!</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Used to be routinely done – now is more common to be based on a person’s choice</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People who have not been circumcised should cleanse beneath the foreskin of the penis regularly by gently pulling it back from the glans, rinsing the glans and inside of the foreskin with warm water, then pulling the foreskin back over the head of the penis</a:t>
            </a:r>
          </a:p>
          <a:p>
            <a:pPr marL="628650" lvl="1"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It is important to gently pull back the foreskin to clean</a:t>
            </a:r>
            <a:r>
              <a:rPr lang="en-US" sz="1200" b="0" i="0" u="none" strike="noStrike" kern="1200" cap="none" baseline="0" dirty="0" smtClean="0">
                <a:solidFill>
                  <a:schemeClr val="tx1"/>
                </a:solidFill>
                <a:effectLst/>
                <a:latin typeface="Arial"/>
                <a:ea typeface="Arial"/>
                <a:cs typeface="Arial"/>
                <a:sym typeface="Arial"/>
              </a:rPr>
              <a:t> and prevent infection</a:t>
            </a:r>
          </a:p>
          <a:p>
            <a:pPr marL="457200" lvl="1" indent="0">
              <a:buFont typeface="Arial" panose="020B0604020202020204" pitchFamily="34" charset="0"/>
              <a:buNone/>
            </a:pPr>
            <a:endParaRPr lang="en-CA" i="1" dirty="0" smtClean="0"/>
          </a:p>
          <a:p>
            <a:pPr marL="0" lvl="0" indent="0" algn="l" rtl="0">
              <a:spcBef>
                <a:spcPts val="0"/>
              </a:spcBef>
              <a:spcAft>
                <a:spcPts val="0"/>
              </a:spcAft>
              <a:buNone/>
            </a:pPr>
            <a:r>
              <a:rPr lang="en-CA" sz="1100" b="1" dirty="0" smtClean="0"/>
              <a:t>Reference:</a:t>
            </a:r>
          </a:p>
          <a:p>
            <a:pPr marL="171450" lvl="0" indent="-171450" algn="l" rtl="0">
              <a:spcBef>
                <a:spcPts val="0"/>
              </a:spcBef>
              <a:spcAft>
                <a:spcPts val="0"/>
              </a:spcAft>
            </a:pPr>
            <a:r>
              <a:rPr lang="en-CA" sz="1100" b="0" dirty="0" smtClean="0"/>
              <a:t>Hirsch,</a:t>
            </a:r>
            <a:r>
              <a:rPr lang="en-CA" sz="1100" b="0" baseline="0" dirty="0" smtClean="0"/>
              <a:t> L. (2019, July). Nemours </a:t>
            </a:r>
            <a:r>
              <a:rPr lang="en-CA" sz="1100" b="0" baseline="0" dirty="0" err="1" smtClean="0"/>
              <a:t>TeensHealth</a:t>
            </a:r>
            <a:r>
              <a:rPr lang="en-CA" sz="1100" b="0" baseline="0" dirty="0" smtClean="0"/>
              <a:t>: Male Reproductive System. https://kidshealth.org/en/teens/male-repro.html</a:t>
            </a:r>
          </a:p>
          <a:p>
            <a:pPr marL="171450" lvl="0" indent="-171450" algn="l" rtl="0">
              <a:spcBef>
                <a:spcPts val="0"/>
              </a:spcBef>
              <a:spcAft>
                <a:spcPts val="0"/>
              </a:spcAft>
            </a:pPr>
            <a:r>
              <a:rPr lang="en-CA" sz="1100" b="0" baseline="0" dirty="0" smtClean="0"/>
              <a:t>Hirsch, L. (2022, January). Nemours KidsHealth: Circumcision. https://kidshealth.org/en/parents/circumcision.html</a:t>
            </a:r>
          </a:p>
          <a:p>
            <a:pPr marL="171450" lvl="0" indent="-171450" algn="l" rtl="0">
              <a:spcBef>
                <a:spcPts val="0"/>
              </a:spcBef>
              <a:spcAft>
                <a:spcPts val="0"/>
              </a:spcAft>
            </a:pPr>
            <a:r>
              <a:rPr lang="en-US" sz="1100" b="0" dirty="0" smtClean="0"/>
              <a:t>The Society of Obstetricians and </a:t>
            </a:r>
            <a:r>
              <a:rPr lang="en-US" sz="1100" b="0" dirty="0" err="1" smtClean="0"/>
              <a:t>Gynaecologists</a:t>
            </a:r>
            <a:r>
              <a:rPr lang="en-US" sz="1100" b="0" dirty="0" smtClean="0"/>
              <a:t> of Canada. (2022). Sex &amp; U: The Human Body. https://www.sexandu.ca/your-body/the-human-body/</a:t>
            </a: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1" dirty="0" smtClean="0"/>
              <a:t>Image from Shutterstock:</a:t>
            </a:r>
            <a:r>
              <a:rPr lang="en-CA" sz="1100" b="1" baseline="0" dirty="0" smtClean="0"/>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0" baseline="0" dirty="0" smtClean="0"/>
              <a:t>Shutterstock_</a:t>
            </a:r>
            <a:r>
              <a:rPr lang="en-CA" i="0" dirty="0" smtClean="0"/>
              <a:t>360675518</a:t>
            </a:r>
            <a:endParaRPr lang="en-CA" sz="1100" b="0" dirty="0" smtClean="0"/>
          </a:p>
          <a:p>
            <a:pPr marL="0" lvl="0" indent="0" algn="l" rtl="0">
              <a:spcBef>
                <a:spcPts val="0"/>
              </a:spcBef>
              <a:spcAft>
                <a:spcPts val="0"/>
              </a:spcAft>
              <a:buNone/>
            </a:pPr>
            <a:r>
              <a:rPr lang="en-CA" i="0" dirty="0" smtClean="0"/>
              <a:t>https://www.shutterstock.com/image-vector/circumcised-uncircumcised-penis-vector-illustration-360675518</a:t>
            </a:r>
            <a:endParaRPr i="0" dirty="0"/>
          </a:p>
        </p:txBody>
      </p:sp>
    </p:spTree>
    <p:extLst>
      <p:ext uri="{BB962C8B-B14F-4D97-AF65-F5344CB8AC3E}">
        <p14:creationId xmlns:p14="http://schemas.microsoft.com/office/powerpoint/2010/main" val="3493505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smtClean="0">
                <a:solidFill>
                  <a:srgbClr val="000000"/>
                </a:solidFill>
                <a:effectLst/>
                <a:latin typeface="Arial"/>
                <a:cs typeface="Arial"/>
                <a:sym typeface="Arial"/>
              </a:rPr>
              <a:t>General Information</a:t>
            </a:r>
            <a:endParaRPr lang="en-US" sz="1100" b="1" i="1" u="none" strike="noStrike" kern="1200" cap="none" dirty="0" smtClean="0">
              <a:solidFill>
                <a:schemeClr val="tx1"/>
              </a:solidFill>
              <a:effectLst/>
              <a:latin typeface="Arial"/>
              <a:ea typeface="Arial"/>
              <a:cs typeface="Arial"/>
              <a:sym typeface="Arial"/>
            </a:endParaRPr>
          </a:p>
          <a:p>
            <a:pPr marL="158750" indent="0">
              <a:buNone/>
            </a:pPr>
            <a:r>
              <a:rPr lang="en-US" sz="1100" b="1" i="1" u="none" strike="noStrike" kern="1200" cap="none" dirty="0" smtClean="0">
                <a:solidFill>
                  <a:schemeClr val="tx1"/>
                </a:solidFill>
                <a:effectLst/>
                <a:latin typeface="Arial"/>
                <a:ea typeface="Arial"/>
                <a:cs typeface="Arial"/>
                <a:sym typeface="Arial"/>
              </a:rPr>
              <a:t>Testicles (or testes)</a:t>
            </a:r>
            <a:endParaRPr lang="en-US" sz="1100" b="0" i="1"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Reproductive glands</a:t>
            </a:r>
            <a:r>
              <a:rPr lang="en-US" sz="1100" b="0" i="0" u="none" strike="noStrike" kern="1200" cap="none" baseline="0" dirty="0" smtClean="0">
                <a:solidFill>
                  <a:schemeClr val="tx1"/>
                </a:solidFill>
                <a:effectLst/>
                <a:latin typeface="Arial"/>
                <a:ea typeface="Arial"/>
                <a:cs typeface="Arial"/>
                <a:sym typeface="Arial"/>
              </a:rPr>
              <a:t> of which th</a:t>
            </a:r>
            <a:r>
              <a:rPr lang="en-US" sz="1100" b="0" i="0" u="none" strike="noStrike" kern="1200" cap="none" dirty="0" smtClean="0">
                <a:solidFill>
                  <a:schemeClr val="tx1"/>
                </a:solidFill>
                <a:effectLst/>
                <a:latin typeface="Arial"/>
                <a:ea typeface="Arial"/>
                <a:cs typeface="Arial"/>
                <a:sym typeface="Arial"/>
              </a:rPr>
              <a:t>ere are usually two,</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about the size of walnuts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Two functions-</a:t>
            </a:r>
            <a:r>
              <a:rPr lang="en-US" sz="1100" b="0" i="0" u="none" strike="noStrike" kern="1200" cap="none" baseline="0" dirty="0" smtClean="0">
                <a:solidFill>
                  <a:schemeClr val="tx1"/>
                </a:solidFill>
                <a:effectLst/>
                <a:latin typeface="Arial"/>
                <a:ea typeface="Arial"/>
                <a:cs typeface="Arial"/>
                <a:sym typeface="Arial"/>
              </a:rPr>
              <a:t> </a:t>
            </a:r>
            <a:r>
              <a:rPr lang="en-US" sz="1100" b="1" i="0" u="none" strike="noStrike" kern="1200" cap="none" dirty="0" smtClean="0">
                <a:solidFill>
                  <a:schemeClr val="tx1"/>
                </a:solidFill>
                <a:effectLst/>
                <a:latin typeface="Arial"/>
                <a:ea typeface="Arial"/>
                <a:cs typeface="Arial"/>
                <a:sym typeface="Arial"/>
              </a:rPr>
              <a:t>production of</a:t>
            </a:r>
            <a:r>
              <a:rPr lang="en-US" sz="1100" b="0" i="0" u="none" strike="noStrike" kern="1200" cap="none" dirty="0" smtClean="0">
                <a:solidFill>
                  <a:schemeClr val="tx1"/>
                </a:solidFill>
                <a:effectLst/>
                <a:latin typeface="Arial"/>
                <a:ea typeface="Arial"/>
                <a:cs typeface="Arial"/>
                <a:sym typeface="Arial"/>
              </a:rPr>
              <a:t> </a:t>
            </a:r>
            <a:r>
              <a:rPr lang="en-US" sz="1100" b="1" i="0" u="none" strike="noStrike" kern="1200" cap="none" dirty="0" smtClean="0">
                <a:solidFill>
                  <a:schemeClr val="tx1"/>
                </a:solidFill>
                <a:effectLst/>
                <a:latin typeface="Arial"/>
                <a:ea typeface="Arial"/>
                <a:cs typeface="Arial"/>
                <a:sym typeface="Arial"/>
              </a:rPr>
              <a:t>testosterone</a:t>
            </a:r>
            <a:r>
              <a:rPr lang="en-US" sz="1100" b="0" i="0" u="none" strike="noStrike" kern="1200" cap="none" dirty="0" smtClean="0">
                <a:solidFill>
                  <a:schemeClr val="tx1"/>
                </a:solidFill>
                <a:effectLst/>
                <a:latin typeface="Arial"/>
                <a:ea typeface="Arial"/>
                <a:cs typeface="Arial"/>
                <a:sym typeface="Arial"/>
              </a:rPr>
              <a:t>, which causes the changes of puberty, and the </a:t>
            </a:r>
            <a:r>
              <a:rPr lang="en-US" sz="1100" b="1" i="0" u="none" strike="noStrike" kern="1200" cap="none" dirty="0" smtClean="0">
                <a:solidFill>
                  <a:schemeClr val="tx1"/>
                </a:solidFill>
                <a:effectLst/>
                <a:latin typeface="Arial"/>
                <a:ea typeface="Arial"/>
                <a:cs typeface="Arial"/>
                <a:sym typeface="Arial"/>
              </a:rPr>
              <a:t>production of sperm</a:t>
            </a:r>
            <a:r>
              <a:rPr lang="en-US" sz="1100" b="0" i="0" u="none" strike="noStrike" kern="1200" cap="none" dirty="0" smtClean="0">
                <a:solidFill>
                  <a:schemeClr val="tx1"/>
                </a:solidFill>
                <a:effectLst/>
                <a:latin typeface="Arial"/>
                <a:ea typeface="Arial"/>
                <a:cs typeface="Arial"/>
                <a:sym typeface="Arial"/>
              </a:rPr>
              <a:t>  (stores millions of tiny sperm cells)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People</a:t>
            </a:r>
            <a:r>
              <a:rPr lang="en-US" sz="1100" b="0" i="0" u="none" strike="noStrike" kern="1200" cap="none" baseline="0" dirty="0" smtClean="0">
                <a:solidFill>
                  <a:schemeClr val="tx1"/>
                </a:solidFill>
                <a:effectLst/>
                <a:latin typeface="Arial"/>
                <a:ea typeface="Arial"/>
                <a:cs typeface="Arial"/>
                <a:sym typeface="Arial"/>
              </a:rPr>
              <a:t> assigned male at birth</a:t>
            </a:r>
            <a:r>
              <a:rPr lang="en-US" sz="1100" b="0" i="0" u="none" strike="noStrike" kern="1200" cap="none" dirty="0" smtClean="0">
                <a:solidFill>
                  <a:schemeClr val="tx1"/>
                </a:solidFill>
                <a:effectLst/>
                <a:latin typeface="Arial"/>
                <a:ea typeface="Arial"/>
                <a:cs typeface="Arial"/>
                <a:sym typeface="Arial"/>
              </a:rPr>
              <a:t> only need one</a:t>
            </a:r>
            <a:r>
              <a:rPr lang="en-US" sz="1100" b="0" i="0" u="none" strike="noStrike" kern="1200" cap="none" baseline="0" dirty="0" smtClean="0">
                <a:solidFill>
                  <a:schemeClr val="tx1"/>
                </a:solidFill>
                <a:effectLst/>
                <a:latin typeface="Arial"/>
                <a:ea typeface="Arial"/>
                <a:cs typeface="Arial"/>
                <a:sym typeface="Arial"/>
              </a:rPr>
              <a:t> testicle</a:t>
            </a:r>
            <a:r>
              <a:rPr lang="en-US" sz="1100" b="0" i="0" u="none" strike="noStrike" kern="1200" cap="none" dirty="0" smtClean="0">
                <a:solidFill>
                  <a:schemeClr val="tx1"/>
                </a:solidFill>
                <a:effectLst/>
                <a:latin typeface="Arial"/>
                <a:ea typeface="Arial"/>
                <a:cs typeface="Arial"/>
                <a:sym typeface="Arial"/>
              </a:rPr>
              <a:t> in order to be able to reproduce</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If a</a:t>
            </a:r>
            <a:r>
              <a:rPr lang="en-US" sz="1100" b="0" i="0" u="none" strike="noStrike" kern="1200" cap="none" baseline="0" dirty="0" smtClean="0">
                <a:solidFill>
                  <a:schemeClr val="tx1"/>
                </a:solidFill>
                <a:effectLst/>
                <a:latin typeface="Arial"/>
                <a:ea typeface="Arial"/>
                <a:cs typeface="Arial"/>
                <a:sym typeface="Arial"/>
              </a:rPr>
              <a:t> person with a penis</a:t>
            </a:r>
            <a:r>
              <a:rPr lang="en-US" sz="1100" b="0" i="0" u="none" strike="noStrike" kern="1200" cap="none" dirty="0" smtClean="0">
                <a:solidFill>
                  <a:schemeClr val="tx1"/>
                </a:solidFill>
                <a:effectLst/>
                <a:latin typeface="Arial"/>
                <a:ea typeface="Arial"/>
                <a:cs typeface="Arial"/>
                <a:sym typeface="Arial"/>
              </a:rPr>
              <a:t> only has one testis (born that way,</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sometimes in an accident, or cancer caused the testicle to be damaged and removed) the remaining testis doubles its sperm production</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Sometimes one can grow faster than the other; normal for one to hang lower</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Because the testicles sit outside the body, they are</a:t>
            </a:r>
            <a:r>
              <a:rPr lang="en-US" sz="1100" b="0" i="0" u="none" strike="noStrike" kern="1200" cap="none" baseline="0" dirty="0" smtClean="0">
                <a:solidFill>
                  <a:schemeClr val="tx1"/>
                </a:solidFill>
                <a:effectLst/>
                <a:latin typeface="Arial"/>
                <a:ea typeface="Arial"/>
                <a:cs typeface="Arial"/>
                <a:sym typeface="Arial"/>
              </a:rPr>
              <a:t> fragile and sensitive</a:t>
            </a:r>
          </a:p>
          <a:p>
            <a:pPr marL="628650" lvl="1"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Do not purposely hit or kick someone in this area, as this can cause damage to the testicle(s)</a:t>
            </a:r>
          </a:p>
          <a:p>
            <a:pPr marL="628650" lvl="1"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Some people who participate in sports wear sports protected gear/equipment in this area to avoid injury</a:t>
            </a: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0" baseline="0" dirty="0" smtClean="0"/>
              <a:t>In a person who has a penis and has hit puberty (or reached sexual maturity), the two oval-shaped testicles (or testes) make and store </a:t>
            </a:r>
            <a:r>
              <a:rPr lang="en-CA" sz="1100" b="1" baseline="0" dirty="0" smtClean="0"/>
              <a:t>millions</a:t>
            </a:r>
            <a:r>
              <a:rPr lang="en-CA" sz="1100" b="0" baseline="0" dirty="0" smtClean="0"/>
              <a:t> of tiny sperm cells. The testicles are also part of the </a:t>
            </a:r>
            <a:r>
              <a:rPr lang="en-CA" sz="1100" b="1" baseline="0" dirty="0" smtClean="0"/>
              <a:t>endocrine system</a:t>
            </a:r>
            <a:r>
              <a:rPr lang="en-CA" sz="1100" b="0" baseline="0" dirty="0" smtClean="0"/>
              <a:t> because they make hormones, including </a:t>
            </a:r>
            <a:r>
              <a:rPr lang="en-CA" sz="1100" b="1" baseline="0" dirty="0" smtClean="0"/>
              <a:t>testosterone</a:t>
            </a:r>
            <a:r>
              <a:rPr lang="en-CA" sz="1100" b="0" baseline="0" dirty="0" smtClean="0"/>
              <a:t>. </a:t>
            </a: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lvl="0" indent="0" algn="l" rtl="0">
              <a:spcBef>
                <a:spcPts val="0"/>
              </a:spcBef>
              <a:spcAft>
                <a:spcPts val="0"/>
              </a:spcAft>
              <a:buNone/>
            </a:pPr>
            <a:r>
              <a:rPr lang="en-CA" sz="1100" b="1" dirty="0" smtClean="0"/>
              <a:t>Reference:</a:t>
            </a:r>
          </a:p>
          <a:p>
            <a:pPr marL="171450" lvl="0" indent="-171450" algn="l" rtl="0">
              <a:spcBef>
                <a:spcPts val="0"/>
              </a:spcBef>
              <a:spcAft>
                <a:spcPts val="0"/>
              </a:spcAft>
            </a:pPr>
            <a:r>
              <a:rPr lang="en-CA" sz="1100" b="0" dirty="0" smtClean="0"/>
              <a:t>Hirsch,</a:t>
            </a:r>
            <a:r>
              <a:rPr lang="en-CA" sz="1100" b="0" baseline="0" dirty="0" smtClean="0"/>
              <a:t> L. (2019, July). Nemours </a:t>
            </a:r>
            <a:r>
              <a:rPr lang="en-CA" sz="1100" b="0" baseline="0" dirty="0" err="1" smtClean="0"/>
              <a:t>TeensHealth</a:t>
            </a:r>
            <a:r>
              <a:rPr lang="en-CA" sz="1100" b="0" baseline="0" dirty="0" smtClean="0"/>
              <a:t>: Male Reproductive System. https://kidshealth.org/en/teens/male-repro.html</a:t>
            </a:r>
            <a:endParaRPr lang="en-CA" sz="1100" b="0" dirty="0" smtClean="0"/>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1" dirty="0" smtClean="0"/>
              <a:t>Images from </a:t>
            </a:r>
            <a:r>
              <a:rPr lang="en-CA" sz="1100" b="1" dirty="0" err="1" smtClean="0"/>
              <a:t>Canva</a:t>
            </a:r>
            <a:endParaRPr lang="en-CA" sz="1100" b="1" dirty="0" smtClean="0"/>
          </a:p>
          <a:p>
            <a:pPr marL="0" lvl="0" indent="0" algn="l" rtl="0">
              <a:spcBef>
                <a:spcPts val="0"/>
              </a:spcBef>
              <a:spcAft>
                <a:spcPts val="0"/>
              </a:spcAft>
              <a:buNone/>
            </a:pPr>
            <a:endParaRPr i="1" dirty="0"/>
          </a:p>
        </p:txBody>
      </p:sp>
    </p:spTree>
    <p:extLst>
      <p:ext uri="{BB962C8B-B14F-4D97-AF65-F5344CB8AC3E}">
        <p14:creationId xmlns:p14="http://schemas.microsoft.com/office/powerpoint/2010/main" val="2236736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smtClean="0">
                <a:solidFill>
                  <a:srgbClr val="000000"/>
                </a:solidFill>
                <a:effectLst/>
                <a:latin typeface="Arial"/>
                <a:cs typeface="Arial"/>
                <a:sym typeface="Arial"/>
              </a:rPr>
              <a:t>General Information</a:t>
            </a:r>
            <a:endParaRPr lang="en-US" sz="1100" b="1" i="1" u="none" strike="noStrike" kern="1200" cap="none" dirty="0" smtClean="0">
              <a:solidFill>
                <a:schemeClr val="tx1"/>
              </a:solidFill>
              <a:effectLst/>
              <a:latin typeface="Arial"/>
              <a:ea typeface="Arial"/>
              <a:cs typeface="Arial"/>
              <a:sym typeface="Arial"/>
            </a:endParaRPr>
          </a:p>
          <a:p>
            <a:pPr marL="158750" indent="0">
              <a:buNone/>
            </a:pPr>
            <a:r>
              <a:rPr lang="en-US" sz="1100" b="1" i="1" u="none" strike="noStrike" kern="1200" cap="none" dirty="0" smtClean="0">
                <a:solidFill>
                  <a:schemeClr val="tx1"/>
                </a:solidFill>
                <a:effectLst/>
                <a:latin typeface="Arial"/>
                <a:ea typeface="Arial"/>
                <a:cs typeface="Arial"/>
                <a:sym typeface="Arial"/>
              </a:rPr>
              <a:t>Scrotum</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 sac of skin that holds the testicles</a:t>
            </a:r>
            <a:endParaRPr lang="en-US" sz="1100" b="0" i="0" u="none" strike="noStrike" kern="1200" cap="none" baseline="0"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Fun Fact: It pulls the testicles closer to the body if it is cold and lowers away from the body if it is hot</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 testicles have to be kept at a certain temperature just below body temperature in order to produce healthy sperm</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The lowering an</a:t>
            </a:r>
            <a:r>
              <a:rPr lang="en-US" sz="1100" b="0" i="0" u="none" strike="noStrike" kern="1200" cap="none" baseline="0" dirty="0" smtClean="0">
                <a:solidFill>
                  <a:schemeClr val="tx1"/>
                </a:solidFill>
                <a:effectLst/>
                <a:latin typeface="Arial"/>
                <a:ea typeface="Arial"/>
                <a:cs typeface="Arial"/>
                <a:sym typeface="Arial"/>
              </a:rPr>
              <a:t>d raising of the scrotum is to help keep the sperm healthy and at proper temperature. </a:t>
            </a:r>
            <a:endParaRPr lang="en-US" sz="1100" b="0"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During puberty the scrotum will grow and turn darker in colour</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Each testicle is held in the scrotum by a spermatic cord. Each spermatic cord is made of tough connective tissue and muscle. It contains the vas deferens, blood vessels, lymph vessels and nerves.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It is a very sensitive area – can be easily damaged – important to protect during sports activities by wearing</a:t>
            </a:r>
            <a:r>
              <a:rPr lang="en-US" sz="1100" b="0" i="0" u="none" strike="noStrike" kern="1200" cap="none" baseline="0" dirty="0" smtClean="0">
                <a:solidFill>
                  <a:schemeClr val="tx1"/>
                </a:solidFill>
                <a:effectLst/>
                <a:latin typeface="Arial"/>
                <a:ea typeface="Arial"/>
                <a:cs typeface="Arial"/>
                <a:sym typeface="Arial"/>
              </a:rPr>
              <a:t> sports protected gear/equipment </a:t>
            </a:r>
            <a:endParaRPr lang="en-US" sz="1100" b="0"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Never deliberately hit/kick anyone there</a:t>
            </a: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lvl="0" indent="0" algn="l" rtl="0">
              <a:spcBef>
                <a:spcPts val="0"/>
              </a:spcBef>
              <a:spcAft>
                <a:spcPts val="0"/>
              </a:spcAft>
              <a:buNone/>
            </a:pPr>
            <a:r>
              <a:rPr lang="en-CA" sz="1100" b="1" dirty="0" smtClean="0"/>
              <a:t>Reference:</a:t>
            </a:r>
          </a:p>
          <a:p>
            <a:pPr marL="171450" lvl="0" indent="-171450" algn="l" rtl="0">
              <a:spcBef>
                <a:spcPts val="0"/>
              </a:spcBef>
              <a:spcAft>
                <a:spcPts val="0"/>
              </a:spcAft>
            </a:pPr>
            <a:r>
              <a:rPr lang="en-CA" sz="1100" b="0" dirty="0" smtClean="0"/>
              <a:t>Hirsch,</a:t>
            </a:r>
            <a:r>
              <a:rPr lang="en-CA" sz="1100" b="0" baseline="0" dirty="0" smtClean="0"/>
              <a:t> L. (2019, July). Nemours </a:t>
            </a:r>
            <a:r>
              <a:rPr lang="en-CA" sz="1100" b="0" baseline="0" dirty="0" err="1" smtClean="0"/>
              <a:t>TeensHealth</a:t>
            </a:r>
            <a:r>
              <a:rPr lang="en-CA" sz="1100" b="0" baseline="0" dirty="0" smtClean="0"/>
              <a:t>: Male Reproductive System. https://kidshealth.org/en/teens/male-repro.html</a:t>
            </a:r>
          </a:p>
          <a:p>
            <a:pPr marL="171450" lvl="0" indent="-171450" algn="l" rtl="0">
              <a:spcBef>
                <a:spcPts val="0"/>
              </a:spcBef>
              <a:spcAft>
                <a:spcPts val="0"/>
              </a:spcAft>
            </a:pPr>
            <a:r>
              <a:rPr lang="en-CA" sz="1100" b="0" baseline="0" dirty="0" smtClean="0"/>
              <a:t>Canadian Cancer Society. (2022). The testicles. https://cancer.ca/en/cancer-information/cancer-types/testicular/what-is-testicular-cancer/the-testicles</a:t>
            </a: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1" dirty="0" smtClean="0"/>
              <a:t>Image from </a:t>
            </a:r>
            <a:r>
              <a:rPr lang="en-CA" sz="1100" b="1" dirty="0" err="1" smtClean="0"/>
              <a:t>Canva</a:t>
            </a:r>
            <a:endParaRPr lang="en-CA" sz="1100" b="1" dirty="0" smtClean="0"/>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2065388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smtClean="0">
                <a:solidFill>
                  <a:srgbClr val="000000"/>
                </a:solidFill>
                <a:effectLst/>
                <a:latin typeface="Arial"/>
                <a:cs typeface="Arial"/>
                <a:sym typeface="Arial"/>
              </a:rPr>
              <a:t>General Information</a:t>
            </a:r>
            <a:endParaRPr lang="en-US" sz="1100" b="1" i="1" u="none" strike="noStrike" kern="1200" cap="none" dirty="0" smtClean="0">
              <a:solidFill>
                <a:schemeClr val="tx1"/>
              </a:solidFill>
              <a:effectLst/>
              <a:latin typeface="Arial"/>
              <a:ea typeface="Arial"/>
              <a:cs typeface="Arial"/>
              <a:sym typeface="Arial"/>
            </a:endParaRPr>
          </a:p>
          <a:p>
            <a:pPr marL="158750" indent="0">
              <a:buNone/>
            </a:pPr>
            <a:r>
              <a:rPr lang="en-US" sz="1100" b="1" i="1" u="none" strike="noStrike" kern="1200" cap="none" dirty="0" smtClean="0">
                <a:solidFill>
                  <a:schemeClr val="tx1"/>
                </a:solidFill>
                <a:effectLst/>
                <a:latin typeface="Arial"/>
                <a:ea typeface="Arial"/>
                <a:cs typeface="Arial"/>
                <a:sym typeface="Arial"/>
              </a:rPr>
              <a:t>Epididymis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 coiled tube that</a:t>
            </a:r>
            <a:r>
              <a:rPr lang="en-US" sz="1100" b="0" i="0" u="none" strike="noStrike" kern="1200" cap="none" baseline="0" dirty="0" smtClean="0">
                <a:solidFill>
                  <a:schemeClr val="tx1"/>
                </a:solidFill>
                <a:effectLst/>
                <a:latin typeface="Arial"/>
                <a:ea typeface="Arial"/>
                <a:cs typeface="Arial"/>
                <a:sym typeface="Arial"/>
              </a:rPr>
              <a:t> is located behind the testes and attached to each of the testicles </a:t>
            </a:r>
          </a:p>
          <a:p>
            <a:pPr marL="171450"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It </a:t>
            </a:r>
            <a:r>
              <a:rPr lang="en-US" sz="1100" b="0" i="0" u="none" strike="noStrike" kern="1200" cap="none" dirty="0" smtClean="0">
                <a:solidFill>
                  <a:schemeClr val="tx1"/>
                </a:solidFill>
                <a:effectLst/>
                <a:latin typeface="Arial"/>
                <a:ea typeface="Arial"/>
                <a:cs typeface="Arial"/>
                <a:sym typeface="Arial"/>
              </a:rPr>
              <a:t>holds and carries sperm</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Sperm cells move from the testicles into</a:t>
            </a:r>
            <a:r>
              <a:rPr lang="en-US" sz="1100" b="0" i="0" u="none" strike="noStrike" kern="1200" cap="none" baseline="0" dirty="0" smtClean="0">
                <a:solidFill>
                  <a:schemeClr val="tx1"/>
                </a:solidFill>
                <a:effectLst/>
                <a:latin typeface="Arial"/>
                <a:ea typeface="Arial"/>
                <a:cs typeface="Arial"/>
                <a:sym typeface="Arial"/>
              </a:rPr>
              <a:t> the epididymis, where they finish maturing and are stored</a:t>
            </a: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lvl="0" indent="0" algn="l" rtl="0">
              <a:spcBef>
                <a:spcPts val="0"/>
              </a:spcBef>
              <a:spcAft>
                <a:spcPts val="0"/>
              </a:spcAft>
              <a:buNone/>
            </a:pPr>
            <a:endParaRPr lang="en-CA" i="1" dirty="0" smtClean="0"/>
          </a:p>
          <a:p>
            <a:pPr marL="0" lvl="0" indent="0" algn="l" rtl="0">
              <a:spcBef>
                <a:spcPts val="0"/>
              </a:spcBef>
              <a:spcAft>
                <a:spcPts val="0"/>
              </a:spcAft>
              <a:buNone/>
            </a:pPr>
            <a:r>
              <a:rPr lang="en-CA" sz="1100" b="1" dirty="0" smtClean="0"/>
              <a:t>Reference:</a:t>
            </a:r>
          </a:p>
          <a:p>
            <a:pPr marL="171450" lvl="0" indent="-171450" algn="l" rtl="0">
              <a:spcBef>
                <a:spcPts val="0"/>
              </a:spcBef>
              <a:spcAft>
                <a:spcPts val="0"/>
              </a:spcAft>
            </a:pPr>
            <a:r>
              <a:rPr lang="en-CA" sz="1100" b="0" dirty="0" smtClean="0"/>
              <a:t>Hirsch,</a:t>
            </a:r>
            <a:r>
              <a:rPr lang="en-CA" sz="1100" b="0" baseline="0" dirty="0" smtClean="0"/>
              <a:t> L. (2019, July). Nemours </a:t>
            </a:r>
            <a:r>
              <a:rPr lang="en-CA" sz="1100" b="0" baseline="0" dirty="0" err="1" smtClean="0"/>
              <a:t>TeensHealth</a:t>
            </a:r>
            <a:r>
              <a:rPr lang="en-CA" sz="1100" b="0" baseline="0" dirty="0" smtClean="0"/>
              <a:t>: Male Reproductive System. https://kidshealth.org/en/teens/male-repro.html</a:t>
            </a:r>
          </a:p>
          <a:p>
            <a:pPr marL="171450" lvl="0" indent="-171450" algn="l" rtl="0">
              <a:spcBef>
                <a:spcPts val="0"/>
              </a:spcBef>
              <a:spcAft>
                <a:spcPts val="0"/>
              </a:spcAft>
            </a:pPr>
            <a:r>
              <a:rPr lang="en-CA" sz="1100" b="0" baseline="0" dirty="0" smtClean="0"/>
              <a:t>The Society of Obstetricians and Gynaecologists of Canada. (2022). Sex &amp; U: The Human Body. https://www.sexandu.ca/your-body/the-human-body/</a:t>
            </a:r>
            <a:endParaRPr lang="en-CA" sz="1100" b="0" dirty="0" smtClean="0"/>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1" dirty="0" smtClean="0"/>
              <a:t>Image from </a:t>
            </a:r>
            <a:r>
              <a:rPr lang="en-CA" sz="1100" b="1" dirty="0" err="1" smtClean="0"/>
              <a:t>Canva</a:t>
            </a:r>
            <a:endParaRPr lang="en-CA" sz="1100" b="1" dirty="0" smtClean="0"/>
          </a:p>
          <a:p>
            <a:pPr marL="0" lvl="0" indent="0" algn="l" rtl="0">
              <a:spcBef>
                <a:spcPts val="0"/>
              </a:spcBef>
              <a:spcAft>
                <a:spcPts val="0"/>
              </a:spcAft>
              <a:buNone/>
            </a:pPr>
            <a:endParaRPr i="1" dirty="0"/>
          </a:p>
        </p:txBody>
      </p:sp>
    </p:spTree>
    <p:extLst>
      <p:ext uri="{BB962C8B-B14F-4D97-AF65-F5344CB8AC3E}">
        <p14:creationId xmlns:p14="http://schemas.microsoft.com/office/powerpoint/2010/main" val="280452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latin typeface="Arial"/>
                <a:ea typeface="Arial"/>
                <a:cs typeface="Arial"/>
                <a:sym typeface="Arial"/>
              </a:rPr>
              <a:t>Niagara Region is situated on treaty land.  This land is steeped in the rich history of the First Nations such as the </a:t>
            </a:r>
            <a:r>
              <a:rPr lang="en-CA" sz="1100" b="0" i="0" u="none" strike="noStrike" cap="none" dirty="0" err="1" smtClean="0">
                <a:solidFill>
                  <a:srgbClr val="000000"/>
                </a:solidFill>
                <a:effectLst/>
                <a:latin typeface="Arial"/>
                <a:ea typeface="Arial"/>
                <a:cs typeface="Arial"/>
                <a:sym typeface="Arial"/>
              </a:rPr>
              <a:t>Hatiwendaronk</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Hat-</a:t>
            </a:r>
            <a:r>
              <a:rPr lang="en-CA" sz="1100" b="1" i="0" u="none" strike="noStrike" cap="none" dirty="0" err="1" smtClean="0">
                <a:solidFill>
                  <a:srgbClr val="000000"/>
                </a:solidFill>
                <a:effectLst/>
                <a:latin typeface="Arial"/>
                <a:ea typeface="Arial"/>
                <a:cs typeface="Arial"/>
                <a:sym typeface="Arial"/>
              </a:rPr>
              <a:t>i</a:t>
            </a:r>
            <a:r>
              <a:rPr lang="en-CA" sz="1100" b="1" i="0" u="none" strike="noStrike" cap="none" dirty="0" smtClean="0">
                <a:solidFill>
                  <a:srgbClr val="000000"/>
                </a:solidFill>
                <a:effectLst/>
                <a:latin typeface="Arial"/>
                <a:ea typeface="Arial"/>
                <a:cs typeface="Arial"/>
                <a:sym typeface="Arial"/>
              </a:rPr>
              <a:t>-wen-DA-</a:t>
            </a:r>
            <a:r>
              <a:rPr lang="en-CA" sz="1100" b="1" i="0" u="none" strike="noStrike" cap="none" dirty="0" err="1" smtClean="0">
                <a:solidFill>
                  <a:srgbClr val="000000"/>
                </a:solidFill>
                <a:effectLst/>
                <a:latin typeface="Arial"/>
                <a:ea typeface="Arial"/>
                <a:cs typeface="Arial"/>
                <a:sym typeface="Arial"/>
              </a:rPr>
              <a:t>ronk</a:t>
            </a:r>
            <a:r>
              <a:rPr lang="en-CA" sz="1100" b="0" i="0" u="none" strike="noStrike" cap="none" dirty="0" smtClean="0">
                <a:solidFill>
                  <a:srgbClr val="000000"/>
                </a:solidFill>
                <a:effectLst/>
                <a:latin typeface="Arial"/>
                <a:ea typeface="Arial"/>
                <a:cs typeface="Arial"/>
                <a:sym typeface="Arial"/>
              </a:rPr>
              <a:t>), the Haudenosaunee (</a:t>
            </a:r>
            <a:r>
              <a:rPr lang="en-CA" sz="1100" b="1" i="0" u="none" strike="noStrike" cap="none" dirty="0" smtClean="0">
                <a:solidFill>
                  <a:srgbClr val="000000"/>
                </a:solidFill>
                <a:effectLst/>
                <a:latin typeface="Arial"/>
                <a:ea typeface="Arial"/>
                <a:cs typeface="Arial"/>
                <a:sym typeface="Arial"/>
              </a:rPr>
              <a:t>Hoe-den-</a:t>
            </a:r>
            <a:r>
              <a:rPr lang="en-CA" sz="1100" b="1" i="0" u="none" strike="noStrike" cap="none" dirty="0" err="1" smtClean="0">
                <a:solidFill>
                  <a:srgbClr val="000000"/>
                </a:solidFill>
                <a:effectLst/>
                <a:latin typeface="Arial"/>
                <a:ea typeface="Arial"/>
                <a:cs typeface="Arial"/>
                <a:sym typeface="Arial"/>
              </a:rPr>
              <a:t>no-SHOW</a:t>
            </a:r>
            <a:r>
              <a:rPr lang="en-CA" sz="1100" b="1" i="0" u="none" strike="noStrike" cap="none" dirty="0" smtClean="0">
                <a:solidFill>
                  <a:srgbClr val="000000"/>
                </a:solidFill>
                <a:effectLst/>
                <a:latin typeface="Arial"/>
                <a:ea typeface="Arial"/>
                <a:cs typeface="Arial"/>
                <a:sym typeface="Arial"/>
              </a:rPr>
              <a:t>-nee</a:t>
            </a:r>
            <a:r>
              <a:rPr lang="en-CA" sz="1100" b="0" i="0" u="none" strike="noStrike" cap="none" dirty="0" smtClean="0">
                <a:solidFill>
                  <a:srgbClr val="000000"/>
                </a:solidFill>
                <a:effectLst/>
                <a:latin typeface="Arial"/>
                <a:ea typeface="Arial"/>
                <a:cs typeface="Arial"/>
                <a:sym typeface="Arial"/>
              </a:rPr>
              <a:t>), and the </a:t>
            </a:r>
            <a:r>
              <a:rPr lang="en-CA" sz="1100" b="0" i="0" u="none" strike="noStrike" cap="none" dirty="0" err="1" smtClean="0">
                <a:solidFill>
                  <a:srgbClr val="000000"/>
                </a:solidFill>
                <a:effectLst/>
                <a:latin typeface="Arial"/>
                <a:ea typeface="Arial"/>
                <a:cs typeface="Arial"/>
                <a:sym typeface="Arial"/>
              </a:rPr>
              <a:t>Anishinaabe</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Ah-</a:t>
            </a:r>
            <a:r>
              <a:rPr lang="en-CA" sz="1100" b="1" i="0" u="none" strike="noStrike" cap="none" dirty="0" err="1" smtClean="0">
                <a:solidFill>
                  <a:srgbClr val="000000"/>
                </a:solidFill>
                <a:effectLst/>
                <a:latin typeface="Arial"/>
                <a:ea typeface="Arial"/>
                <a:cs typeface="Arial"/>
                <a:sym typeface="Arial"/>
              </a:rPr>
              <a:t>nish</a:t>
            </a:r>
            <a:r>
              <a:rPr lang="en-CA" sz="1100" b="1" i="0" u="none" strike="noStrike" cap="none" dirty="0" smtClean="0">
                <a:solidFill>
                  <a:srgbClr val="000000"/>
                </a:solidFill>
                <a:effectLst/>
                <a:latin typeface="Arial"/>
                <a:ea typeface="Arial"/>
                <a:cs typeface="Arial"/>
                <a:sym typeface="Arial"/>
              </a:rPr>
              <a:t>-</a:t>
            </a:r>
            <a:r>
              <a:rPr lang="en-CA" sz="1100" b="1" i="0" u="none" strike="noStrike" cap="none" dirty="0" err="1" smtClean="0">
                <a:solidFill>
                  <a:srgbClr val="000000"/>
                </a:solidFill>
                <a:effectLst/>
                <a:latin typeface="Arial"/>
                <a:ea typeface="Arial"/>
                <a:cs typeface="Arial"/>
                <a:sym typeface="Arial"/>
              </a:rPr>
              <a:t>ih</a:t>
            </a:r>
            <a:r>
              <a:rPr lang="en-CA" sz="1100" b="1" i="0" u="none" strike="noStrike" cap="none" dirty="0" smtClean="0">
                <a:solidFill>
                  <a:srgbClr val="000000"/>
                </a:solidFill>
                <a:effectLst/>
                <a:latin typeface="Arial"/>
                <a:ea typeface="Arial"/>
                <a:cs typeface="Arial"/>
                <a:sym typeface="Arial"/>
              </a:rPr>
              <a:t>-NAH-</a:t>
            </a:r>
            <a:r>
              <a:rPr lang="en-CA" sz="1100" b="1" i="0" u="none" strike="noStrike" cap="none" dirty="0" err="1" smtClean="0">
                <a:solidFill>
                  <a:srgbClr val="000000"/>
                </a:solidFill>
                <a:effectLst/>
                <a:latin typeface="Arial"/>
                <a:ea typeface="Arial"/>
                <a:cs typeface="Arial"/>
                <a:sym typeface="Arial"/>
              </a:rPr>
              <a:t>bey</a:t>
            </a:r>
            <a:r>
              <a:rPr lang="en-CA" sz="1100" b="0" i="0" u="none" strike="noStrike" cap="none" dirty="0" smtClean="0">
                <a:solidFill>
                  <a:srgbClr val="000000"/>
                </a:solidFill>
                <a:effectLst/>
                <a:latin typeface="Arial"/>
                <a:ea typeface="Arial"/>
                <a:cs typeface="Arial"/>
                <a:sym typeface="Arial"/>
              </a:rPr>
              <a:t>), including the Mississauga's of the Credit First Nation. There are many First Nations, Métis, and Inuit peoples from across Turtle Island that live and work in Niagara today. The Regional Municipality of Niagara stands with all Indigenous peoples, past and present, in promoting the wise stewardship of the lands on which we live.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a:t>
            </a:r>
            <a:r>
              <a:rPr lang="en-US" sz="1100" b="1" i="1" u="none" strike="noStrike" cap="none" dirty="0" smtClean="0">
                <a:solidFill>
                  <a:srgbClr val="000000"/>
                </a:solidFill>
                <a:effectLst/>
                <a:latin typeface="Arial"/>
                <a:ea typeface="Arial"/>
                <a:cs typeface="Arial"/>
                <a:sym typeface="Arial"/>
              </a:rPr>
              <a:t>Disclaimer</a:t>
            </a:r>
            <a:r>
              <a:rPr lang="en-US" sz="1100" b="0" i="1" u="none" strike="noStrike" cap="none" dirty="0" smtClean="0">
                <a:solidFill>
                  <a:srgbClr val="000000"/>
                </a:solidFill>
                <a:effectLst/>
                <a:latin typeface="Arial"/>
                <a:ea typeface="Arial"/>
                <a:cs typeface="Arial"/>
                <a:sym typeface="Arial"/>
              </a:rPr>
              <a:t>: In the Spirit of Truth and Reconciliation, Niagara Region Public Health acknowledges that people are gathered on the customary and traditional lands of the Indigenous Peoples of this territory. We recognize that the land on which you are situated will vary depending on where you are located in Ontario. It is advised that you reach out to your school’s principal or school board for the school-specific treaty land. If you have already done a land acknowledgement on the same day you are presenting this lesson, you are welcome to skip this slide. However, it is always encouraged to complete a land acknowledgement before continuing on with this presentation.*</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sng" dirty="0" smtClean="0"/>
              <a:t>Information about the image on the left:</a:t>
            </a:r>
            <a:endParaRPr lang="en-CA" b="0" u="none"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There are seven objects that have been purposely selected and included in the design of the artwork: an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an eagle feather, two drums, a Métis sash, an embroidered flower, and wampum belt. Each object reflects the diversity of First Nations, Métis and Inuit in North America. The iconic stone monument, the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is used as a marker identifying important sites and as a navigational tool to communicate direction. The eagle feather is significant to the spiritual beliefs of some Métis and First Nations peoples. Its symbolism includes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wisdom, and courage among many others. It is considered an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to be given an eagle feather. The two drums include the Inuit drum and the Métis and First Nations drum. The drum is symbolic of the heartbeat of Mother Earth and is often played at various traditional gatherings and ceremonies. The embroidered flower is woven into many traditional garments and various objects through beadwork, painting, or etchings. It is also considered one of Canada’s first art forms. The Métis sash was once a tool of the voyageurs and fur traders. It is also a symbol of knowledge and the relationship between the Métis, the First Nations, and Europeans. At the top of the poster are four lines reminiscent of the traditional beaded wampum belt. There are many types of wampum belts with different significant meanings, including agreements made between two groups/nations, knowledge sharing, and storytelling. The four lines in this wampum belt represent the equality and diversity of the four peoples (First Nations, Metis, Inuit, and European settlers) and to acknowledge the journey of living together peacefully</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err="1" smtClean="0">
                <a:solidFill>
                  <a:srgbClr val="000000"/>
                </a:solidFill>
                <a:effectLst/>
                <a:latin typeface="Arial"/>
                <a:ea typeface="Arial"/>
                <a:cs typeface="Arial"/>
                <a:sym typeface="Arial"/>
              </a:rPr>
              <a:t>ETFO</a:t>
            </a:r>
            <a:r>
              <a:rPr lang="en-US" sz="1100" b="0" i="0" u="none" strike="noStrike" cap="none" baseline="0" dirty="0" smtClean="0">
                <a:solidFill>
                  <a:srgbClr val="000000"/>
                </a:solidFill>
                <a:effectLst/>
                <a:latin typeface="Arial"/>
                <a:ea typeface="Arial"/>
                <a:cs typeface="Arial"/>
                <a:sym typeface="Arial"/>
              </a:rPr>
              <a:t>, 2022).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cs typeface="Arial"/>
                <a:sym typeface="Arial"/>
              </a:rPr>
              <a:t>For more information on Indigenous Education and First Nations, Metis and Inuit (</a:t>
            </a:r>
            <a:r>
              <a:rPr lang="en-US" sz="1100" b="0" i="0" u="none" strike="noStrike" cap="none" baseline="0" dirty="0" err="1" smtClean="0">
                <a:solidFill>
                  <a:srgbClr val="000000"/>
                </a:solidFill>
                <a:effectLst/>
                <a:latin typeface="Arial"/>
                <a:cs typeface="Arial"/>
                <a:sym typeface="Arial"/>
              </a:rPr>
              <a:t>FNMI</a:t>
            </a:r>
            <a:r>
              <a:rPr lang="en-US" sz="1100" b="0" i="0" u="none" strike="noStrike" cap="none" baseline="0" dirty="0" smtClean="0">
                <a:solidFill>
                  <a:srgbClr val="000000"/>
                </a:solidFill>
                <a:effectLst/>
                <a:latin typeface="Arial"/>
                <a:cs typeface="Arial"/>
                <a:sym typeface="Arial"/>
              </a:rPr>
              <a:t>), check out the following resources: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https://www.otffeo.on.ca/en/learning/indigenous-education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https://www.etfo.ca/socialjusticeunion/first-nation,-metis-and-inuit-(fnmi)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Photo References: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dirty="0" smtClean="0"/>
              <a:t>Image</a:t>
            </a:r>
            <a:r>
              <a:rPr lang="en-CA" b="0" i="1" baseline="0" dirty="0" smtClean="0"/>
              <a:t> on the Left: </a:t>
            </a:r>
            <a:r>
              <a:rPr lang="en-CA" b="0" dirty="0" smtClean="0"/>
              <a:t>Elementary</a:t>
            </a:r>
            <a:r>
              <a:rPr lang="en-CA" b="0" baseline="0" dirty="0" smtClean="0"/>
              <a:t> Teacher Federation of Ontario (</a:t>
            </a:r>
            <a:r>
              <a:rPr lang="en-CA" b="0" baseline="0" dirty="0" err="1" smtClean="0"/>
              <a:t>ETFO</a:t>
            </a:r>
            <a:r>
              <a:rPr lang="en-CA" b="0" baseline="0" dirty="0" smtClean="0"/>
              <a:t>). (2022). </a:t>
            </a:r>
            <a:r>
              <a:rPr lang="en-CA" b="0" baseline="0" dirty="0" err="1" smtClean="0"/>
              <a:t>ETFO</a:t>
            </a:r>
            <a:r>
              <a:rPr lang="en-CA" b="0" baseline="0" dirty="0" smtClean="0"/>
              <a:t> Land </a:t>
            </a:r>
            <a:r>
              <a:rPr lang="en-CA" b="0" baseline="0" dirty="0" err="1" smtClean="0"/>
              <a:t>Acnowledgements</a:t>
            </a:r>
            <a:r>
              <a:rPr lang="en-CA" b="0" baseline="0" dirty="0" smtClean="0"/>
              <a:t>. https://www.etfo.ca/about-us/governance/etfo-land-acknowledgement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baseline="0" dirty="0" smtClean="0"/>
              <a:t>Image on the Right: </a:t>
            </a:r>
            <a:r>
              <a:rPr lang="en-US" sz="1100" b="1" i="0" u="none" strike="noStrike" cap="none" baseline="0" dirty="0" smtClean="0">
                <a:solidFill>
                  <a:srgbClr val="000000"/>
                </a:solidFill>
                <a:latin typeface="Arial"/>
                <a:ea typeface="Arial"/>
                <a:cs typeface="Arial"/>
                <a:sym typeface="Arial"/>
              </a:rPr>
              <a:t>Creating Our Way Forward: </a:t>
            </a:r>
            <a:r>
              <a:rPr lang="en-US" sz="1100" b="0" i="0" u="none" strike="noStrike" cap="none" baseline="0" dirty="0" smtClean="0">
                <a:solidFill>
                  <a:srgbClr val="000000"/>
                </a:solidFill>
                <a:latin typeface="Arial"/>
                <a:ea typeface="Arial"/>
                <a:cs typeface="Arial"/>
                <a:sym typeface="Arial"/>
              </a:rPr>
              <a:t>Recommendations for Improving Niagara Region Public Health &amp; Emergency Services’ Indigenous Engagement (2019). </a:t>
            </a:r>
            <a:r>
              <a:rPr lang="en-US" sz="1100" b="0" i="0" u="none" strike="noStrike" cap="none" dirty="0" smtClean="0">
                <a:solidFill>
                  <a:srgbClr val="000000"/>
                </a:solidFill>
                <a:effectLst/>
                <a:latin typeface="Arial"/>
                <a:ea typeface="Arial"/>
                <a:cs typeface="Arial"/>
                <a:sym typeface="Wingdings" panose="05000000000000000000" pitchFamily="2" charset="2"/>
              </a:rPr>
              <a:t>https://www.niagararegion.ca/health/equity/pdf/indigenous-engagement-report.pdf</a:t>
            </a:r>
            <a:endParaRPr lang="en-US" sz="1100" b="0" i="0" u="none" strike="noStrike" cap="none" dirty="0" smtClean="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Mural of Turtle Island </a:t>
            </a:r>
            <a:r>
              <a:rPr lang="en-US" sz="1100" b="0" i="0" u="none" strike="noStrike" cap="none"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Cover photo: Oneida nation artist, Sharon </a:t>
            </a:r>
            <a:r>
              <a:rPr lang="en-US" sz="1100" b="0" i="0" u="none" strike="noStrike" cap="none" dirty="0" err="1" smtClean="0">
                <a:solidFill>
                  <a:srgbClr val="000000"/>
                </a:solidFill>
                <a:effectLst/>
                <a:latin typeface="Arial"/>
                <a:ea typeface="Arial"/>
                <a:cs typeface="Arial"/>
                <a:sym typeface="Arial"/>
              </a:rPr>
              <a:t>Sarnowski</a:t>
            </a:r>
            <a:r>
              <a:rPr lang="en-US" sz="1100" b="0" i="0" u="none" strike="noStrike" cap="none" dirty="0" smtClean="0">
                <a:solidFill>
                  <a:srgbClr val="000000"/>
                </a:solidFill>
                <a:effectLst/>
                <a:latin typeface="Arial"/>
                <a:ea typeface="Arial"/>
                <a:cs typeface="Arial"/>
                <a:sym typeface="Arial"/>
              </a:rPr>
              <a:t> (deceased)</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This is a picture taken of the mural in the Boardroom of the Oneida Tribal Council office,</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Oneida, Wisconsin.</a:t>
            </a:r>
            <a:endParaRPr lang="en-CA" b="0" i="1" dirty="0" smtClean="0"/>
          </a:p>
        </p:txBody>
      </p:sp>
    </p:spTree>
    <p:extLst>
      <p:ext uri="{BB962C8B-B14F-4D97-AF65-F5344CB8AC3E}">
        <p14:creationId xmlns:p14="http://schemas.microsoft.com/office/powerpoint/2010/main" val="3645934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smtClean="0">
                <a:solidFill>
                  <a:srgbClr val="000000"/>
                </a:solidFill>
                <a:effectLst/>
                <a:latin typeface="Arial"/>
                <a:cs typeface="Arial"/>
                <a:sym typeface="Arial"/>
              </a:rPr>
              <a:t>General Information</a:t>
            </a:r>
            <a:endParaRPr lang="en-US" sz="1100" b="1" i="1" u="none" strike="noStrike" kern="1200" cap="none" dirty="0" smtClean="0">
              <a:solidFill>
                <a:schemeClr val="tx1"/>
              </a:solidFill>
              <a:effectLst/>
              <a:latin typeface="Arial"/>
              <a:ea typeface="Arial"/>
              <a:cs typeface="Arial"/>
              <a:sym typeface="Arial"/>
            </a:endParaRPr>
          </a:p>
          <a:p>
            <a:pPr marL="158750" indent="0">
              <a:buNone/>
            </a:pPr>
            <a:r>
              <a:rPr lang="en-US" sz="1100" b="1" i="1" u="none" strike="noStrike" kern="1200" cap="none" dirty="0" smtClean="0">
                <a:solidFill>
                  <a:schemeClr val="tx1"/>
                </a:solidFill>
                <a:effectLst/>
                <a:latin typeface="Arial"/>
                <a:ea typeface="Arial"/>
                <a:cs typeface="Arial"/>
                <a:sym typeface="Arial"/>
              </a:rPr>
              <a:t>Vas Deferens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 tube which carries sperm out of the testicles</a:t>
            </a:r>
            <a:r>
              <a:rPr lang="en-US" sz="1100" b="0" i="0" u="none" strike="noStrike" kern="1200" cap="none" baseline="0" dirty="0" smtClean="0">
                <a:solidFill>
                  <a:schemeClr val="tx1"/>
                </a:solidFill>
                <a:effectLst/>
                <a:latin typeface="Arial"/>
                <a:ea typeface="Arial"/>
                <a:cs typeface="Arial"/>
                <a:sym typeface="Arial"/>
              </a:rPr>
              <a:t> (a</a:t>
            </a:r>
            <a:r>
              <a:rPr lang="en-US" sz="1100" b="0" i="0" u="none" strike="noStrike" kern="1200" cap="none" dirty="0" smtClean="0">
                <a:solidFill>
                  <a:schemeClr val="tx1"/>
                </a:solidFill>
                <a:effectLst/>
                <a:latin typeface="Arial"/>
                <a:ea typeface="Arial"/>
                <a:cs typeface="Arial"/>
                <a:sym typeface="Arial"/>
              </a:rPr>
              <a:t>lso known as the sperm duct)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Since there are 2 testicles, there are 2 vas deferens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Both join with the urethra, which is the tube located under the bladder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smtClean="0">
                <a:solidFill>
                  <a:srgbClr val="000000"/>
                </a:solidFill>
                <a:effectLst/>
                <a:latin typeface="Arial"/>
                <a:ea typeface="Arial"/>
                <a:cs typeface="Arial"/>
                <a:sym typeface="Arial"/>
              </a:rPr>
              <a:t>When sperm are going to leave the body,</a:t>
            </a:r>
            <a:r>
              <a:rPr lang="en-US" sz="1100" b="1" i="0" u="none" strike="noStrike" cap="none"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they travel through the </a:t>
            </a:r>
            <a:r>
              <a:rPr lang="en-US" sz="1100" b="1" i="0" u="none" strike="noStrike" cap="none" dirty="0" smtClean="0">
                <a:solidFill>
                  <a:srgbClr val="000000"/>
                </a:solidFill>
                <a:effectLst/>
                <a:latin typeface="Arial"/>
                <a:ea typeface="Arial"/>
                <a:cs typeface="Arial"/>
                <a:sym typeface="Arial"/>
              </a:rPr>
              <a:t>vas deferens</a:t>
            </a:r>
            <a:r>
              <a:rPr lang="en-US" sz="1100" b="0" i="0" u="none" strike="noStrike" cap="none" dirty="0" smtClean="0">
                <a:solidFill>
                  <a:srgbClr val="000000"/>
                </a:solidFill>
                <a:effectLst/>
                <a:latin typeface="Arial"/>
                <a:ea typeface="Arial"/>
                <a:cs typeface="Arial"/>
                <a:sym typeface="Arial"/>
              </a:rPr>
              <a:t> to the prostate gland, where they mix with a fluid to produce a white sticky substance called semen. </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 vas deferens carries mature sperm from the epididymis to the urethra for ejaculation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smtClean="0">
                <a:solidFill>
                  <a:srgbClr val="000000"/>
                </a:solidFill>
                <a:effectLst/>
                <a:latin typeface="Arial"/>
                <a:ea typeface="Arial"/>
                <a:cs typeface="Arial"/>
                <a:sym typeface="Arial"/>
              </a:rPr>
              <a:t>Transports</a:t>
            </a:r>
            <a:r>
              <a:rPr lang="en-US" sz="1100" b="0" i="0" u="none" strike="noStrike" cap="none" baseline="0" dirty="0" smtClean="0">
                <a:solidFill>
                  <a:srgbClr val="000000"/>
                </a:solidFill>
                <a:effectLst/>
                <a:latin typeface="Arial"/>
                <a:ea typeface="Arial"/>
                <a:cs typeface="Arial"/>
                <a:sym typeface="Arial"/>
              </a:rPr>
              <a:t> sperm from the epididymis to the urethra</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1100" b="0" i="1"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0" i="1" u="none" strike="noStrike" cap="none" dirty="0" smtClean="0">
                <a:solidFill>
                  <a:srgbClr val="000000"/>
                </a:solidFill>
                <a:effectLst/>
                <a:latin typeface="Arial"/>
                <a:ea typeface="Arial"/>
                <a:cs typeface="Arial"/>
                <a:sym typeface="Arial"/>
              </a:rPr>
              <a:t>*Note:</a:t>
            </a:r>
            <a:r>
              <a:rPr lang="en-US" sz="1100" b="0" i="1" u="none" strike="noStrike" cap="none" baseline="0" dirty="0" smtClean="0">
                <a:solidFill>
                  <a:srgbClr val="000000"/>
                </a:solidFill>
                <a:effectLst/>
                <a:latin typeface="Arial"/>
                <a:ea typeface="Arial"/>
                <a:cs typeface="Arial"/>
                <a:sym typeface="Arial"/>
              </a:rPr>
              <a:t> </a:t>
            </a:r>
            <a:r>
              <a:rPr lang="en-US" sz="1100" b="0" i="1" u="none" strike="noStrike" cap="none" dirty="0" smtClean="0">
                <a:solidFill>
                  <a:srgbClr val="000000"/>
                </a:solidFill>
                <a:effectLst/>
                <a:latin typeface="Arial"/>
                <a:ea typeface="Arial"/>
                <a:cs typeface="Arial"/>
                <a:sym typeface="Arial"/>
              </a:rPr>
              <a:t>It is important to remember that sperm and urine never mix. </a:t>
            </a:r>
            <a:r>
              <a:rPr lang="en-US" sz="1100" b="0" i="0" u="none" strike="noStrike" cap="none" dirty="0" smtClean="0">
                <a:solidFill>
                  <a:srgbClr val="000000"/>
                </a:solidFill>
                <a:effectLst/>
                <a:latin typeface="Arial"/>
                <a:ea typeface="Arial"/>
                <a:cs typeface="Arial"/>
                <a:sym typeface="Arial"/>
              </a:rPr>
              <a:t>This will be discussed further on the next slide.</a:t>
            </a:r>
            <a:r>
              <a:rPr lang="en-US" sz="1100" b="0" i="0" u="none" strike="noStrike" cap="none" baseline="0" dirty="0" smtClean="0">
                <a:solidFill>
                  <a:srgbClr val="000000"/>
                </a:solidFill>
                <a:effectLst/>
                <a:latin typeface="Arial"/>
                <a:ea typeface="Arial"/>
                <a:cs typeface="Arial"/>
                <a:sym typeface="Arial"/>
              </a:rPr>
              <a:t>*</a:t>
            </a:r>
            <a:endParaRPr lang="en-US" sz="1100" b="0" i="1" u="none" strike="noStrike" cap="none" dirty="0" smtClean="0">
              <a:solidFill>
                <a:srgbClr val="000000"/>
              </a:solidFill>
              <a:effectLst/>
              <a:latin typeface="Arial"/>
              <a:ea typeface="Arial"/>
              <a:cs typeface="Arial"/>
              <a:sym typeface="Arial"/>
            </a:endParaRP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lvl="0" indent="0" algn="l" rtl="0">
              <a:spcBef>
                <a:spcPts val="0"/>
              </a:spcBef>
              <a:spcAft>
                <a:spcPts val="0"/>
              </a:spcAft>
              <a:buNone/>
            </a:pPr>
            <a:r>
              <a:rPr lang="en-CA" sz="1100" b="1" dirty="0" smtClean="0"/>
              <a:t>Reference:</a:t>
            </a:r>
          </a:p>
          <a:p>
            <a:pPr marL="171450" lvl="0" indent="-171450" algn="l" rtl="0">
              <a:spcBef>
                <a:spcPts val="0"/>
              </a:spcBef>
              <a:spcAft>
                <a:spcPts val="0"/>
              </a:spcAft>
            </a:pPr>
            <a:r>
              <a:rPr lang="en-CA" sz="1100" b="0" dirty="0" smtClean="0"/>
              <a:t>Hirsch,</a:t>
            </a:r>
            <a:r>
              <a:rPr lang="en-CA" sz="1100" b="0" baseline="0" dirty="0" smtClean="0"/>
              <a:t> L. (2019, July). Nemours </a:t>
            </a:r>
            <a:r>
              <a:rPr lang="en-CA" sz="1100" b="0" baseline="0" dirty="0" err="1" smtClean="0"/>
              <a:t>TeensHealth</a:t>
            </a:r>
            <a:r>
              <a:rPr lang="en-CA" sz="1100" b="0" baseline="0" dirty="0" smtClean="0"/>
              <a:t>: Male Reproductive System. https://kidshealth.org/en/teens/male-repro.html</a:t>
            </a:r>
          </a:p>
          <a:p>
            <a:pPr marL="171450" lvl="0" indent="-171450" algn="l" rtl="0">
              <a:spcBef>
                <a:spcPts val="0"/>
              </a:spcBef>
              <a:spcAft>
                <a:spcPts val="0"/>
              </a:spcAft>
            </a:pPr>
            <a:r>
              <a:rPr lang="en-US" sz="1100" b="0" baseline="0" dirty="0" smtClean="0"/>
              <a:t>Canadian Cancer Society. (2022). The testicles. https://cancer.ca/en/cancer-information/cancer-types/testicular/what-is-testicular-cancer/the-testicles</a:t>
            </a:r>
            <a:r>
              <a:rPr lang="en-US" sz="1100" b="0" i="0" u="none" strike="noStrike" kern="1200" cap="none" dirty="0" smtClean="0">
                <a:solidFill>
                  <a:schemeClr val="tx1"/>
                </a:solidFill>
                <a:effectLst/>
                <a:latin typeface="Arial"/>
                <a:ea typeface="Arial"/>
                <a:cs typeface="Arial"/>
                <a:sym typeface="Arial"/>
              </a:rPr>
              <a:t/>
            </a:r>
            <a:br>
              <a:rPr lang="en-US" sz="1100" b="0" i="0" u="none" strike="noStrike" kern="1200" cap="none" dirty="0" smtClean="0">
                <a:solidFill>
                  <a:schemeClr val="tx1"/>
                </a:solidFill>
                <a:effectLst/>
                <a:latin typeface="Arial"/>
                <a:ea typeface="Arial"/>
                <a:cs typeface="Arial"/>
                <a:sym typeface="Arial"/>
              </a:rPr>
            </a:b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1" dirty="0" smtClean="0"/>
              <a:t>Image from </a:t>
            </a:r>
            <a:r>
              <a:rPr lang="en-CA" sz="1100" b="1" dirty="0" err="1" smtClean="0"/>
              <a:t>Canva</a:t>
            </a:r>
            <a:endParaRPr lang="en-CA" sz="1100" b="1" dirty="0" smtClean="0"/>
          </a:p>
          <a:p>
            <a:pPr marL="0" lvl="0" indent="0" algn="l" rtl="0">
              <a:spcBef>
                <a:spcPts val="0"/>
              </a:spcBef>
              <a:spcAft>
                <a:spcPts val="0"/>
              </a:spcAft>
              <a:buNone/>
            </a:pPr>
            <a:endParaRPr i="1" dirty="0"/>
          </a:p>
        </p:txBody>
      </p:sp>
    </p:spTree>
    <p:extLst>
      <p:ext uri="{BB962C8B-B14F-4D97-AF65-F5344CB8AC3E}">
        <p14:creationId xmlns:p14="http://schemas.microsoft.com/office/powerpoint/2010/main" val="1777958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smtClean="0">
                <a:solidFill>
                  <a:srgbClr val="000000"/>
                </a:solidFill>
                <a:effectLst/>
                <a:latin typeface="Arial"/>
                <a:cs typeface="Arial"/>
                <a:sym typeface="Arial"/>
              </a:rPr>
              <a:t>General Information</a:t>
            </a:r>
            <a:endParaRPr lang="en-US" sz="1100" b="1" i="1" u="none" strike="noStrike" kern="1200" cap="none" dirty="0" smtClean="0">
              <a:solidFill>
                <a:schemeClr val="tx1"/>
              </a:solidFill>
              <a:effectLst/>
              <a:latin typeface="Arial"/>
              <a:ea typeface="Arial"/>
              <a:cs typeface="Arial"/>
              <a:sym typeface="Arial"/>
            </a:endParaRPr>
          </a:p>
          <a:p>
            <a:pPr marL="158750" indent="0">
              <a:buNone/>
            </a:pPr>
            <a:r>
              <a:rPr lang="en-US" sz="1100" b="1" i="1" u="none" strike="noStrike" kern="1200" cap="none" dirty="0" smtClean="0">
                <a:solidFill>
                  <a:schemeClr val="tx1"/>
                </a:solidFill>
                <a:effectLst/>
                <a:latin typeface="Arial"/>
                <a:ea typeface="Arial"/>
                <a:cs typeface="Arial"/>
                <a:sym typeface="Arial"/>
              </a:rPr>
              <a:t>Prostate gland</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Donut shaped gland under the bladder which is the size of a chestnut</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Surrounds the urethra</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 testicles produce sperm and the vas deferens carries this sperm to the prostate gland, where it mixes with fluid from the prostate and seminal vesicles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1100" b="0" i="0" u="none" strike="noStrike" cap="none" dirty="0" smtClean="0">
                <a:solidFill>
                  <a:srgbClr val="000000"/>
                </a:solidFill>
                <a:latin typeface="Arial"/>
                <a:ea typeface="Gill Sans"/>
                <a:cs typeface="Calibri"/>
                <a:sym typeface="Calibri"/>
              </a:rPr>
              <a:t>In the prostate gland, sperm cells mix with fluid created by the seminal vesicles to create semen</a:t>
            </a:r>
            <a:endParaRPr lang="en-US" sz="1100" b="0"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 purpose of these fluids which start to be produced at puberty is to nourish the sperm and keep them alive</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Sperm + fluid = substance called semen</a:t>
            </a: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1" i="1" u="none" strike="noStrike" cap="none" dirty="0" smtClean="0">
                <a:solidFill>
                  <a:srgbClr val="000000"/>
                </a:solidFill>
                <a:effectLst/>
                <a:latin typeface="Arial"/>
                <a:ea typeface="Arial"/>
                <a:cs typeface="Arial"/>
                <a:sym typeface="Arial"/>
              </a:rPr>
              <a:t>It is important to note that sperm and urine never mix…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The prostate</a:t>
            </a:r>
            <a:r>
              <a:rPr lang="en-US" sz="1100" b="0" i="0" u="none" strike="noStrike" kern="1200" cap="none" baseline="0" dirty="0" smtClean="0">
                <a:solidFill>
                  <a:schemeClr val="tx1"/>
                </a:solidFill>
                <a:effectLst/>
                <a:latin typeface="Arial"/>
                <a:ea typeface="Arial"/>
                <a:cs typeface="Arial"/>
                <a:sym typeface="Arial"/>
              </a:rPr>
              <a:t> gland enlarges to block urine from leaving the bladder when sperm is ejaculated</a:t>
            </a:r>
            <a:endParaRPr lang="en-US" sz="1100" b="0" i="0" u="none" strike="noStrike" cap="none" dirty="0" smtClean="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smtClean="0">
                <a:solidFill>
                  <a:srgbClr val="000000"/>
                </a:solidFill>
                <a:effectLst/>
                <a:latin typeface="Arial"/>
                <a:ea typeface="Arial"/>
                <a:cs typeface="Arial"/>
                <a:sym typeface="Arial"/>
              </a:rPr>
              <a:t>The bladder is blocked when ejaculation occurs… </a:t>
            </a:r>
          </a:p>
          <a:p>
            <a:pPr marL="1085850" marR="0" lvl="2"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Urine and semen </a:t>
            </a:r>
            <a:r>
              <a:rPr lang="en-US" sz="1100" b="1" i="0" u="none" strike="noStrike" kern="1200" cap="none" dirty="0" smtClean="0">
                <a:solidFill>
                  <a:schemeClr val="tx1"/>
                </a:solidFill>
                <a:effectLst/>
                <a:latin typeface="Arial"/>
                <a:ea typeface="Arial"/>
                <a:cs typeface="Arial"/>
                <a:sym typeface="Arial"/>
              </a:rPr>
              <a:t>cannot</a:t>
            </a:r>
            <a:r>
              <a:rPr lang="en-US" sz="1100" b="0" i="0" u="none" strike="noStrike" kern="1200" cap="none" dirty="0" smtClean="0">
                <a:solidFill>
                  <a:schemeClr val="tx1"/>
                </a:solidFill>
                <a:effectLst/>
                <a:latin typeface="Arial"/>
                <a:ea typeface="Arial"/>
                <a:cs typeface="Arial"/>
                <a:sym typeface="Arial"/>
              </a:rPr>
              <a:t> come out (or exit the body) at the same time as the acidity of the urine would destroy the sperm cells in the semen.</a:t>
            </a:r>
            <a:endParaRPr lang="en-US" sz="1100" b="0" i="0" u="none" strike="noStrike" cap="none" baseline="0" dirty="0" smtClean="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baseline="0" dirty="0" smtClean="0">
                <a:solidFill>
                  <a:srgbClr val="000000"/>
                </a:solidFill>
                <a:effectLst/>
                <a:latin typeface="Arial"/>
                <a:ea typeface="Arial"/>
                <a:cs typeface="Arial"/>
                <a:sym typeface="Arial"/>
              </a:rPr>
              <a:t>When a person is going to ejaculate, it stops semen and urine from mixing.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baseline="0" dirty="0" smtClean="0">
                <a:solidFill>
                  <a:srgbClr val="000000"/>
                </a:solidFill>
                <a:effectLst/>
                <a:latin typeface="Arial"/>
                <a:ea typeface="Arial"/>
                <a:cs typeface="Arial"/>
                <a:sym typeface="Arial"/>
              </a:rPr>
              <a:t>Therefore, a person with a penis</a:t>
            </a:r>
            <a:r>
              <a:rPr lang="en-US" sz="1100" b="0" i="0" u="none" strike="noStrike" cap="none" dirty="0" smtClean="0">
                <a:solidFill>
                  <a:srgbClr val="000000"/>
                </a:solidFill>
                <a:effectLst/>
                <a:latin typeface="Arial"/>
                <a:ea typeface="Arial"/>
                <a:cs typeface="Arial"/>
                <a:sym typeface="Arial"/>
              </a:rPr>
              <a:t> cannot pee and ejaculate at the same time.</a:t>
            </a:r>
            <a:endParaRPr lang="en-CA" sz="1100" b="0" i="0" u="none" strike="noStrike" cap="none" dirty="0" smtClean="0">
              <a:solidFill>
                <a:srgbClr val="000000"/>
              </a:solidFill>
              <a:effectLst/>
              <a:latin typeface="Arial"/>
              <a:ea typeface="Arial"/>
              <a:cs typeface="Arial"/>
              <a:sym typeface="Arial"/>
            </a:endParaRP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lvl="0" indent="0" algn="l" rtl="0">
              <a:spcBef>
                <a:spcPts val="0"/>
              </a:spcBef>
              <a:spcAft>
                <a:spcPts val="0"/>
              </a:spcAft>
              <a:buNone/>
            </a:pPr>
            <a:endParaRPr lang="en-CA" i="1" dirty="0" smtClean="0"/>
          </a:p>
          <a:p>
            <a:pPr marL="0" lvl="0" indent="0" algn="l" rtl="0">
              <a:spcBef>
                <a:spcPts val="0"/>
              </a:spcBef>
              <a:spcAft>
                <a:spcPts val="0"/>
              </a:spcAft>
              <a:buNone/>
            </a:pPr>
            <a:r>
              <a:rPr lang="en-CA" sz="1100" b="1" dirty="0" smtClean="0"/>
              <a:t>Reference:</a:t>
            </a:r>
          </a:p>
          <a:p>
            <a:pPr marL="171450" lvl="0" indent="-171450" algn="l" rtl="0">
              <a:spcBef>
                <a:spcPts val="0"/>
              </a:spcBef>
              <a:spcAft>
                <a:spcPts val="0"/>
              </a:spcAft>
            </a:pPr>
            <a:r>
              <a:rPr lang="en-CA" sz="1100" b="0" dirty="0" smtClean="0"/>
              <a:t>Hirsch,</a:t>
            </a:r>
            <a:r>
              <a:rPr lang="en-CA" sz="1100" b="0" baseline="0" dirty="0" smtClean="0"/>
              <a:t> L. (2019, July). Nemours </a:t>
            </a:r>
            <a:r>
              <a:rPr lang="en-CA" sz="1100" b="0" baseline="0" dirty="0" err="1" smtClean="0"/>
              <a:t>TeensHealth</a:t>
            </a:r>
            <a:r>
              <a:rPr lang="en-CA" sz="1100" b="0" baseline="0" dirty="0" smtClean="0"/>
              <a:t>: Male Reproductive System. https://kidshealth.org/en/teens/male-repro.html</a:t>
            </a:r>
          </a:p>
          <a:p>
            <a:pPr marL="171450" lvl="0" indent="-171450" algn="l" rtl="0">
              <a:spcBef>
                <a:spcPts val="0"/>
              </a:spcBef>
              <a:spcAft>
                <a:spcPts val="0"/>
              </a:spcAft>
            </a:pPr>
            <a:r>
              <a:rPr lang="en-US" sz="1100" b="0" dirty="0" smtClean="0"/>
              <a:t>The Society of Obstetricians and </a:t>
            </a:r>
            <a:r>
              <a:rPr lang="en-US" sz="1100" b="0" dirty="0" err="1" smtClean="0"/>
              <a:t>Gynaecologists</a:t>
            </a:r>
            <a:r>
              <a:rPr lang="en-US" sz="1100" b="0" dirty="0" smtClean="0"/>
              <a:t> of Canada. (2022). Sex &amp; U: The Human Body. https://www.sexandu.ca/your-body/the-human-body/</a:t>
            </a:r>
            <a:endParaRPr lang="en-CA" sz="1100" b="0" dirty="0" smtClean="0"/>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1" dirty="0" smtClean="0"/>
              <a:t>Image from </a:t>
            </a:r>
            <a:r>
              <a:rPr lang="en-CA" sz="1100" b="1" dirty="0" err="1" smtClean="0"/>
              <a:t>Canva</a:t>
            </a:r>
            <a:endParaRPr lang="en-CA" sz="1100" b="1" dirty="0" smtClean="0"/>
          </a:p>
          <a:p>
            <a:pPr marL="0" lvl="0" indent="0" algn="l" rtl="0">
              <a:spcBef>
                <a:spcPts val="0"/>
              </a:spcBef>
              <a:spcAft>
                <a:spcPts val="0"/>
              </a:spcAft>
              <a:buNone/>
            </a:pPr>
            <a:endParaRPr i="1" dirty="0"/>
          </a:p>
        </p:txBody>
      </p:sp>
    </p:spTree>
    <p:extLst>
      <p:ext uri="{BB962C8B-B14F-4D97-AF65-F5344CB8AC3E}">
        <p14:creationId xmlns:p14="http://schemas.microsoft.com/office/powerpoint/2010/main" val="2734036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smtClean="0">
                <a:solidFill>
                  <a:srgbClr val="000000"/>
                </a:solidFill>
                <a:effectLst/>
                <a:latin typeface="Arial"/>
                <a:cs typeface="Arial"/>
                <a:sym typeface="Arial"/>
              </a:rPr>
              <a:t>General Information</a:t>
            </a:r>
            <a:endParaRPr lang="en-US" sz="1100" b="1" i="1" u="none" strike="noStrike" kern="1200" cap="none" dirty="0" smtClean="0">
              <a:solidFill>
                <a:schemeClr val="tx1"/>
              </a:solidFill>
              <a:effectLst/>
              <a:latin typeface="Arial"/>
              <a:ea typeface="Arial"/>
              <a:cs typeface="Arial"/>
              <a:sym typeface="Arial"/>
            </a:endParaRPr>
          </a:p>
          <a:p>
            <a:pPr marL="158750" indent="0">
              <a:buNone/>
            </a:pPr>
            <a:r>
              <a:rPr lang="en-US" sz="1100" b="1" i="1" u="none" strike="noStrike" kern="1200" cap="none" dirty="0" smtClean="0">
                <a:solidFill>
                  <a:schemeClr val="tx1"/>
                </a:solidFill>
                <a:effectLst/>
                <a:latin typeface="Arial"/>
                <a:ea typeface="Arial"/>
                <a:cs typeface="Arial"/>
                <a:sym typeface="Arial"/>
              </a:rPr>
              <a:t>Seminal Vesicles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Two small pouches behind the bladder and above the prostate gland that produce the majority</a:t>
            </a:r>
            <a:r>
              <a:rPr lang="en-US" sz="1100" b="0" i="0" u="none" strike="noStrike" kern="1200" cap="none" baseline="0" dirty="0" smtClean="0">
                <a:solidFill>
                  <a:schemeClr val="tx1"/>
                </a:solidFill>
                <a:effectLst/>
                <a:latin typeface="Arial"/>
                <a:ea typeface="Arial"/>
                <a:cs typeface="Arial"/>
                <a:sym typeface="Arial"/>
              </a:rPr>
              <a:t> of the </a:t>
            </a:r>
            <a:r>
              <a:rPr lang="en-US" sz="1100" b="0" i="0" u="none" strike="noStrike" kern="1200" cap="none" dirty="0" smtClean="0">
                <a:solidFill>
                  <a:schemeClr val="tx1"/>
                </a:solidFill>
                <a:effectLst/>
                <a:latin typeface="Arial"/>
                <a:ea typeface="Arial"/>
                <a:cs typeface="Arial"/>
                <a:sym typeface="Arial"/>
              </a:rPr>
              <a:t>fluid in</a:t>
            </a:r>
            <a:r>
              <a:rPr lang="en-US" sz="1100" b="0" i="0" u="none" strike="noStrike" kern="1200" cap="none" baseline="0" dirty="0" smtClean="0">
                <a:solidFill>
                  <a:schemeClr val="tx1"/>
                </a:solidFill>
                <a:effectLst/>
                <a:latin typeface="Arial"/>
                <a:ea typeface="Arial"/>
                <a:cs typeface="Arial"/>
                <a:sym typeface="Arial"/>
              </a:rPr>
              <a:t> semen</a:t>
            </a:r>
            <a:endParaRPr lang="en-US" sz="1100" b="0" i="0" u="none" strike="noStrike" kern="1200" cap="none" dirty="0" smtClean="0">
              <a:solidFill>
                <a:schemeClr val="tx1"/>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smtClean="0">
                <a:solidFill>
                  <a:srgbClr val="000000"/>
                </a:solidFill>
                <a:effectLst/>
                <a:latin typeface="Arial"/>
                <a:ea typeface="Arial"/>
                <a:cs typeface="Arial"/>
                <a:sym typeface="Arial"/>
              </a:rPr>
              <a:t>This fluid is made by two small pouches called the seminal vesicles. The purpose of this fluid is to protect and nourish the sperm, and ultimately keep them alive.  </a:t>
            </a:r>
            <a:endParaRPr lang="en-CA" sz="1100" b="0" i="0" u="none" strike="noStrike" cap="none" dirty="0" smtClean="0">
              <a:solidFill>
                <a:srgbClr val="000000"/>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This fluid mixes with sperm and other fluid to produce semen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They make most of the fluid in semen. The seminal vesicles fuse with the vas deferens to empty into the urethra.</a:t>
            </a:r>
          </a:p>
          <a:p>
            <a:pPr marL="0" lvl="0" indent="0" algn="l" rtl="0">
              <a:spcBef>
                <a:spcPts val="0"/>
              </a:spcBef>
              <a:spcAft>
                <a:spcPts val="0"/>
              </a:spcAft>
              <a:buNone/>
            </a:pPr>
            <a:endParaRPr lang="en-CA" i="1" dirty="0" smtClean="0"/>
          </a:p>
          <a:p>
            <a:pPr marL="0" lvl="0" indent="0" algn="l" rtl="0">
              <a:spcBef>
                <a:spcPts val="0"/>
              </a:spcBef>
              <a:spcAft>
                <a:spcPts val="0"/>
              </a:spcAft>
              <a:buNone/>
            </a:pPr>
            <a:r>
              <a:rPr lang="en-CA" sz="1100" b="1" dirty="0" smtClean="0"/>
              <a:t>Reference:</a:t>
            </a:r>
          </a:p>
          <a:p>
            <a:pPr marL="171450" lvl="0" indent="-171450" algn="l" rtl="0">
              <a:spcBef>
                <a:spcPts val="0"/>
              </a:spcBef>
              <a:spcAft>
                <a:spcPts val="0"/>
              </a:spcAft>
            </a:pPr>
            <a:r>
              <a:rPr lang="en-CA" sz="1100" b="0" dirty="0" smtClean="0"/>
              <a:t>Hirsch,</a:t>
            </a:r>
            <a:r>
              <a:rPr lang="en-CA" sz="1100" b="0" baseline="0" dirty="0" smtClean="0"/>
              <a:t> L. (2019, July). Nemours </a:t>
            </a:r>
            <a:r>
              <a:rPr lang="en-CA" sz="1100" b="0" baseline="0" dirty="0" err="1" smtClean="0"/>
              <a:t>TeensHealth</a:t>
            </a:r>
            <a:r>
              <a:rPr lang="en-CA" sz="1100" b="0" baseline="0" dirty="0" smtClean="0"/>
              <a:t>: Male Reproductive System. https://kidshealth.org/en/teens/male-repro.html</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baseline="0" dirty="0" smtClean="0"/>
              <a:t>Canadian Cancer Society. (2022). The testicles. https://cancer.ca/en/cancer-information/cancer-types/testicular/what-is-testicular-cancer/the-testicles</a:t>
            </a:r>
            <a:endParaRPr lang="en-CA" sz="1100" b="0" dirty="0" smtClean="0"/>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1" dirty="0" smtClean="0"/>
              <a:t>Image from </a:t>
            </a:r>
            <a:r>
              <a:rPr lang="en-CA" sz="1100" b="1" dirty="0" err="1" smtClean="0"/>
              <a:t>Canva</a:t>
            </a:r>
            <a:endParaRPr lang="en-CA" sz="1100" b="1" dirty="0" smtClean="0"/>
          </a:p>
          <a:p>
            <a:pPr marL="0" lvl="0" indent="0" algn="l" rtl="0">
              <a:spcBef>
                <a:spcPts val="0"/>
              </a:spcBef>
              <a:spcAft>
                <a:spcPts val="0"/>
              </a:spcAft>
              <a:buNone/>
            </a:pPr>
            <a:endParaRPr i="1" dirty="0"/>
          </a:p>
        </p:txBody>
      </p:sp>
    </p:spTree>
    <p:extLst>
      <p:ext uri="{BB962C8B-B14F-4D97-AF65-F5344CB8AC3E}">
        <p14:creationId xmlns:p14="http://schemas.microsoft.com/office/powerpoint/2010/main" val="4043300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smtClean="0">
                <a:solidFill>
                  <a:srgbClr val="000000"/>
                </a:solidFill>
                <a:effectLst/>
                <a:latin typeface="Arial"/>
                <a:cs typeface="Arial"/>
                <a:sym typeface="Arial"/>
              </a:rPr>
              <a:t>General Information</a:t>
            </a:r>
            <a:endParaRPr lang="en-US" sz="1100" b="1" i="1" u="none" strike="noStrike" kern="1200" cap="none" dirty="0" smtClean="0">
              <a:solidFill>
                <a:schemeClr val="tx1"/>
              </a:solidFill>
              <a:effectLst/>
              <a:latin typeface="Arial"/>
              <a:ea typeface="Arial"/>
              <a:cs typeface="Arial"/>
              <a:sym typeface="Arial"/>
            </a:endParaRPr>
          </a:p>
          <a:p>
            <a:pPr marL="158750" indent="0">
              <a:buNone/>
            </a:pPr>
            <a:r>
              <a:rPr lang="en-US" sz="1100" b="1" i="1" u="none" strike="noStrike" kern="1200" cap="none" dirty="0" smtClean="0">
                <a:solidFill>
                  <a:schemeClr val="tx1"/>
                </a:solidFill>
                <a:effectLst/>
                <a:latin typeface="Arial"/>
                <a:ea typeface="Arial"/>
                <a:cs typeface="Arial"/>
                <a:sym typeface="Arial"/>
              </a:rPr>
              <a:t>Urethra</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 </a:t>
            </a:r>
            <a:r>
              <a:rPr lang="en-US" sz="1100" b="1" i="0" u="none" strike="noStrike" kern="1200" cap="none" dirty="0" smtClean="0">
                <a:solidFill>
                  <a:schemeClr val="tx1"/>
                </a:solidFill>
                <a:effectLst/>
                <a:latin typeface="Arial"/>
                <a:ea typeface="Arial"/>
                <a:cs typeface="Arial"/>
                <a:sym typeface="Arial"/>
              </a:rPr>
              <a:t>urethra</a:t>
            </a:r>
            <a:r>
              <a:rPr lang="en-US" sz="1100" b="0" i="0" u="none" strike="noStrike" kern="1200" cap="none" dirty="0" smtClean="0">
                <a:solidFill>
                  <a:schemeClr val="tx1"/>
                </a:solidFill>
                <a:effectLst/>
                <a:latin typeface="Arial"/>
                <a:ea typeface="Arial"/>
                <a:cs typeface="Arial"/>
                <a:sym typeface="Arial"/>
              </a:rPr>
              <a:t> is the tube that runs the length of the penis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It has 2 branches – one to bladder, one to vas</a:t>
            </a:r>
            <a:r>
              <a:rPr lang="en-US" sz="1100" b="0" i="0" u="none" strike="noStrike" kern="1200" cap="none" baseline="0" dirty="0" smtClean="0">
                <a:solidFill>
                  <a:schemeClr val="tx1"/>
                </a:solidFill>
                <a:effectLst/>
                <a:latin typeface="Arial"/>
                <a:ea typeface="Arial"/>
                <a:cs typeface="Arial"/>
                <a:sym typeface="Arial"/>
              </a:rPr>
              <a:t> deferens </a:t>
            </a:r>
            <a:endParaRPr lang="en-US" sz="1100" b="0"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Provides a passageway for both urine and semen to leave the body</a:t>
            </a:r>
            <a:r>
              <a:rPr lang="en-US" sz="1100" b="0" i="0" u="none" strike="noStrike" kern="1200" cap="none" baseline="0" dirty="0" smtClean="0">
                <a:solidFill>
                  <a:schemeClr val="tx1"/>
                </a:solidFill>
                <a:effectLst/>
                <a:latin typeface="Arial"/>
                <a:ea typeface="Arial"/>
                <a:cs typeface="Arial"/>
                <a:sym typeface="Arial"/>
              </a:rPr>
              <a:t>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1" i="1" u="none" strike="noStrike" cap="none" dirty="0" smtClean="0">
                <a:solidFill>
                  <a:srgbClr val="000000"/>
                </a:solidFill>
                <a:effectLst/>
                <a:latin typeface="Arial"/>
                <a:ea typeface="Arial"/>
                <a:cs typeface="Arial"/>
                <a:sym typeface="Arial"/>
              </a:rPr>
              <a:t>It is important to note that sperm and urine never mix… </a:t>
            </a:r>
          </a:p>
          <a:p>
            <a:pPr marL="1085850" marR="0" lvl="2"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The prostate</a:t>
            </a:r>
            <a:r>
              <a:rPr lang="en-US" sz="1100" b="0" i="0" u="none" strike="noStrike" kern="1200" cap="none" baseline="0" dirty="0" smtClean="0">
                <a:solidFill>
                  <a:schemeClr val="tx1"/>
                </a:solidFill>
                <a:effectLst/>
                <a:latin typeface="Arial"/>
                <a:ea typeface="Arial"/>
                <a:cs typeface="Arial"/>
                <a:sym typeface="Arial"/>
              </a:rPr>
              <a:t> gland enlarges to block urine from leaving the bladder when sperm is ejaculated</a:t>
            </a:r>
            <a:endParaRPr lang="en-US" sz="1100" b="0" i="0" u="none" strike="noStrike" cap="none" dirty="0" smtClean="0">
              <a:solidFill>
                <a:srgbClr val="000000"/>
              </a:solidFill>
              <a:effectLst/>
              <a:latin typeface="Arial"/>
              <a:ea typeface="Arial"/>
              <a:cs typeface="Arial"/>
              <a:sym typeface="Arial"/>
            </a:endParaRPr>
          </a:p>
          <a:p>
            <a:pPr marL="1085850" marR="0" lvl="2"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dirty="0" smtClean="0">
                <a:solidFill>
                  <a:srgbClr val="000000"/>
                </a:solidFill>
                <a:effectLst/>
                <a:latin typeface="Arial"/>
                <a:ea typeface="Arial"/>
                <a:cs typeface="Arial"/>
                <a:sym typeface="Arial"/>
              </a:rPr>
              <a:t>The bladder is blocked when ejaculation occurs… </a:t>
            </a:r>
          </a:p>
          <a:p>
            <a:pPr marL="1543050" marR="0" lvl="3"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Urine and semen </a:t>
            </a:r>
            <a:r>
              <a:rPr lang="en-US" sz="1100" b="1" i="0" u="none" strike="noStrike" kern="1200" cap="none" dirty="0" smtClean="0">
                <a:solidFill>
                  <a:schemeClr val="tx1"/>
                </a:solidFill>
                <a:effectLst/>
                <a:latin typeface="Arial"/>
                <a:ea typeface="Arial"/>
                <a:cs typeface="Arial"/>
                <a:sym typeface="Arial"/>
              </a:rPr>
              <a:t>cannot</a:t>
            </a:r>
            <a:r>
              <a:rPr lang="en-US" sz="1100" b="0" i="0" u="none" strike="noStrike" kern="1200" cap="none" dirty="0" smtClean="0">
                <a:solidFill>
                  <a:schemeClr val="tx1"/>
                </a:solidFill>
                <a:effectLst/>
                <a:latin typeface="Arial"/>
                <a:ea typeface="Arial"/>
                <a:cs typeface="Arial"/>
                <a:sym typeface="Arial"/>
              </a:rPr>
              <a:t> come out (or exit the body) at the same time as the acidity of the urine would destroy the sperm cells in the semen.</a:t>
            </a:r>
            <a:endParaRPr lang="en-US" sz="1100" b="0" i="0" u="none" strike="noStrike" cap="none" baseline="0" dirty="0" smtClean="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baseline="0" dirty="0" smtClean="0">
                <a:solidFill>
                  <a:srgbClr val="000000"/>
                </a:solidFill>
                <a:effectLst/>
                <a:latin typeface="Arial"/>
                <a:ea typeface="Arial"/>
                <a:cs typeface="Arial"/>
                <a:sym typeface="Arial"/>
              </a:rPr>
              <a:t>When a person is going to ejaculate, it stops semen and urine from mixing.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baseline="0" dirty="0" smtClean="0">
                <a:solidFill>
                  <a:srgbClr val="000000"/>
                </a:solidFill>
                <a:effectLst/>
                <a:latin typeface="Arial"/>
                <a:ea typeface="Arial"/>
                <a:cs typeface="Arial"/>
                <a:sym typeface="Arial"/>
              </a:rPr>
              <a:t>Therefore, a person with a penis</a:t>
            </a:r>
            <a:r>
              <a:rPr lang="en-US" sz="1100" b="0" i="0" u="none" strike="noStrike" cap="none" dirty="0" smtClean="0">
                <a:solidFill>
                  <a:srgbClr val="000000"/>
                </a:solidFill>
                <a:effectLst/>
                <a:latin typeface="Arial"/>
                <a:ea typeface="Arial"/>
                <a:cs typeface="Arial"/>
                <a:sym typeface="Arial"/>
              </a:rPr>
              <a:t> cannot pee and ejaculate at the same time.</a:t>
            </a:r>
            <a:endParaRPr lang="en-CA" sz="1100" b="0" i="0" u="none" strike="noStrike" cap="none" dirty="0" smtClean="0">
              <a:solidFill>
                <a:srgbClr val="000000"/>
              </a:solidFill>
              <a:effectLst/>
              <a:latin typeface="Arial"/>
              <a:ea typeface="Arial"/>
              <a:cs typeface="Arial"/>
              <a:sym typeface="Arial"/>
            </a:endParaRPr>
          </a:p>
          <a:p>
            <a:pPr marL="628650" lvl="1" indent="-171450">
              <a:buFont typeface="Arial" panose="020B0604020202020204" pitchFamily="34" charset="0"/>
              <a:buChar char="•"/>
            </a:pPr>
            <a:endParaRPr lang="en-US" sz="1100" b="0"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When the penis is ready to release semen, the</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bladder’s sphincter</a:t>
            </a:r>
            <a:r>
              <a:rPr lang="en-US" sz="1100" b="0" i="0" u="none" strike="noStrike" kern="1200" cap="none" baseline="0" dirty="0" smtClean="0">
                <a:solidFill>
                  <a:schemeClr val="tx1"/>
                </a:solidFill>
                <a:effectLst/>
                <a:latin typeface="Arial"/>
                <a:ea typeface="Arial"/>
                <a:cs typeface="Arial"/>
                <a:sym typeface="Arial"/>
              </a:rPr>
              <a:t> contracts</a:t>
            </a:r>
            <a:r>
              <a:rPr lang="en-US" sz="1100" b="0" i="0" u="none" strike="noStrike" kern="1200" cap="none" dirty="0" smtClean="0">
                <a:solidFill>
                  <a:schemeClr val="tx1"/>
                </a:solidFill>
                <a:effectLst/>
                <a:latin typeface="Arial"/>
                <a:ea typeface="Arial"/>
                <a:cs typeface="Arial"/>
                <a:sym typeface="Arial"/>
              </a:rPr>
              <a:t> so urine cannot escape</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 urethra carries urine (pee) from the bladder to the outside of the body. It also carries sperm out of the body through the meatus (opening of the urethra out of the body) during ejaculation.</a:t>
            </a:r>
          </a:p>
          <a:p>
            <a:pPr marL="0" lvl="0" indent="0" algn="l" rtl="0">
              <a:spcBef>
                <a:spcPts val="0"/>
              </a:spcBef>
              <a:spcAft>
                <a:spcPts val="0"/>
              </a:spcAft>
              <a:buNone/>
            </a:pPr>
            <a:endParaRPr lang="en-CA" i="1" dirty="0" smtClean="0"/>
          </a:p>
          <a:p>
            <a:pPr marL="0" lvl="0" indent="0" algn="l" rtl="0">
              <a:spcBef>
                <a:spcPts val="0"/>
              </a:spcBef>
              <a:spcAft>
                <a:spcPts val="0"/>
              </a:spcAft>
              <a:buNone/>
            </a:pPr>
            <a:r>
              <a:rPr lang="en-CA" sz="1100" b="1" dirty="0" smtClean="0"/>
              <a:t>Reference:</a:t>
            </a:r>
          </a:p>
          <a:p>
            <a:pPr marL="171450" lvl="0" indent="-171450" algn="l" rtl="0">
              <a:spcBef>
                <a:spcPts val="0"/>
              </a:spcBef>
              <a:spcAft>
                <a:spcPts val="0"/>
              </a:spcAft>
            </a:pPr>
            <a:r>
              <a:rPr lang="en-CA" sz="1100" b="0" dirty="0" smtClean="0"/>
              <a:t>Hirsch,</a:t>
            </a:r>
            <a:r>
              <a:rPr lang="en-CA" sz="1100" b="0" baseline="0" dirty="0" smtClean="0"/>
              <a:t> L. (2019, July). Nemours </a:t>
            </a:r>
            <a:r>
              <a:rPr lang="en-CA" sz="1100" b="0" baseline="0" dirty="0" err="1" smtClean="0"/>
              <a:t>TeensHealth</a:t>
            </a:r>
            <a:r>
              <a:rPr lang="en-CA" sz="1100" b="0" baseline="0" dirty="0" smtClean="0"/>
              <a:t>: Male Reproductive System. https://kidshealth.org/en/teens/male-repro.html</a:t>
            </a:r>
          </a:p>
          <a:p>
            <a:pPr marL="171450" lvl="0" indent="-171450" algn="l" rtl="0">
              <a:spcBef>
                <a:spcPts val="0"/>
              </a:spcBef>
              <a:spcAft>
                <a:spcPts val="0"/>
              </a:spcAft>
            </a:pPr>
            <a:r>
              <a:rPr lang="en-US" sz="1100" b="0" dirty="0" smtClean="0"/>
              <a:t>Canadian Cancer Society. (2022). The testicles. https://cancer.ca/en/cancer-information/cancer-types/testicular/what-is-testicular-cancer/the-testicles</a:t>
            </a: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1" dirty="0" smtClean="0"/>
              <a:t>Image from </a:t>
            </a:r>
            <a:r>
              <a:rPr lang="en-CA" sz="1100" b="1" dirty="0" err="1" smtClean="0"/>
              <a:t>Canva</a:t>
            </a:r>
            <a:endParaRPr lang="en-CA" sz="1100" b="1" dirty="0" smtClean="0"/>
          </a:p>
          <a:p>
            <a:pPr marL="0" lvl="0" indent="0" algn="l" rtl="0">
              <a:spcBef>
                <a:spcPts val="0"/>
              </a:spcBef>
              <a:spcAft>
                <a:spcPts val="0"/>
              </a:spcAft>
              <a:buNone/>
            </a:pPr>
            <a:endParaRPr i="1" dirty="0"/>
          </a:p>
        </p:txBody>
      </p:sp>
    </p:spTree>
    <p:extLst>
      <p:ext uri="{BB962C8B-B14F-4D97-AF65-F5344CB8AC3E}">
        <p14:creationId xmlns:p14="http://schemas.microsoft.com/office/powerpoint/2010/main" val="717334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smtClean="0">
                <a:solidFill>
                  <a:srgbClr val="000000"/>
                </a:solidFill>
                <a:effectLst/>
                <a:latin typeface="Arial"/>
                <a:cs typeface="Arial"/>
                <a:sym typeface="Arial"/>
              </a:rPr>
              <a:t>General Information</a:t>
            </a:r>
            <a:endParaRPr lang="en-US" sz="1100" b="1" i="1" u="none" strike="noStrike" kern="1200" cap="none" dirty="0" smtClean="0">
              <a:solidFill>
                <a:schemeClr val="tx1"/>
              </a:solidFill>
              <a:effectLst/>
              <a:latin typeface="Arial"/>
              <a:ea typeface="Arial"/>
              <a:cs typeface="Arial"/>
              <a:sym typeface="Arial"/>
            </a:endParaRPr>
          </a:p>
          <a:p>
            <a:pPr marL="158750" indent="0">
              <a:buNone/>
            </a:pPr>
            <a:r>
              <a:rPr lang="en-US" sz="1100" b="1" i="1" u="none" strike="noStrike" kern="1200" cap="none" dirty="0" smtClean="0">
                <a:solidFill>
                  <a:schemeClr val="tx1"/>
                </a:solidFill>
                <a:effectLst/>
                <a:latin typeface="Arial"/>
                <a:ea typeface="Arial"/>
                <a:cs typeface="Arial"/>
                <a:sym typeface="Arial"/>
              </a:rPr>
              <a:t>Spermatogenesis</a:t>
            </a:r>
            <a:r>
              <a:rPr lang="en-US" sz="1100" b="1" i="0" u="none" strike="noStrike" kern="1200" cap="none" dirty="0" smtClean="0">
                <a:solidFill>
                  <a:schemeClr val="tx1"/>
                </a:solidFill>
                <a:effectLst/>
                <a:latin typeface="Arial"/>
                <a:ea typeface="Arial"/>
                <a:cs typeface="Arial"/>
                <a:sym typeface="Arial"/>
              </a:rPr>
              <a:t> </a:t>
            </a:r>
            <a:r>
              <a:rPr lang="en-US" sz="1100" b="0" i="0" u="none" strike="noStrike" kern="1200" cap="none" baseline="0" dirty="0" smtClean="0">
                <a:solidFill>
                  <a:schemeClr val="tx1"/>
                </a:solidFill>
                <a:effectLst/>
                <a:latin typeface="Arial"/>
                <a:ea typeface="Arial"/>
                <a:cs typeface="Arial"/>
                <a:sym typeface="Arial"/>
              </a:rPr>
              <a:t>  </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There are special cells produced in the testicles after the onset of puberty called </a:t>
            </a:r>
            <a:r>
              <a:rPr lang="en-US" sz="1100" b="1" i="0" u="none" strike="noStrike" kern="1200" cap="none" dirty="0" smtClean="0">
                <a:solidFill>
                  <a:schemeClr val="tx1"/>
                </a:solidFill>
                <a:effectLst/>
                <a:latin typeface="Arial"/>
                <a:ea typeface="Arial"/>
                <a:cs typeface="Arial"/>
                <a:sym typeface="Arial"/>
              </a:rPr>
              <a:t>sperm cells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One cell, the tiniest cell in the body, can reproduce when united with the special egg cell (ovum)</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They are very small – need a microscope to see them</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Once a person</a:t>
            </a:r>
            <a:r>
              <a:rPr lang="en-US" sz="1100" b="0" i="0" u="none" strike="noStrike" kern="1200" cap="none" baseline="0" dirty="0" smtClean="0">
                <a:solidFill>
                  <a:schemeClr val="tx1"/>
                </a:solidFill>
                <a:effectLst/>
                <a:latin typeface="Arial"/>
                <a:ea typeface="Arial"/>
                <a:cs typeface="Arial"/>
                <a:sym typeface="Arial"/>
              </a:rPr>
              <a:t> with a penis</a:t>
            </a:r>
            <a:r>
              <a:rPr lang="en-US" sz="1100" b="0" i="0" u="none" strike="noStrike" kern="1200" cap="none" dirty="0" smtClean="0">
                <a:solidFill>
                  <a:schemeClr val="tx1"/>
                </a:solidFill>
                <a:effectLst/>
                <a:latin typeface="Arial"/>
                <a:ea typeface="Arial"/>
                <a:cs typeface="Arial"/>
                <a:sym typeface="Arial"/>
              </a:rPr>
              <a:t> starts to make sperm they will continue to make about 400 million each day for the rest of their life </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Sperm are shaped like tadpoles and are able to swim by lashing their tails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Sperm build up in tubes around the testicles called the </a:t>
            </a:r>
            <a:r>
              <a:rPr lang="en-US" sz="1100" b="1" i="0" u="none" strike="noStrike" kern="1200" cap="none" dirty="0" smtClean="0">
                <a:solidFill>
                  <a:schemeClr val="tx1"/>
                </a:solidFill>
                <a:effectLst/>
                <a:latin typeface="Arial"/>
                <a:ea typeface="Arial"/>
                <a:cs typeface="Arial"/>
                <a:sym typeface="Arial"/>
              </a:rPr>
              <a:t>epididymis</a:t>
            </a:r>
            <a:endParaRPr lang="en-US" sz="1100" b="0"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As sperm is being produced the older ones die off and will be reabsorbed by the body </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Fun fact: People</a:t>
            </a:r>
            <a:r>
              <a:rPr lang="en-US" sz="1100" b="0" i="0" u="none" strike="noStrike" kern="1200" cap="none" baseline="0" dirty="0" smtClean="0">
                <a:solidFill>
                  <a:schemeClr val="tx1"/>
                </a:solidFill>
                <a:effectLst/>
                <a:latin typeface="Arial"/>
                <a:ea typeface="Arial"/>
                <a:cs typeface="Arial"/>
                <a:sym typeface="Arial"/>
              </a:rPr>
              <a:t> born with a penis are not born with sperm. Sperm starts to develop once puberty begins. </a:t>
            </a: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sz="1100" b="0" i="0" u="none" strike="noStrike" kern="1200" cap="none" dirty="0" smtClean="0">
                <a:solidFill>
                  <a:schemeClr val="tx1"/>
                </a:solidFill>
                <a:effectLst/>
                <a:latin typeface="Arial"/>
                <a:ea typeface="Arial"/>
                <a:cs typeface="Arial"/>
                <a:sym typeface="Arial"/>
              </a:rPr>
              <a:t>When sperm is going to leave the body,</a:t>
            </a:r>
            <a:r>
              <a:rPr lang="en-US" sz="1100" b="1" i="0" u="none" strike="noStrike" kern="1200" cap="none"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in a process called</a:t>
            </a:r>
            <a:r>
              <a:rPr lang="en-US" sz="1100" b="1" i="0" u="none" strike="noStrike" kern="1200" cap="none" dirty="0" smtClean="0">
                <a:solidFill>
                  <a:schemeClr val="tx1"/>
                </a:solidFill>
                <a:effectLst/>
                <a:latin typeface="Arial"/>
                <a:ea typeface="Arial"/>
                <a:cs typeface="Arial"/>
                <a:sym typeface="Arial"/>
              </a:rPr>
              <a:t> ejaculation</a:t>
            </a:r>
            <a:r>
              <a:rPr lang="en-US" sz="1100" b="0" i="0" u="none" strike="noStrike" kern="1200" cap="none" dirty="0" smtClean="0">
                <a:solidFill>
                  <a:schemeClr val="tx1"/>
                </a:solidFill>
                <a:effectLst/>
                <a:latin typeface="Arial"/>
                <a:ea typeface="Arial"/>
                <a:cs typeface="Arial"/>
                <a:sym typeface="Arial"/>
              </a:rPr>
              <a:t> they travel through the </a:t>
            </a:r>
            <a:r>
              <a:rPr lang="en-US" sz="1100" b="1" i="0" u="none" strike="noStrike" kern="1200" cap="none" dirty="0" smtClean="0">
                <a:solidFill>
                  <a:schemeClr val="tx1"/>
                </a:solidFill>
                <a:effectLst/>
                <a:latin typeface="Arial"/>
                <a:ea typeface="Arial"/>
                <a:cs typeface="Arial"/>
                <a:sym typeface="Arial"/>
              </a:rPr>
              <a:t>vas deferens</a:t>
            </a:r>
            <a:r>
              <a:rPr lang="en-US" sz="1100" b="0" i="0" u="none" strike="noStrike" kern="1200" cap="none" dirty="0" smtClean="0">
                <a:solidFill>
                  <a:schemeClr val="tx1"/>
                </a:solidFill>
                <a:effectLst/>
                <a:latin typeface="Arial"/>
                <a:ea typeface="Arial"/>
                <a:cs typeface="Arial"/>
                <a:sym typeface="Arial"/>
              </a:rPr>
              <a:t> and mix with fluids released from both the </a:t>
            </a:r>
            <a:r>
              <a:rPr lang="en-US" sz="1100" b="1" i="0" u="none" strike="noStrike" kern="1200" cap="none" dirty="0" smtClean="0">
                <a:solidFill>
                  <a:schemeClr val="tx1"/>
                </a:solidFill>
                <a:effectLst/>
                <a:latin typeface="Arial"/>
                <a:ea typeface="Arial"/>
                <a:cs typeface="Arial"/>
                <a:sym typeface="Arial"/>
              </a:rPr>
              <a:t>seminal vesicles</a:t>
            </a:r>
            <a:r>
              <a:rPr lang="en-US" sz="1100" b="0" i="0" u="none" strike="noStrike" kern="1200" cap="none" dirty="0" smtClean="0">
                <a:solidFill>
                  <a:schemeClr val="tx1"/>
                </a:solidFill>
                <a:effectLst/>
                <a:latin typeface="Arial"/>
                <a:ea typeface="Arial"/>
                <a:cs typeface="Arial"/>
                <a:sym typeface="Arial"/>
              </a:rPr>
              <a:t> and </a:t>
            </a:r>
            <a:r>
              <a:rPr lang="en-US" sz="1100" b="1" i="0" u="none" strike="noStrike" kern="1200" cap="none" dirty="0" smtClean="0">
                <a:solidFill>
                  <a:schemeClr val="tx1"/>
                </a:solidFill>
                <a:effectLst/>
                <a:latin typeface="Arial"/>
                <a:ea typeface="Arial"/>
                <a:cs typeface="Arial"/>
                <a:sym typeface="Arial"/>
              </a:rPr>
              <a:t>prostate gland</a:t>
            </a:r>
            <a:r>
              <a:rPr lang="en-US" sz="1100" b="0" i="0" u="none" strike="noStrike" kern="1200" cap="none" dirty="0" smtClean="0">
                <a:solidFill>
                  <a:schemeClr val="tx1"/>
                </a:solidFill>
                <a:effectLst/>
                <a:latin typeface="Arial"/>
                <a:ea typeface="Arial"/>
                <a:cs typeface="Arial"/>
                <a:sym typeface="Arial"/>
              </a:rPr>
              <a:t> to form a white sticky fluid called </a:t>
            </a:r>
            <a:r>
              <a:rPr lang="en-US" sz="1100" b="1" i="0" u="none" strike="noStrike" kern="1200" cap="none" dirty="0" smtClean="0">
                <a:solidFill>
                  <a:schemeClr val="tx1"/>
                </a:solidFill>
                <a:effectLst/>
                <a:latin typeface="Arial"/>
                <a:ea typeface="Arial"/>
                <a:cs typeface="Arial"/>
                <a:sym typeface="Arial"/>
              </a:rPr>
              <a:t>semen.</a:t>
            </a:r>
          </a:p>
          <a:p>
            <a:pPr marL="0" indent="0">
              <a:buFont typeface="Arial" panose="020B0604020202020204" pitchFamily="34" charset="0"/>
              <a:buNone/>
            </a:pPr>
            <a:endParaRPr lang="en-US" sz="1100" b="1"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sz="1100" b="0" i="0" u="none" strike="noStrike" kern="1200" cap="none" dirty="0" smtClean="0">
                <a:solidFill>
                  <a:schemeClr val="tx1"/>
                </a:solidFill>
                <a:effectLst/>
                <a:latin typeface="Arial"/>
                <a:ea typeface="Arial"/>
                <a:cs typeface="Arial"/>
                <a:sym typeface="Arial"/>
              </a:rPr>
              <a:t>When a sperm cell joins an egg cell, this is fertilization and can create a fetus.</a:t>
            </a:r>
            <a:r>
              <a:rPr lang="en-US" sz="1100" b="0" i="0" u="none" strike="noStrike" kern="1200" cap="none" baseline="0" dirty="0" smtClean="0">
                <a:solidFill>
                  <a:schemeClr val="tx1"/>
                </a:solidFill>
                <a:effectLst/>
                <a:latin typeface="Arial"/>
                <a:ea typeface="Arial"/>
                <a:cs typeface="Arial"/>
                <a:sym typeface="Arial"/>
              </a:rPr>
              <a:t> As pregnancy continues the fetus will become a baby. </a:t>
            </a:r>
            <a:r>
              <a:rPr lang="en-US" sz="1100" b="1" i="1" u="none" strike="noStrike" kern="1200" cap="none" baseline="0" dirty="0" smtClean="0">
                <a:solidFill>
                  <a:schemeClr val="tx1"/>
                </a:solidFill>
                <a:effectLst/>
                <a:latin typeface="Arial"/>
                <a:ea typeface="Arial"/>
                <a:cs typeface="Arial"/>
                <a:sym typeface="Arial"/>
              </a:rPr>
              <a:t>This will be expanded on in the Pregnancy PowerPoint Presentation. </a:t>
            </a:r>
            <a:endParaRPr lang="en-US" sz="1100" b="0" i="0" u="none" strike="noStrike" kern="1200" cap="none" dirty="0" smtClean="0">
              <a:solidFill>
                <a:schemeClr val="tx1"/>
              </a:solidFill>
              <a:effectLst/>
              <a:latin typeface="Arial"/>
              <a:ea typeface="Arial"/>
              <a:cs typeface="Arial"/>
              <a:sym typeface="Arial"/>
            </a:endParaRPr>
          </a:p>
          <a:p>
            <a:pPr marL="0" lvl="0" indent="0" algn="l" rtl="0">
              <a:spcBef>
                <a:spcPts val="0"/>
              </a:spcBef>
              <a:spcAft>
                <a:spcPts val="0"/>
              </a:spcAft>
              <a:buNone/>
            </a:pPr>
            <a:endParaRPr lang="en-CA" i="1" dirty="0" smtClean="0"/>
          </a:p>
          <a:p>
            <a:pPr marL="0" lvl="0" indent="0" algn="l" rtl="0">
              <a:spcBef>
                <a:spcPts val="0"/>
              </a:spcBef>
              <a:spcAft>
                <a:spcPts val="0"/>
              </a:spcAft>
              <a:buNone/>
            </a:pPr>
            <a:r>
              <a:rPr lang="en-CA" sz="1100" b="1" dirty="0" smtClean="0"/>
              <a:t>Reference:</a:t>
            </a:r>
          </a:p>
          <a:p>
            <a:pPr marL="171450" lvl="0" indent="-171450" algn="l" rtl="0">
              <a:spcBef>
                <a:spcPts val="0"/>
              </a:spcBef>
              <a:spcAft>
                <a:spcPts val="0"/>
              </a:spcAft>
            </a:pPr>
            <a:r>
              <a:rPr lang="en-CA" sz="1100" b="0" dirty="0" smtClean="0"/>
              <a:t>Hirsch,</a:t>
            </a:r>
            <a:r>
              <a:rPr lang="en-CA" sz="1100" b="0" baseline="0" dirty="0" smtClean="0"/>
              <a:t> L. (2019, July). Nemours </a:t>
            </a:r>
            <a:r>
              <a:rPr lang="en-CA" sz="1100" b="0" baseline="0" dirty="0" err="1" smtClean="0"/>
              <a:t>TeensHealth</a:t>
            </a:r>
            <a:r>
              <a:rPr lang="en-CA" sz="1100" b="0" baseline="0" dirty="0" smtClean="0"/>
              <a:t>: Male Reproductive System. https://kidshealth.org/en/teens/male-repro.html</a:t>
            </a:r>
            <a:endParaRPr lang="en-CA" sz="1100" b="0" dirty="0" smtClean="0"/>
          </a:p>
        </p:txBody>
      </p:sp>
    </p:spTree>
    <p:extLst>
      <p:ext uri="{BB962C8B-B14F-4D97-AF65-F5344CB8AC3E}">
        <p14:creationId xmlns:p14="http://schemas.microsoft.com/office/powerpoint/2010/main" val="1236007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i="0" u="sng" strike="noStrike" cap="none" dirty="0" smtClean="0">
                <a:solidFill>
                  <a:srgbClr val="000000"/>
                </a:solidFill>
                <a:effectLst/>
                <a:latin typeface="Arial"/>
                <a:cs typeface="Arial"/>
                <a:sym typeface="Arial"/>
              </a:rPr>
              <a:t>General Information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u="none" strike="noStrike" cap="none" baseline="0" dirty="0" smtClean="0">
                <a:solidFill>
                  <a:srgbClr val="000000"/>
                </a:solidFill>
                <a:effectLst/>
                <a:latin typeface="Arial"/>
                <a:ea typeface="Arial"/>
                <a:cs typeface="Arial"/>
                <a:sym typeface="Arial"/>
              </a:rPr>
              <a:t>“</a:t>
            </a:r>
            <a:r>
              <a:rPr lang="en-US" sz="1200" b="0" i="0" u="none" strike="noStrike" cap="none" baseline="0" dirty="0" smtClean="0">
                <a:solidFill>
                  <a:srgbClr val="000000"/>
                </a:solidFill>
                <a:latin typeface="Arial"/>
                <a:ea typeface="Arial"/>
                <a:cs typeface="Arial"/>
                <a:sym typeface="Arial"/>
              </a:rPr>
              <a:t>Things like ejaculating when you are asleep (wet dreams) or experiencing vaginal lubrication are normal and happen as a result of physical changes that come with puberty. Exploring one’s body by touching or masturbating is something that many people do because it feels good. It is common and is not harmful and is one way of learning about your body” (Taken directly from the Ontario 2019 </a:t>
            </a:r>
            <a:r>
              <a:rPr lang="en-US" sz="1200" b="0" i="0" u="none" strike="noStrike" cap="none" baseline="0" dirty="0" err="1" smtClean="0">
                <a:solidFill>
                  <a:srgbClr val="000000"/>
                </a:solidFill>
                <a:latin typeface="Arial"/>
                <a:ea typeface="Arial"/>
                <a:cs typeface="Arial"/>
                <a:sym typeface="Arial"/>
              </a:rPr>
              <a:t>HPE</a:t>
            </a:r>
            <a:r>
              <a:rPr lang="en-US" sz="1200" b="0" i="0" u="none" strike="noStrike" cap="none" baseline="0" dirty="0" smtClean="0">
                <a:solidFill>
                  <a:srgbClr val="000000"/>
                </a:solidFill>
                <a:latin typeface="Arial"/>
                <a:ea typeface="Arial"/>
                <a:cs typeface="Arial"/>
                <a:sym typeface="Arial"/>
              </a:rPr>
              <a:t> Curriculum, pg. 228). </a:t>
            </a:r>
            <a:endParaRPr lang="en-US" sz="1400" b="1" i="0" u="none" strike="noStrike" kern="1200" cap="none" dirty="0" smtClean="0">
              <a:solidFill>
                <a:schemeClr val="tx1"/>
              </a:solidFill>
              <a:effectLst/>
              <a:latin typeface="Arial"/>
              <a:ea typeface="Arial"/>
              <a:cs typeface="Arial"/>
              <a:sym typeface="Arial"/>
            </a:endParaRPr>
          </a:p>
          <a:p>
            <a:pPr marL="158750" indent="0">
              <a:buNone/>
            </a:pPr>
            <a:endParaRPr lang="en-US" sz="1200" b="1" i="0" u="none" strike="noStrike" kern="1200" cap="none" dirty="0" smtClean="0">
              <a:solidFill>
                <a:schemeClr val="tx1"/>
              </a:solidFill>
              <a:effectLst/>
              <a:latin typeface="Arial"/>
              <a:ea typeface="Arial"/>
              <a:cs typeface="Arial"/>
              <a:sym typeface="Arial"/>
            </a:endParaRPr>
          </a:p>
          <a:p>
            <a:pPr marL="158750" indent="0">
              <a:buNone/>
            </a:pPr>
            <a:r>
              <a:rPr lang="en-US" sz="1200" b="1" i="0" u="none" strike="noStrike" kern="1200" cap="none" dirty="0" smtClean="0">
                <a:solidFill>
                  <a:schemeClr val="tx1"/>
                </a:solidFill>
                <a:effectLst/>
                <a:latin typeface="Arial"/>
                <a:ea typeface="Arial"/>
                <a:cs typeface="Arial"/>
                <a:sym typeface="Arial"/>
              </a:rPr>
              <a:t>Changes during puberty in the reproductive organs for</a:t>
            </a:r>
            <a:r>
              <a:rPr lang="en-US" sz="1200" b="1" i="0" u="none" strike="noStrike" kern="1200" cap="none" baseline="0" dirty="0" smtClean="0">
                <a:solidFill>
                  <a:schemeClr val="tx1"/>
                </a:solidFill>
                <a:effectLst/>
                <a:latin typeface="Arial"/>
                <a:ea typeface="Arial"/>
                <a:cs typeface="Arial"/>
                <a:sym typeface="Arial"/>
              </a:rPr>
              <a:t> a person assigned male at birth:</a:t>
            </a:r>
          </a:p>
          <a:p>
            <a:pPr marL="158750" indent="0">
              <a:buNone/>
            </a:pPr>
            <a:r>
              <a:rPr lang="en-US" sz="1200" b="1" i="1" u="none" strike="noStrike" kern="1200" cap="none" dirty="0" smtClean="0">
                <a:solidFill>
                  <a:schemeClr val="tx1"/>
                </a:solidFill>
                <a:effectLst/>
                <a:latin typeface="Arial"/>
                <a:ea typeface="Arial"/>
                <a:cs typeface="Arial"/>
                <a:sym typeface="Arial"/>
              </a:rPr>
              <a:t>Erections</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The tissue that makes up the penis is called spongy tissue</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Under a microscope this tissue has many tiny holes in it</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These tiny holes fill up with extra blood which causes the penis to get bigger, harder and stand out from the body, called an </a:t>
            </a:r>
            <a:r>
              <a:rPr lang="en-US" sz="1200" b="1" i="0" u="none" strike="noStrike" kern="1200" cap="none" dirty="0" smtClean="0">
                <a:solidFill>
                  <a:schemeClr val="tx1"/>
                </a:solidFill>
                <a:effectLst/>
                <a:latin typeface="Arial"/>
                <a:ea typeface="Arial"/>
                <a:cs typeface="Arial"/>
                <a:sym typeface="Arial"/>
              </a:rPr>
              <a:t>erection</a:t>
            </a:r>
            <a:endParaRPr lang="en-US" sz="1200" b="0"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Erections happen for physical reasons before puberty, even before birth</a:t>
            </a:r>
          </a:p>
          <a:p>
            <a:pPr marL="628650" lvl="1"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They can also happen when the penis is touched or when excited</a:t>
            </a:r>
          </a:p>
          <a:p>
            <a:pPr marL="628650" lvl="1"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Sexual thoughts send message to penis – hardens and sticks out from body</a:t>
            </a:r>
          </a:p>
          <a:p>
            <a:pPr marL="628650" lvl="1"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Can happen when it is least expected or wanted (e.g. first thing in the morning when you have a full bladder, during sleep, when you are anxious or frightened, no reason at all), not always related to sexual thoughts</a:t>
            </a:r>
            <a:endParaRPr lang="en-US" sz="1200" b="1" i="0" u="none" strike="noStrike" kern="1200" cap="none" dirty="0" smtClean="0">
              <a:solidFill>
                <a:schemeClr val="tx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Erections can be frightening and embarrassing, but</a:t>
            </a:r>
            <a:r>
              <a:rPr lang="en-US" sz="1200" b="0" i="0" u="none" strike="noStrike" kern="1200" cap="none" baseline="0" dirty="0" smtClean="0">
                <a:solidFill>
                  <a:schemeClr val="tx1"/>
                </a:solidFill>
                <a:effectLst/>
                <a:latin typeface="Arial"/>
                <a:ea typeface="Arial"/>
                <a:cs typeface="Arial"/>
                <a:sym typeface="Arial"/>
              </a:rPr>
              <a:t> this </a:t>
            </a:r>
            <a:r>
              <a:rPr lang="en-US" sz="1200" b="0" i="0" u="none" strike="noStrike" kern="1200" cap="none" dirty="0" smtClean="0">
                <a:solidFill>
                  <a:schemeClr val="tx1"/>
                </a:solidFill>
                <a:effectLst/>
                <a:latin typeface="Arial"/>
                <a:ea typeface="Arial"/>
                <a:cs typeface="Arial"/>
                <a:sym typeface="Arial"/>
              </a:rPr>
              <a:t>is a normal process of growing up. </a:t>
            </a:r>
          </a:p>
          <a:p>
            <a:pPr marL="628650" lvl="1"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An erection does not mean that sperm will be released (ejaculation). </a:t>
            </a:r>
          </a:p>
          <a:p>
            <a:pPr marL="628650" lvl="1"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Erections will eventually go away on their own. </a:t>
            </a:r>
          </a:p>
          <a:p>
            <a:pPr marL="628650" lvl="1"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People</a:t>
            </a:r>
            <a:r>
              <a:rPr lang="en-US" sz="1200" b="0" i="0" u="none" strike="noStrike" kern="1200" cap="none" baseline="0" dirty="0" smtClean="0">
                <a:solidFill>
                  <a:schemeClr val="tx1"/>
                </a:solidFill>
                <a:effectLst/>
                <a:latin typeface="Arial"/>
                <a:ea typeface="Arial"/>
                <a:cs typeface="Arial"/>
                <a:sym typeface="Arial"/>
              </a:rPr>
              <a:t> with a penis</a:t>
            </a:r>
            <a:r>
              <a:rPr lang="en-US" sz="1200" b="0" i="0" u="none" strike="noStrike" kern="1200" cap="none" dirty="0" smtClean="0">
                <a:solidFill>
                  <a:schemeClr val="tx1"/>
                </a:solidFill>
                <a:effectLst/>
                <a:latin typeface="Arial"/>
                <a:ea typeface="Arial"/>
                <a:cs typeface="Arial"/>
                <a:sym typeface="Arial"/>
              </a:rPr>
              <a:t> can cope with an unwanted erection by:</a:t>
            </a:r>
          </a:p>
          <a:p>
            <a:pPr marL="1085850" lvl="2"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Trying to focus on something else until it goes away </a:t>
            </a:r>
          </a:p>
          <a:p>
            <a:pPr marL="1085850" lvl="2"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Teachers</a:t>
            </a:r>
            <a:r>
              <a:rPr lang="en-US" sz="1200" b="0" i="0" u="none" strike="noStrike" kern="1200" cap="none" baseline="0" dirty="0" smtClean="0">
                <a:solidFill>
                  <a:schemeClr val="tx1"/>
                </a:solidFill>
                <a:effectLst/>
                <a:latin typeface="Arial"/>
                <a:ea typeface="Arial"/>
                <a:cs typeface="Arial"/>
                <a:sym typeface="Arial"/>
              </a:rPr>
              <a:t> should normalize that erections will happen, it is a part of puberty and the reproductive system as a result of the hormone testosterone. </a:t>
            </a:r>
            <a:endParaRPr lang="en-US" sz="1200" b="0" i="0" u="none" strike="noStrike" kern="1200" cap="none" dirty="0" smtClean="0">
              <a:solidFill>
                <a:schemeClr val="tx1"/>
              </a:solidFill>
              <a:effectLst/>
              <a:latin typeface="Arial"/>
              <a:ea typeface="Arial"/>
              <a:cs typeface="Arial"/>
              <a:sym typeface="Arial"/>
            </a:endParaRPr>
          </a:p>
          <a:p>
            <a:pPr marL="158750" indent="0">
              <a:buNone/>
            </a:pPr>
            <a:endParaRPr lang="en-US" sz="1200" b="1" i="1" u="none" strike="noStrike" kern="1200" cap="none" dirty="0" smtClean="0">
              <a:solidFill>
                <a:schemeClr val="tx1"/>
              </a:solidFill>
              <a:effectLst/>
              <a:latin typeface="Arial"/>
              <a:ea typeface="Arial"/>
              <a:cs typeface="Arial"/>
              <a:sym typeface="Arial"/>
            </a:endParaRPr>
          </a:p>
          <a:p>
            <a:pPr marL="158750" indent="0">
              <a:buNone/>
            </a:pPr>
            <a:r>
              <a:rPr lang="en-US" sz="1200" b="1" i="1" u="none" strike="noStrike" kern="1200" cap="none" dirty="0" smtClean="0">
                <a:solidFill>
                  <a:schemeClr val="tx1"/>
                </a:solidFill>
                <a:effectLst/>
                <a:latin typeface="Arial"/>
                <a:ea typeface="Arial"/>
                <a:cs typeface="Arial"/>
                <a:sym typeface="Arial"/>
              </a:rPr>
              <a:t>Ejaculations</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Ejaculation is the release of semen from penis</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The penis must be erect before an ejaculation occurs</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Muscles push the semen into the urethra and out the penis</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There are millions of sperm in one ejaculation</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Ejaculations may also happen during sleep (</a:t>
            </a:r>
            <a:r>
              <a:rPr lang="en-US" sz="1200" b="1" i="0" u="none" strike="noStrike" kern="1200" cap="none" dirty="0" smtClean="0">
                <a:solidFill>
                  <a:schemeClr val="tx1"/>
                </a:solidFill>
                <a:effectLst/>
                <a:latin typeface="Arial"/>
                <a:ea typeface="Arial"/>
                <a:cs typeface="Arial"/>
                <a:sym typeface="Arial"/>
              </a:rPr>
              <a:t>nocturnal emission or “wet dream”</a:t>
            </a:r>
            <a:r>
              <a:rPr lang="en-US" sz="1200" b="0" i="0" u="none" strike="noStrike" kern="1200" cap="none" dirty="0" smtClean="0">
                <a:solidFill>
                  <a:schemeClr val="tx1"/>
                </a:solidFill>
                <a:effectLst/>
                <a:latin typeface="Arial"/>
                <a:ea typeface="Arial"/>
                <a:cs typeface="Arial"/>
                <a:sym typeface="Arial"/>
              </a:rPr>
              <a:t>)</a:t>
            </a:r>
          </a:p>
          <a:p>
            <a:pPr marL="158750" indent="0">
              <a:buNone/>
            </a:pPr>
            <a:endParaRPr lang="en-US" sz="1200" b="1" i="1" u="none" strike="noStrike" kern="1200" cap="none" dirty="0" smtClean="0">
              <a:solidFill>
                <a:schemeClr val="tx1"/>
              </a:solidFill>
              <a:effectLst/>
              <a:latin typeface="Arial"/>
              <a:ea typeface="Arial"/>
              <a:cs typeface="Arial"/>
              <a:sym typeface="Arial"/>
            </a:endParaRPr>
          </a:p>
          <a:p>
            <a:pPr marL="158750" indent="0">
              <a:buNone/>
            </a:pPr>
            <a:r>
              <a:rPr lang="en-US" sz="1200" b="1" i="1" u="none" strike="noStrike" kern="1200" cap="none" dirty="0" smtClean="0">
                <a:solidFill>
                  <a:schemeClr val="tx1"/>
                </a:solidFill>
                <a:effectLst/>
                <a:latin typeface="Arial"/>
                <a:ea typeface="Arial"/>
                <a:cs typeface="Arial"/>
                <a:sym typeface="Arial"/>
              </a:rPr>
              <a:t>Wet dreams (Nocturnal Emissions)</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Wet dreams are ejaculation of semen during sleep</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This is one time that semen comes out without any extra touching of the penis</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If a person wakes up and finds a wet, sticky spot on their pajamas, it is possible to assume that semen came out when they was sleeping</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A person may be concerned that they</a:t>
            </a:r>
            <a:r>
              <a:rPr lang="en-US" sz="1200" b="0" i="0" u="none" strike="noStrike" kern="1200" cap="none" baseline="0" dirty="0" smtClean="0">
                <a:solidFill>
                  <a:schemeClr val="tx1"/>
                </a:solidFill>
                <a:effectLst/>
                <a:latin typeface="Arial"/>
                <a:ea typeface="Arial"/>
                <a:cs typeface="Arial"/>
                <a:sym typeface="Arial"/>
              </a:rPr>
              <a:t> </a:t>
            </a:r>
            <a:r>
              <a:rPr lang="en-US" sz="1200" b="0" i="0" u="none" strike="noStrike" kern="1200" cap="none" dirty="0" smtClean="0">
                <a:solidFill>
                  <a:schemeClr val="tx1"/>
                </a:solidFill>
                <a:effectLst/>
                <a:latin typeface="Arial"/>
                <a:ea typeface="Arial"/>
                <a:cs typeface="Arial"/>
                <a:sym typeface="Arial"/>
              </a:rPr>
              <a:t>wet (urinated</a:t>
            </a:r>
            <a:r>
              <a:rPr lang="en-US" sz="1200" b="0" i="0" u="none" strike="noStrike" kern="1200" cap="none" baseline="0" dirty="0" smtClean="0">
                <a:solidFill>
                  <a:schemeClr val="tx1"/>
                </a:solidFill>
                <a:effectLst/>
                <a:latin typeface="Arial"/>
                <a:ea typeface="Arial"/>
                <a:cs typeface="Arial"/>
                <a:sym typeface="Arial"/>
              </a:rPr>
              <a:t>) </a:t>
            </a:r>
            <a:r>
              <a:rPr lang="en-US" sz="1200" b="0" i="0" u="none" strike="noStrike" kern="1200" cap="none" dirty="0" smtClean="0">
                <a:solidFill>
                  <a:schemeClr val="tx1"/>
                </a:solidFill>
                <a:effectLst/>
                <a:latin typeface="Arial"/>
                <a:ea typeface="Arial"/>
                <a:cs typeface="Arial"/>
                <a:sym typeface="Arial"/>
              </a:rPr>
              <a:t>the bed but this is not always the case</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Some people have wet dreams, some don’t. Whatever happens is OK</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A person should change their </a:t>
            </a:r>
            <a:r>
              <a:rPr lang="en-US" sz="1200" b="0" i="0" u="none" strike="noStrike" kern="1200" cap="none" dirty="0" err="1" smtClean="0">
                <a:solidFill>
                  <a:schemeClr val="tx1"/>
                </a:solidFill>
                <a:effectLst/>
                <a:latin typeface="Arial"/>
                <a:ea typeface="Arial"/>
                <a:cs typeface="Arial"/>
                <a:sym typeface="Arial"/>
              </a:rPr>
              <a:t>PJ’s</a:t>
            </a:r>
            <a:r>
              <a:rPr lang="en-US" sz="1200" b="0" i="0" u="none" strike="noStrike" kern="1200" cap="none" dirty="0" smtClean="0">
                <a:solidFill>
                  <a:schemeClr val="tx1"/>
                </a:solidFill>
                <a:effectLst/>
                <a:latin typeface="Arial"/>
                <a:ea typeface="Arial"/>
                <a:cs typeface="Arial"/>
                <a:sym typeface="Arial"/>
              </a:rPr>
              <a:t> and sheets as needed and then put them in the laundry</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It is important to remember that this is a normal part of growing up</a:t>
            </a:r>
          </a:p>
          <a:p>
            <a:pPr marL="158750" indent="0">
              <a:buNone/>
            </a:pPr>
            <a:endParaRPr lang="en-US" sz="1200" b="0" i="0" u="none" strike="noStrike" kern="1200" cap="none" dirty="0" smtClean="0">
              <a:solidFill>
                <a:schemeClr val="tx1"/>
              </a:solidFill>
              <a:effectLst/>
              <a:latin typeface="Arial"/>
              <a:ea typeface="Arial"/>
              <a:cs typeface="Arial"/>
              <a:sym typeface="Arial"/>
            </a:endParaRPr>
          </a:p>
          <a:p>
            <a:pPr marL="158750" indent="0">
              <a:buNone/>
            </a:pPr>
            <a:r>
              <a:rPr lang="en-US" sz="1200" b="1" i="1" u="none" strike="noStrike" kern="1200" cap="none" dirty="0" smtClean="0">
                <a:solidFill>
                  <a:schemeClr val="tx1"/>
                </a:solidFill>
                <a:effectLst/>
                <a:latin typeface="Arial"/>
                <a:ea typeface="Arial"/>
                <a:cs typeface="Arial"/>
                <a:sym typeface="Arial"/>
              </a:rPr>
              <a:t>Jock itch (infection)</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There is increased perspiration during puberty, including in the pubic area</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Sweaty underwear,</a:t>
            </a:r>
            <a:r>
              <a:rPr lang="en-US" sz="1200" b="0" i="0" u="none" strike="noStrike" kern="1200" cap="none" baseline="0" dirty="0" smtClean="0">
                <a:solidFill>
                  <a:schemeClr val="tx1"/>
                </a:solidFill>
                <a:effectLst/>
                <a:latin typeface="Arial"/>
                <a:ea typeface="Arial"/>
                <a:cs typeface="Arial"/>
                <a:sym typeface="Arial"/>
              </a:rPr>
              <a:t> sweaty </a:t>
            </a:r>
            <a:r>
              <a:rPr lang="en-US" sz="1200" b="0" i="0" u="none" strike="noStrike" kern="1200" cap="none" dirty="0" smtClean="0">
                <a:solidFill>
                  <a:schemeClr val="tx1"/>
                </a:solidFill>
                <a:effectLst/>
                <a:latin typeface="Arial"/>
                <a:ea typeface="Arial"/>
                <a:cs typeface="Arial"/>
                <a:sym typeface="Arial"/>
              </a:rPr>
              <a:t>jock straps (sweaty sports</a:t>
            </a:r>
            <a:r>
              <a:rPr lang="en-US" sz="1200" b="0" i="0" u="none" strike="noStrike" kern="1200" cap="none" baseline="0" dirty="0" smtClean="0">
                <a:solidFill>
                  <a:schemeClr val="tx1"/>
                </a:solidFill>
                <a:effectLst/>
                <a:latin typeface="Arial"/>
                <a:ea typeface="Arial"/>
                <a:cs typeface="Arial"/>
                <a:sym typeface="Arial"/>
              </a:rPr>
              <a:t> equipment)</a:t>
            </a:r>
            <a:r>
              <a:rPr lang="en-US" sz="1200" b="0" i="0" u="none" strike="noStrike" kern="1200" cap="none" dirty="0" smtClean="0">
                <a:solidFill>
                  <a:schemeClr val="tx1"/>
                </a:solidFill>
                <a:effectLst/>
                <a:latin typeface="Arial"/>
                <a:ea typeface="Arial"/>
                <a:cs typeface="Arial"/>
                <a:sym typeface="Arial"/>
              </a:rPr>
              <a:t>, a bathing suit that is wet and worn for a long time – these can lead to a scaly, itchy rash in the genital area</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It is important to keep clean, and keep the skin dry (e.g. dry well after bathing or showering; use of corn starch)</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It can be treated with anti-fungal preparations available at the drugstore without a prescription</a:t>
            </a:r>
          </a:p>
          <a:p>
            <a:pPr marL="17145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If the problem persists, see your health care professional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baseline="0" dirty="0" err="1" smtClean="0"/>
              <a:t>Anzilotti</a:t>
            </a:r>
            <a:r>
              <a:rPr lang="en-CA" b="0" baseline="0" dirty="0" smtClean="0"/>
              <a:t>, A. W. (2019, October). Nemours </a:t>
            </a:r>
            <a:r>
              <a:rPr lang="en-CA" b="0" baseline="0" dirty="0" err="1" smtClean="0"/>
              <a:t>TeensHealth</a:t>
            </a:r>
            <a:r>
              <a:rPr lang="en-CA" b="0" baseline="0" dirty="0" smtClean="0"/>
              <a:t>: What Are Wet Dreams? https://kidshealth.org/en/teens/expert-wet-dreams.html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baseline="0" dirty="0" err="1" smtClean="0"/>
              <a:t>Dowshen</a:t>
            </a:r>
            <a:r>
              <a:rPr lang="en-CA" b="0" baseline="0" dirty="0" smtClean="0"/>
              <a:t>, S. (2017, November). Nemours </a:t>
            </a:r>
            <a:r>
              <a:rPr lang="en-CA" b="0" baseline="0" dirty="0" err="1" smtClean="0"/>
              <a:t>TeensHealth</a:t>
            </a:r>
            <a:r>
              <a:rPr lang="en-CA" b="0" baseline="0" dirty="0" smtClean="0"/>
              <a:t>: Is It Normal to Get Erections? https://kidshealth.org/en/teens/normal-erections.html </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33450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c8e8eaf27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c8e8eaf27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Background Knowledge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The teacher</a:t>
            </a:r>
            <a:r>
              <a:rPr lang="en-US" sz="1100" b="1" i="0" u="none" strike="noStrike" cap="none" baseline="0" dirty="0" smtClean="0">
                <a:solidFill>
                  <a:srgbClr val="000000"/>
                </a:solidFill>
                <a:effectLst/>
                <a:latin typeface="Arial"/>
                <a:ea typeface="Arial"/>
                <a:cs typeface="Arial"/>
                <a:sym typeface="Arial"/>
              </a:rPr>
              <a:t> should watch the video before playing it for their class, to determine if it is appropriate for their students</a:t>
            </a:r>
            <a:r>
              <a:rPr lang="en-US" sz="1100" b="0" i="0" u="none" strike="noStrike" cap="none" baseline="0" dirty="0" smtClean="0">
                <a:solidFill>
                  <a:srgbClr val="000000"/>
                </a:solidFill>
                <a:effectLst/>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smtClean="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To access video</a:t>
            </a:r>
            <a:r>
              <a:rPr lang="en-US" sz="1100" baseline="0" dirty="0" smtClean="0">
                <a:ea typeface="Calibri"/>
                <a:cs typeface="Calibri"/>
                <a:sym typeface="Calibri"/>
              </a:rPr>
              <a:t> you must be in present mode to play OR</a:t>
            </a:r>
            <a:r>
              <a:rPr lang="en-US" sz="1100" dirty="0" smtClean="0">
                <a:ea typeface="Calibri"/>
                <a:cs typeface="Calibri"/>
                <a:sym typeface="Calibri"/>
              </a:rPr>
              <a:t> open the hyperlink in a</a:t>
            </a:r>
            <a:r>
              <a:rPr lang="en-US" sz="1100" baseline="0" dirty="0" smtClean="0">
                <a:ea typeface="Calibri"/>
                <a:cs typeface="Calibri"/>
                <a:sym typeface="Calibri"/>
              </a:rPr>
              <a:t> separate </a:t>
            </a:r>
            <a:r>
              <a:rPr lang="en-US" sz="1100" dirty="0" smtClean="0">
                <a:ea typeface="Calibri"/>
                <a:cs typeface="Calibri"/>
                <a:sym typeface="Calibri"/>
              </a:rPr>
              <a:t>Internet browser.</a:t>
            </a:r>
            <a:r>
              <a:rPr lang="en-US" sz="1100" baseline="0" dirty="0" smtClean="0">
                <a:ea typeface="Calibri"/>
                <a:cs typeface="Calibri"/>
                <a:sym typeface="Calibri"/>
              </a:rPr>
              <a:t> </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Video link: Every Body Curious – Genitals </a:t>
            </a:r>
            <a:r>
              <a:rPr lang="en-US" sz="1100" b="0" i="0" u="none" strike="noStrike" cap="none" dirty="0" smtClean="0">
                <a:solidFill>
                  <a:srgbClr val="000000"/>
                </a:solidFill>
                <a:effectLst/>
                <a:latin typeface="Arial"/>
                <a:ea typeface="Arial"/>
                <a:cs typeface="Arial"/>
                <a:sym typeface="Wingdings" panose="05000000000000000000" pitchFamily="2" charset="2"/>
              </a:rPr>
              <a:t> https://youtu.be/pWSUR2hSECM </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Also hyperlinked in the title. </a:t>
            </a: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Video Length:  9:16 </a:t>
            </a:r>
            <a:r>
              <a:rPr lang="en-US" sz="1100" b="0" i="0" u="none" strike="noStrike" cap="none" dirty="0" smtClean="0">
                <a:solidFill>
                  <a:srgbClr val="000000"/>
                </a:solidFill>
                <a:effectLst/>
                <a:latin typeface="Arial"/>
                <a:ea typeface="Arial"/>
                <a:cs typeface="Arial"/>
                <a:sym typeface="Wingdings" panose="05000000000000000000" pitchFamily="2" charset="2"/>
              </a:rPr>
              <a:t> </a:t>
            </a:r>
            <a:r>
              <a:rPr lang="en-US" sz="1100" b="1" i="0" u="none" strike="noStrike" cap="none" dirty="0" smtClean="0">
                <a:solidFill>
                  <a:srgbClr val="000000"/>
                </a:solidFill>
                <a:effectLst/>
                <a:latin typeface="Arial"/>
                <a:ea typeface="Arial"/>
                <a:cs typeface="Arial"/>
                <a:sym typeface="Arial"/>
              </a:rPr>
              <a:t>I </a:t>
            </a:r>
            <a:r>
              <a:rPr lang="en-US" sz="1100" b="1" i="0" u="none" strike="noStrike" cap="none" baseline="0" dirty="0" smtClean="0">
                <a:solidFill>
                  <a:srgbClr val="000000"/>
                </a:solidFill>
                <a:effectLst/>
                <a:latin typeface="Arial"/>
                <a:ea typeface="Arial"/>
                <a:cs typeface="Arial"/>
                <a:sym typeface="Arial"/>
              </a:rPr>
              <a:t>suggest ending the video at 4:43</a:t>
            </a:r>
            <a:r>
              <a:rPr lang="en-US" sz="1100" b="0" i="0" u="none" strike="noStrike" cap="none" baseline="0" dirty="0" smtClean="0">
                <a:solidFill>
                  <a:srgbClr val="000000"/>
                </a:solidFill>
                <a:effectLst/>
                <a:latin typeface="Arial"/>
                <a:ea typeface="Arial"/>
                <a:cs typeface="Arial"/>
                <a:sym typeface="Arial"/>
              </a:rPr>
              <a:t>; After this is begins to discuss the internal reproductive organs for a person with a uterus, as well as briefly touches on menstruation (which won’t be covered in this presentation)</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baseline="0" dirty="0" smtClean="0">
                <a:solidFill>
                  <a:srgbClr val="000000"/>
                </a:solidFill>
                <a:effectLst/>
                <a:latin typeface="Arial"/>
                <a:ea typeface="Arial"/>
                <a:cs typeface="Arial"/>
                <a:sym typeface="Arial"/>
              </a:rPr>
              <a:t>Note: </a:t>
            </a:r>
            <a:r>
              <a:rPr lang="en-US" sz="1100" b="0" i="0" u="none" strike="noStrike" cap="none" baseline="0" dirty="0" smtClean="0">
                <a:solidFill>
                  <a:srgbClr val="000000"/>
                </a:solidFill>
                <a:effectLst/>
                <a:latin typeface="Arial"/>
                <a:ea typeface="Arial"/>
                <a:cs typeface="Arial"/>
                <a:sym typeface="Arial"/>
              </a:rPr>
              <a:t>The teacher should review the video before attempting to play it in their class. They can decide what parts of the video they find relevant and pertinent to share with the students. </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Another Everybody Curious</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video that might be of interest and talks about the Penis can</a:t>
            </a:r>
            <a:r>
              <a:rPr lang="en-US" sz="1100" b="0" i="0" u="none" strike="noStrike" cap="none" baseline="0" dirty="0" smtClean="0">
                <a:solidFill>
                  <a:srgbClr val="000000"/>
                </a:solidFill>
                <a:effectLst/>
                <a:latin typeface="Arial"/>
                <a:ea typeface="Arial"/>
                <a:cs typeface="Arial"/>
                <a:sym typeface="Arial"/>
              </a:rPr>
              <a:t> be found here: </a:t>
            </a:r>
            <a:r>
              <a:rPr lang="en-US" sz="1100" b="0" i="0" u="none" strike="noStrike" cap="none" dirty="0" smtClean="0">
                <a:solidFill>
                  <a:srgbClr val="000000"/>
                </a:solidFill>
                <a:effectLst/>
                <a:latin typeface="Arial"/>
                <a:ea typeface="Arial"/>
                <a:cs typeface="Arial"/>
                <a:sym typeface="Arial"/>
              </a:rPr>
              <a:t>https://youtu.be/9GLPOwM9yiQ (please review before deciding to share with the class)</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239975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c8e8eaf27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c8e8eaf27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u="sng" baseline="0" dirty="0" smtClean="0"/>
              <a:t>Teacher Prompt</a:t>
            </a:r>
            <a:endParaRPr lang="en-CA" b="1" u="sng" baseline="0" dirty="0" smtClean="0"/>
          </a:p>
          <a:p>
            <a:pPr marL="0" lvl="0" indent="0" algn="l" rtl="0">
              <a:spcBef>
                <a:spcPts val="0"/>
              </a:spcBef>
              <a:spcAft>
                <a:spcPts val="0"/>
              </a:spcAft>
              <a:buNone/>
            </a:pPr>
            <a:r>
              <a:rPr lang="en-CA" b="1" baseline="0" dirty="0" smtClean="0"/>
              <a:t>Consolidate: Reaching Out About Puberty and the Reproductive Systems</a:t>
            </a:r>
          </a:p>
          <a:p>
            <a:pPr marL="0" lvl="0" indent="0" algn="l" rtl="0">
              <a:spcBef>
                <a:spcPts val="0"/>
              </a:spcBef>
              <a:spcAft>
                <a:spcPts val="0"/>
              </a:spcAft>
              <a:buNone/>
            </a:pPr>
            <a:r>
              <a:rPr lang="en-CA" baseline="0" dirty="0" smtClean="0"/>
              <a:t>Remind them to reflect on the conversation, for example:</a:t>
            </a:r>
          </a:p>
          <a:p>
            <a:pPr marL="171450" lvl="0" indent="-171450" algn="l" rtl="0">
              <a:spcBef>
                <a:spcPts val="0"/>
              </a:spcBef>
              <a:spcAft>
                <a:spcPts val="0"/>
              </a:spcAft>
            </a:pPr>
            <a:r>
              <a:rPr lang="en-CA" baseline="0" dirty="0" smtClean="0"/>
              <a:t>Think about how you feel while you are having that conversation with an adult you trust…</a:t>
            </a:r>
          </a:p>
          <a:p>
            <a:pPr marL="0" lvl="0" indent="0" algn="l" rtl="0">
              <a:spcBef>
                <a:spcPts val="0"/>
              </a:spcBef>
              <a:spcAft>
                <a:spcPts val="0"/>
              </a:spcAft>
              <a:buNone/>
            </a:pPr>
            <a:endParaRPr lang="en-CA" baseline="0" dirty="0" smtClean="0"/>
          </a:p>
          <a:p>
            <a:pPr marL="0" lvl="0" indent="0" algn="l" rtl="0">
              <a:spcBef>
                <a:spcPts val="0"/>
              </a:spcBef>
              <a:spcAft>
                <a:spcPts val="0"/>
              </a:spcAft>
              <a:buNone/>
            </a:pPr>
            <a:r>
              <a:rPr lang="en-CA" b="1" baseline="0" dirty="0" smtClean="0"/>
              <a:t>Variation:</a:t>
            </a:r>
          </a:p>
          <a:p>
            <a:pPr marL="171450" lvl="0" indent="-171450" algn="l" rtl="0">
              <a:spcBef>
                <a:spcPts val="0"/>
              </a:spcBef>
              <a:spcAft>
                <a:spcPts val="0"/>
              </a:spcAft>
            </a:pPr>
            <a:r>
              <a:rPr lang="en-CA" b="0" baseline="0" dirty="0" smtClean="0"/>
              <a:t>If students feel uncomfortable about some of the concepts that were discussed, the teacher can give out cue cards or a piece of paper to the students and they can write the 3-2-1 there. The teacher can then collect them and read them out loud. </a:t>
            </a:r>
            <a:r>
              <a:rPr lang="en-CA" b="1" baseline="0" dirty="0" smtClean="0"/>
              <a:t>The students name DOES NOT have to go on their piece of paper/cue card</a:t>
            </a:r>
            <a:r>
              <a:rPr lang="en-CA" b="0" baseline="0" dirty="0" smtClean="0"/>
              <a:t>, unless the teacher is assessing the students.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i="1" dirty="0" smtClean="0"/>
              <a:t>**Note:</a:t>
            </a:r>
            <a:r>
              <a:rPr lang="en-US" i="1" baseline="0" dirty="0" smtClean="0"/>
              <a:t> </a:t>
            </a:r>
            <a:r>
              <a:rPr lang="en-US" i="0" baseline="0" dirty="0" smtClean="0"/>
              <a:t>The final activity for the reproductive systems will be covered in Part 2 of the Reproductive Systems PowerPoint Presentations**</a:t>
            </a:r>
          </a:p>
          <a:p>
            <a:pPr marL="0" lvl="0" indent="0" algn="l" rtl="0">
              <a:spcBef>
                <a:spcPts val="0"/>
              </a:spcBef>
              <a:spcAft>
                <a:spcPts val="0"/>
              </a:spcAft>
              <a:buNone/>
            </a:pPr>
            <a:endParaRPr lang="en-CA"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b="0" baseline="0" dirty="0" smtClean="0"/>
          </a:p>
          <a:p>
            <a:pPr marL="0" lvl="0" indent="0" algn="l" rtl="0">
              <a:spcBef>
                <a:spcPts val="0"/>
              </a:spcBef>
              <a:spcAft>
                <a:spcPts val="0"/>
              </a:spcAft>
              <a:buNone/>
            </a:pPr>
            <a:endParaRPr lang="en-CA" b="0" baseline="0" dirty="0" smtClean="0"/>
          </a:p>
        </p:txBody>
      </p:sp>
    </p:spTree>
    <p:extLst>
      <p:ext uri="{BB962C8B-B14F-4D97-AF65-F5344CB8AC3E}">
        <p14:creationId xmlns:p14="http://schemas.microsoft.com/office/powerpoint/2010/main" val="1597662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u="sng" dirty="0" smtClean="0"/>
              <a:t>Teacher Prompt</a:t>
            </a:r>
          </a:p>
          <a:p>
            <a:pPr marL="0" lvl="0" indent="0" algn="l" rtl="0">
              <a:spcBef>
                <a:spcPts val="0"/>
              </a:spcBef>
              <a:spcAft>
                <a:spcPts val="0"/>
              </a:spcAft>
              <a:buNone/>
            </a:pPr>
            <a:r>
              <a:rPr lang="en-US" i="1" dirty="0" smtClean="0"/>
              <a:t>Where or who do you reach out to if you need help or have questions regarding puberty</a:t>
            </a:r>
            <a:r>
              <a:rPr lang="en-US" i="1" baseline="0" dirty="0" smtClean="0"/>
              <a:t> and/or </a:t>
            </a:r>
            <a:r>
              <a:rPr lang="en-US" i="1" dirty="0" smtClean="0"/>
              <a:t>reproductive systems?</a:t>
            </a:r>
          </a:p>
          <a:p>
            <a:pPr marL="0" lvl="0" indent="0" algn="l" rtl="0">
              <a:spcBef>
                <a:spcPts val="0"/>
              </a:spcBef>
              <a:spcAft>
                <a:spcPts val="0"/>
              </a:spcAft>
              <a:buNone/>
            </a:pPr>
            <a:endParaRPr lang="en-US" i="1" dirty="0" smtClean="0"/>
          </a:p>
          <a:p>
            <a:pPr marL="0" lvl="0" indent="0" algn="l" rtl="0">
              <a:spcBef>
                <a:spcPts val="0"/>
              </a:spcBef>
              <a:spcAft>
                <a:spcPts val="0"/>
              </a:spcAft>
              <a:buNone/>
            </a:pPr>
            <a:r>
              <a:rPr lang="en-US" b="1" i="0" u="sng" dirty="0" smtClean="0"/>
              <a:t>General</a:t>
            </a:r>
            <a:r>
              <a:rPr lang="en-US" b="1" i="0" u="sng" baseline="0" dirty="0" smtClean="0"/>
              <a:t> Information</a:t>
            </a:r>
            <a:endParaRPr lang="en-US" b="1" i="0" u="sng"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baseline="0" dirty="0" smtClean="0">
                <a:effectLst/>
              </a:rPr>
              <a:t>There are many people and places that you can reach out to in order to get help or ask questions about your health and/or relationships. </a:t>
            </a:r>
            <a:r>
              <a:rPr lang="en-US" dirty="0" smtClean="0"/>
              <a:t>Some types of supports include: social supports (family, friends); school supports (counselors, teachers); and community supports (school nurses, health care providers, doctors, faith leaders, kids help phone, etc.)</a:t>
            </a:r>
            <a:r>
              <a:rPr lang="en-US" sz="1100" dirty="0" smtClean="0">
                <a:solidFill>
                  <a:schemeClr val="dk1"/>
                </a:solidFill>
                <a:latin typeface="Calibri"/>
                <a:ea typeface="Calibri"/>
                <a:cs typeface="Calibri"/>
                <a:sym typeface="Calibri"/>
              </a:rPr>
              <a:t> If you ever have questions/concerns, need help or know someone who needs help, you can always talk to someone. There are many options out there available to you.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a:t>
            </a:r>
            <a:r>
              <a:rPr lang="en-US" b="1" i="1" dirty="0" smtClean="0"/>
              <a:t>Note</a:t>
            </a:r>
            <a:r>
              <a:rPr lang="en-US" b="1" dirty="0" smtClean="0"/>
              <a:t>:</a:t>
            </a:r>
            <a:r>
              <a:rPr lang="en-US" b="1" baseline="0" dirty="0" smtClean="0"/>
              <a:t> </a:t>
            </a:r>
            <a:r>
              <a:rPr lang="en-US" b="1" dirty="0" smtClean="0"/>
              <a:t>Students might reach out for</a:t>
            </a:r>
            <a:r>
              <a:rPr lang="en-US" b="1" baseline="0" dirty="0" smtClean="0"/>
              <a:t> </a:t>
            </a:r>
            <a:r>
              <a:rPr lang="en-US" b="1" dirty="0" smtClean="0"/>
              <a:t>support through social media… Be aware that this may not always provide the most accurate information, so remind students that it is important to reach out to adults*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baseline="0" dirty="0" smtClean="0">
                <a:effectLst/>
              </a:rPr>
              <a:t>Among these are:</a:t>
            </a:r>
          </a:p>
          <a:p>
            <a:pPr marL="171450" indent="-171450">
              <a:buFont typeface="Arial" panose="020B0604020202020204" pitchFamily="34" charset="0"/>
              <a:buChar char="•"/>
            </a:pPr>
            <a:r>
              <a:rPr lang="en-US" sz="1100" b="0" baseline="0" dirty="0" smtClean="0">
                <a:effectLst/>
              </a:rPr>
              <a:t>A trusted adult (such as a parent or teacher)</a:t>
            </a:r>
          </a:p>
          <a:p>
            <a:pPr marL="171450" indent="-171450">
              <a:buFont typeface="Arial" panose="020B0604020202020204" pitchFamily="34" charset="0"/>
              <a:buChar char="•"/>
            </a:pPr>
            <a:r>
              <a:rPr lang="en-US" sz="1100" b="0" baseline="0" dirty="0" smtClean="0">
                <a:effectLst/>
              </a:rPr>
              <a:t>A health care provider (such as a doctor or nurse)</a:t>
            </a:r>
          </a:p>
          <a:p>
            <a:pPr marL="171450" indent="-171450">
              <a:buFont typeface="Arial" panose="020B0604020202020204" pitchFamily="34" charset="0"/>
              <a:buChar char="•"/>
            </a:pPr>
            <a:r>
              <a:rPr lang="en-US" sz="1100" b="0" baseline="0" dirty="0" smtClean="0">
                <a:effectLst/>
              </a:rPr>
              <a:t>A child and youth worker</a:t>
            </a:r>
          </a:p>
          <a:p>
            <a:pPr marL="171450" indent="-171450">
              <a:buFont typeface="Arial" panose="020B0604020202020204" pitchFamily="34" charset="0"/>
              <a:buChar char="•"/>
            </a:pPr>
            <a:r>
              <a:rPr lang="en-US" sz="1100" b="0" baseline="0" dirty="0" smtClean="0">
                <a:effectLst/>
              </a:rPr>
              <a:t>The school health nurse</a:t>
            </a:r>
          </a:p>
          <a:p>
            <a:pPr marL="171450" indent="-171450">
              <a:buFont typeface="Arial" panose="020B0604020202020204" pitchFamily="34" charset="0"/>
              <a:buChar char="•"/>
            </a:pPr>
            <a:r>
              <a:rPr lang="en-US" sz="1100" b="0" baseline="0" dirty="0" smtClean="0">
                <a:effectLst/>
              </a:rPr>
              <a:t>The school social worker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smtClean="0">
                <a:effectLst/>
              </a:rPr>
              <a:t>Any of the Niagara Region Sexual Health Centres</a:t>
            </a:r>
          </a:p>
          <a:p>
            <a:pPr marL="171450" indent="-171450">
              <a:buFont typeface="Arial" panose="020B0604020202020204" pitchFamily="34" charset="0"/>
              <a:buChar char="•"/>
            </a:pPr>
            <a:r>
              <a:rPr lang="en-US" sz="1100" b="0" baseline="0" dirty="0" smtClean="0">
                <a:effectLst/>
              </a:rPr>
              <a:t>Kids Help Phone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Services </a:t>
            </a:r>
            <a:r>
              <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for Youth - Niagara Region, </a:t>
            </a:r>
            <a:r>
              <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Ontario</a:t>
            </a:r>
            <a:r>
              <a:rPr lang="en-US" sz="1100" u="none" dirty="0" smtClean="0">
                <a:solidFill>
                  <a:srgbClr val="0097A7"/>
                </a:solidFill>
                <a:latin typeface="Calibri"/>
                <a:ea typeface="Calibri"/>
                <a:cs typeface="Calibri"/>
                <a:sym typeface="Calibri"/>
              </a:rPr>
              <a:t> </a:t>
            </a:r>
            <a:r>
              <a:rPr lang="en-US" sz="1100" u="none" dirty="0" smtClean="0">
                <a:solidFill>
                  <a:srgbClr val="0097A7"/>
                </a:solidFill>
                <a:latin typeface="Calibri"/>
                <a:ea typeface="Calibri"/>
                <a:cs typeface="Calibri"/>
                <a:sym typeface="Wingdings" panose="05000000000000000000" pitchFamily="2" charset="2"/>
              </a:rPr>
              <a:t> </a:t>
            </a:r>
            <a:r>
              <a:rPr lang="en-US" sz="1100" dirty="0" smtClean="0">
                <a:hlinkClick r:id="rId3"/>
              </a:rPr>
              <a:t>https://www.niagararegion.ca/health/schools/youth-services.aspx</a:t>
            </a:r>
            <a:r>
              <a:rPr lang="en-US" sz="1100" dirty="0" smtClean="0"/>
              <a:t> </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Other</a:t>
            </a:r>
            <a:r>
              <a:rPr lang="en-US" b="1" baseline="0" dirty="0" smtClean="0"/>
              <a:t> community resources: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Kids Help Phone: Call 1-800-668-6868 or </a:t>
            </a:r>
            <a:r>
              <a:rPr lang="en-US" sz="1100" b="0" i="0" u="none" strike="noStrike" cap="none" baseline="0" dirty="0" smtClean="0">
                <a:solidFill>
                  <a:srgbClr val="000000"/>
                </a:solidFill>
                <a:latin typeface="Arial"/>
                <a:cs typeface="Arial"/>
                <a:sym typeface="Arial"/>
              </a:rPr>
              <a:t>https://kidshelpphone.ca/ </a:t>
            </a:r>
            <a:r>
              <a:rPr lang="en-US" b="0" baseline="0" dirty="0" smtClean="0">
                <a:sym typeface="Wingdings" panose="05000000000000000000" pitchFamily="2" charset="2"/>
              </a:rPr>
              <a:t> </a:t>
            </a:r>
            <a:endParaRPr lang="en-US" b="0" baseline="0" dirty="0" smtClean="0"/>
          </a:p>
          <a:p>
            <a:pPr marL="0" lvl="0" indent="0" algn="l" rtl="0">
              <a:spcBef>
                <a:spcPts val="0"/>
              </a:spcBef>
              <a:spcAft>
                <a:spcPts val="0"/>
              </a:spcAft>
              <a:buNone/>
            </a:pPr>
            <a:endParaRPr lang="en-US" b="1" i="1" dirty="0" smtClean="0"/>
          </a:p>
          <a:p>
            <a:pPr marL="0" lvl="0" indent="0" algn="l" rtl="0">
              <a:spcBef>
                <a:spcPts val="0"/>
              </a:spcBef>
              <a:spcAft>
                <a:spcPts val="0"/>
              </a:spcAft>
              <a:buNone/>
            </a:pPr>
            <a:r>
              <a:rPr lang="en-US" b="1" dirty="0" smtClean="0"/>
              <a:t>Image from </a:t>
            </a:r>
            <a:r>
              <a:rPr lang="en-US" b="1" dirty="0" err="1" smtClean="0"/>
              <a:t>Canva</a:t>
            </a:r>
            <a:endParaRPr lang="en-US" dirty="0"/>
          </a:p>
        </p:txBody>
      </p:sp>
    </p:spTree>
    <p:extLst>
      <p:ext uri="{BB962C8B-B14F-4D97-AF65-F5344CB8AC3E}">
        <p14:creationId xmlns:p14="http://schemas.microsoft.com/office/powerpoint/2010/main" val="3521072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a:t>
            </a: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aseline="0" dirty="0" smtClean="0"/>
              <a:t>For people assigned male at birth, the body parts that develop may include the testicles, scrotum, epididymis, vas deferens, seminal vesicles, prostate gland, urethra, and penis. </a:t>
            </a:r>
            <a:r>
              <a:rPr lang="en-CA" sz="1100" b="0" i="0" u="none" strike="noStrike" cap="none" baseline="0" dirty="0" smtClean="0">
                <a:solidFill>
                  <a:srgbClr val="000000"/>
                </a:solidFill>
                <a:latin typeface="Arial"/>
                <a:ea typeface="Arial"/>
                <a:cs typeface="Arial"/>
                <a:sym typeface="Arial"/>
              </a:rPr>
              <a:t>In Part 2 (or next class), we will discuss the reproductive parts </a:t>
            </a:r>
            <a:r>
              <a:rPr lang="en-US" sz="1100" b="0" i="0" u="none" strike="noStrike" cap="none" baseline="0" dirty="0" smtClean="0">
                <a:solidFill>
                  <a:srgbClr val="000000"/>
                </a:solidFill>
                <a:latin typeface="Arial"/>
                <a:ea typeface="Arial"/>
                <a:cs typeface="Arial"/>
                <a:sym typeface="Arial"/>
              </a:rPr>
              <a:t>for people assigned female at birth (</a:t>
            </a:r>
            <a:r>
              <a:rPr lang="en-CA" baseline="0" dirty="0" smtClean="0"/>
              <a:t>ovaries, ovum, fallopian tubes, uterus, cervix, and vagina).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fc8e8eaf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fc8e8eaf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Images from </a:t>
            </a:r>
            <a:r>
              <a:rPr lang="en-CA" b="1" dirty="0" err="1" smtClean="0"/>
              <a:t>Canva</a:t>
            </a:r>
            <a:endParaRPr b="1"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Ask students</a:t>
            </a:r>
            <a:r>
              <a:rPr lang="en-US" baseline="0" dirty="0" smtClean="0"/>
              <a:t> if they have any questions. Inform students that they will continue learning about puberty in subsequent lessons.</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baseline="0" dirty="0" smtClean="0"/>
              <a:t>Optional:</a:t>
            </a:r>
            <a:r>
              <a:rPr lang="en-US" b="0" baseline="0" dirty="0" smtClean="0"/>
              <a:t> If a question box or envelope has been created, close the lesson by reading and responding to/discussing some of the questions submitted by students. ***It is very important to review the questions prior to reading them to the class. Do not read any questions aloud that are inappropriate. If inappropriate questions have been submitted, inform the class that if a student submitted a question that is not answered during this period, that they are welcome to discuss it directly with the teacher another time. </a:t>
            </a:r>
            <a:endParaRPr lang="en-CA" dirty="0" smtClean="0"/>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dirty="0" smtClean="0"/>
          </a:p>
        </p:txBody>
      </p:sp>
    </p:spTree>
    <p:extLst>
      <p:ext uri="{BB962C8B-B14F-4D97-AF65-F5344CB8AC3E}">
        <p14:creationId xmlns:p14="http://schemas.microsoft.com/office/powerpoint/2010/main" val="16973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c8e8eaf27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c8e8eaf27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Images from </a:t>
            </a:r>
            <a:r>
              <a:rPr lang="en-CA" b="1" dirty="0" err="1" smtClean="0"/>
              <a:t>Canva</a:t>
            </a:r>
            <a:endParaRPr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 from </a:t>
            </a:r>
            <a:r>
              <a:rPr lang="en-CA" b="1" dirty="0" err="1" smtClean="0"/>
              <a:t>Canva</a:t>
            </a:r>
            <a:endParaRPr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6cf7e69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6cf7e6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The</a:t>
            </a:r>
            <a:r>
              <a:rPr lang="en-US" b="1" baseline="0" dirty="0" smtClean="0"/>
              <a:t> presentation begins here.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i="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1" baseline="0" dirty="0" smtClean="0"/>
              <a:t>This presentation should be taught before the pregnancy presentation.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i="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baseline="0" dirty="0" smtClean="0"/>
              <a:t>**Note: </a:t>
            </a:r>
            <a:r>
              <a:rPr lang="en-US" b="0" i="0" baseline="0" dirty="0" smtClean="0"/>
              <a:t>The reproductive system has been divided into two lessons: The content for a person with a penis (person assigned male at birth) </a:t>
            </a:r>
            <a:r>
              <a:rPr lang="en-US" b="1" i="0" baseline="0" dirty="0" smtClean="0"/>
              <a:t>(part 1)</a:t>
            </a:r>
            <a:r>
              <a:rPr lang="en-US" b="0" i="0" baseline="0" dirty="0" smtClean="0"/>
              <a:t> and then the content for a person with a vagina (person assigned female at birth) </a:t>
            </a:r>
            <a:r>
              <a:rPr lang="en-US" b="1" i="0" baseline="0" dirty="0" smtClean="0"/>
              <a:t>(part 2)**. </a:t>
            </a:r>
            <a:r>
              <a:rPr lang="en-US" b="0" i="0" baseline="0" dirty="0" smtClean="0"/>
              <a:t>Learning about the reproductive system for a person assigned female at birth second might help ease the students into talking about menstruation, conception and fertilization. </a:t>
            </a:r>
          </a:p>
          <a:p>
            <a:pPr marL="0" lvl="0" indent="0" algn="l" rtl="0">
              <a:spcBef>
                <a:spcPts val="0"/>
              </a:spcBef>
              <a:spcAft>
                <a:spcPts val="0"/>
              </a:spcAft>
              <a:buNone/>
            </a:pPr>
            <a:endParaRPr lang="en-US" b="0" i="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Reproductive and sexual anatomy includes your genitals and your internal sex and reproductive organs. Everyone’s reproductive and sexual anatomy looks a little different.</a:t>
            </a:r>
            <a:r>
              <a:rPr lang="en-US" dirty="0" smtClean="0"/>
              <a:t/>
            </a:r>
            <a:br>
              <a:rPr lang="en-US" dirty="0" smtClean="0"/>
            </a:br>
            <a:endParaRPr lang="en-US" b="0" i="1" baseline="0" dirty="0" smtClean="0"/>
          </a:p>
          <a:p>
            <a:pPr marL="0" lvl="0" indent="0" algn="l" rtl="0">
              <a:spcBef>
                <a:spcPts val="0"/>
              </a:spcBef>
              <a:spcAft>
                <a:spcPts val="0"/>
              </a:spcAft>
              <a:buNone/>
            </a:pPr>
            <a:r>
              <a:rPr lang="en-US" b="1" dirty="0" smtClean="0"/>
              <a:t>Image from </a:t>
            </a:r>
            <a:r>
              <a:rPr lang="en-US" b="1" dirty="0" err="1" smtClean="0"/>
              <a:t>Canva</a:t>
            </a:r>
            <a:endParaRPr lang="en-US" b="1" dirty="0"/>
          </a:p>
        </p:txBody>
      </p:sp>
    </p:spTree>
    <p:extLst>
      <p:ext uri="{BB962C8B-B14F-4D97-AF65-F5344CB8AC3E}">
        <p14:creationId xmlns:p14="http://schemas.microsoft.com/office/powerpoint/2010/main" val="3761349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a:t>
            </a:r>
            <a:r>
              <a:rPr lang="en-US" sz="1100" b="1" i="0" u="sng" strike="noStrike" cap="none" baseline="0" dirty="0" smtClean="0">
                <a:solidFill>
                  <a:srgbClr val="000000"/>
                </a:solidFill>
                <a:effectLst/>
                <a:latin typeface="Arial"/>
                <a:cs typeface="Arial"/>
                <a:sym typeface="Arial"/>
              </a:rPr>
              <a:t> </a:t>
            </a:r>
            <a:endParaRPr lang="en-US" sz="1100" b="1" i="0" u="sng"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cs typeface="Arial"/>
                <a:sym typeface="Arial"/>
              </a:rPr>
              <a:t>The information</a:t>
            </a:r>
            <a:r>
              <a:rPr lang="en-US" sz="1100" b="0" i="0" u="none" strike="noStrike" cap="none" baseline="0" dirty="0" smtClean="0">
                <a:solidFill>
                  <a:srgbClr val="000000"/>
                </a:solidFill>
                <a:effectLst/>
                <a:latin typeface="Arial"/>
                <a:cs typeface="Arial"/>
                <a:sym typeface="Arial"/>
              </a:rPr>
              <a:t> we are going to talk about today is important for many reasons.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to ensure that you learn that everyone is unique and the things that make you unique is what makes you interesting and special.</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you to feel good about your body, how it is changing, and how you approach different types of relationships you may have with people.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It is important that everyone feels safe, accepted and included at school and understand that differences are ok. This will help to reduce bullying and feelings of loneliness or isolation.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Background</a:t>
            </a:r>
            <a:r>
              <a:rPr lang="en-US" sz="1100" b="1" i="0" u="sng" strike="noStrike" cap="none" baseline="0" dirty="0" smtClean="0">
                <a:solidFill>
                  <a:srgbClr val="000000"/>
                </a:solidFill>
                <a:effectLst/>
                <a:latin typeface="Arial"/>
                <a:cs typeface="Arial"/>
                <a:sym typeface="Arial"/>
              </a:rPr>
              <a:t> Knowledge</a:t>
            </a:r>
            <a:endParaRPr lang="en-US" sz="1100" b="1" i="0" u="sng" strike="noStrike" cap="none" dirty="0" smtClean="0">
              <a:solidFill>
                <a:srgbClr val="000000"/>
              </a:solidFill>
              <a:effectLst/>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will learn and understand about themselves and their bodies as they grow and mature</a:t>
            </a: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need to understand that everyone has different qualities</a:t>
            </a:r>
            <a:r>
              <a:rPr lang="en-US" sz="2000" baseline="0" dirty="0" smtClean="0"/>
              <a:t> that make up their self-concept</a:t>
            </a:r>
            <a:r>
              <a:rPr lang="en-US" sz="2000" dirty="0" smtClean="0"/>
              <a:t>;</a:t>
            </a:r>
            <a:r>
              <a:rPr lang="en-US" sz="2000" baseline="0" dirty="0" smtClean="0"/>
              <a:t> this makes them unique</a:t>
            </a:r>
            <a:endParaRPr lang="en-US"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There needs to be an emphasis on feeling safe, included and accepted in the school community</a:t>
            </a:r>
            <a:endParaRPr lang="en-CA"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CA" sz="2000" dirty="0" smtClean="0"/>
              <a:t>Empathetic towards others… </a:t>
            </a: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3548729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a:t>
            </a:r>
            <a:r>
              <a:rPr lang="en-US" sz="1100" b="1" i="0" u="sng" strike="noStrike" cap="none" baseline="0" dirty="0" smtClean="0">
                <a:solidFill>
                  <a:srgbClr val="000000"/>
                </a:solidFill>
                <a:effectLst/>
                <a:latin typeface="Arial"/>
                <a:cs typeface="Arial"/>
                <a:sym typeface="Arial"/>
              </a:rPr>
              <a:t> </a:t>
            </a: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it comes to your health, there are many decisions you will have to make throughout your life as you mature and grow. Making decisions about your health is important</a:t>
            </a:r>
            <a:r>
              <a:rPr lang="en-US" sz="1100" b="0" i="0" u="none" strike="noStrike" cap="none" baseline="0" dirty="0" smtClean="0">
                <a:solidFill>
                  <a:srgbClr val="000000"/>
                </a:solidFill>
                <a:effectLst/>
                <a:latin typeface="Arial"/>
                <a:ea typeface="Arial"/>
                <a:cs typeface="Arial"/>
                <a:sym typeface="Arial"/>
              </a:rPr>
              <a:t> because you need to know the different parts of the reproductive system and how you will experience changes to your body during puberty that might </a:t>
            </a:r>
            <a:r>
              <a:rPr lang="en-US" sz="1100" b="0" i="0" u="none" strike="noStrike" cap="none" dirty="0" smtClean="0">
                <a:solidFill>
                  <a:srgbClr val="000000"/>
                </a:solidFill>
                <a:effectLst/>
                <a:latin typeface="Arial"/>
                <a:ea typeface="Arial"/>
                <a:cs typeface="Arial"/>
                <a:sym typeface="Arial"/>
              </a:rPr>
              <a:t>impact </a:t>
            </a:r>
            <a:r>
              <a:rPr lang="en-US" sz="1100" b="0" i="0" u="none" strike="noStrike" cap="none" baseline="0" dirty="0" smtClean="0">
                <a:solidFill>
                  <a:srgbClr val="000000"/>
                </a:solidFill>
                <a:effectLst/>
                <a:latin typeface="Arial"/>
                <a:ea typeface="Arial"/>
                <a:cs typeface="Arial"/>
                <a:sym typeface="Arial"/>
              </a:rPr>
              <a:t>your well-being. </a:t>
            </a: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deciding what is best for you and your health, you should understand and be well informed about the choices available. It is important that information comes from a trusted source that is current and accurate. </a:t>
            </a:r>
          </a:p>
          <a:p>
            <a:pPr marL="158750" indent="0" rtl="0">
              <a:buNone/>
            </a:pPr>
            <a:r>
              <a:rPr lang="en-US" b="0" dirty="0" smtClean="0">
                <a:effectLst/>
              </a:rPr>
              <a:t/>
            </a:r>
            <a:br>
              <a:rPr lang="en-US" b="0" dirty="0" smtClean="0">
                <a:effectLst/>
              </a:rPr>
            </a:br>
            <a:r>
              <a:rPr lang="en-US" sz="1100" b="0" i="0" u="none" strike="noStrike" cap="none" dirty="0" smtClean="0">
                <a:solidFill>
                  <a:srgbClr val="000000"/>
                </a:solidFill>
                <a:effectLst/>
                <a:latin typeface="Arial"/>
                <a:ea typeface="Arial"/>
                <a:cs typeface="Arial"/>
                <a:sym typeface="Arial"/>
              </a:rPr>
              <a:t>There is a lot of great information available on the internet and social media, but sometimes there is a lot of misinformation as well, this is why we recommend talking to a trusted adult, as they can offer information to help you make the best decisions for you and your health. </a:t>
            </a:r>
          </a:p>
          <a:p>
            <a:pPr marL="158750" indent="0" rtl="0">
              <a:buNone/>
            </a:pPr>
            <a:endParaRPr lang="en-US" sz="1100" b="0" i="0" u="none" strike="noStrike" cap="none" dirty="0" smtClean="0">
              <a:solidFill>
                <a:srgbClr val="000000"/>
              </a:solidFill>
              <a:effectLst/>
              <a:latin typeface="Arial"/>
              <a:cs typeface="Arial"/>
              <a:sym typeface="Arial"/>
            </a:endParaRPr>
          </a:p>
          <a:p>
            <a:pPr marL="158750" indent="0" rtl="0">
              <a:buNone/>
            </a:pPr>
            <a:r>
              <a:rPr lang="en-US" sz="1100" b="1" i="0" u="none" strike="noStrike" cap="none" dirty="0" smtClean="0">
                <a:solidFill>
                  <a:srgbClr val="000000"/>
                </a:solidFill>
                <a:effectLst/>
                <a:latin typeface="Arial"/>
                <a:cs typeface="Arial"/>
                <a:sym typeface="Arial"/>
              </a:rPr>
              <a:t>Images from </a:t>
            </a:r>
            <a:r>
              <a:rPr lang="en-US" sz="1100" b="1" i="0" u="none" strike="noStrike" cap="none" dirty="0" err="1" smtClean="0">
                <a:solidFill>
                  <a:srgbClr val="000000"/>
                </a:solidFill>
                <a:effectLst/>
                <a:latin typeface="Arial"/>
                <a:cs typeface="Arial"/>
                <a:sym typeface="Arial"/>
              </a:rPr>
              <a:t>Canva</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395167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u="sng" strike="noStrike" cap="none" dirty="0" smtClean="0">
                <a:solidFill>
                  <a:srgbClr val="000000"/>
                </a:solidFill>
                <a:effectLst/>
                <a:latin typeface="Arial"/>
                <a:cs typeface="Arial"/>
                <a:sym typeface="Arial"/>
              </a:rPr>
              <a:t>General Information</a:t>
            </a:r>
            <a:endParaRPr lang="en-US" sz="1100" b="0"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0" u="none" strike="noStrike" kern="1200" cap="none" baseline="0" dirty="0" smtClean="0">
                <a:solidFill>
                  <a:schemeClr val="tx1"/>
                </a:solidFill>
                <a:effectLst/>
                <a:latin typeface="Arial"/>
                <a:ea typeface="Arial"/>
                <a:cs typeface="Arial"/>
                <a:sym typeface="Arial"/>
              </a:rPr>
              <a:t>Things to remember…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100" b="1" i="0" u="none" strike="noStrike" cap="none" baseline="0" dirty="0" smtClean="0">
                <a:solidFill>
                  <a:srgbClr val="000000"/>
                </a:solidFill>
                <a:latin typeface="Arial"/>
                <a:ea typeface="Arial"/>
                <a:cs typeface="Arial"/>
                <a:sym typeface="Arial"/>
              </a:rPr>
              <a:t>4 Okays </a:t>
            </a:r>
            <a:endParaRPr lang="en-CA"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Today we’re going to be talking about what makes us different and what makes us the same. We understand that for some of you, this may be the first time you’re learning about this topic, and for others this may be something you know a lot about. It may feel uncomfortable to talk about your body and puberty with your parents or friends, but it’s important we all understand puberty so we can be supportive and respectful of others.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0" i="0" u="sng" strike="noStrike" cap="none" baseline="0" dirty="0" smtClean="0">
                <a:solidFill>
                  <a:srgbClr val="000000"/>
                </a:solidFill>
                <a:latin typeface="Arial"/>
                <a:ea typeface="Arial"/>
                <a:cs typeface="Arial"/>
                <a:sym typeface="Arial"/>
              </a:rPr>
              <a:t>So let’s review the 4 OKs. It is perfectly OK: </a:t>
            </a:r>
          </a:p>
          <a:p>
            <a:pPr marL="457200" indent="-298450"/>
            <a:r>
              <a:rPr lang="en-US" sz="1100" b="0" i="0" u="none" strike="noStrike" cap="none" baseline="0" dirty="0" smtClean="0">
                <a:solidFill>
                  <a:srgbClr val="000000"/>
                </a:solidFill>
                <a:latin typeface="Arial"/>
                <a:ea typeface="Arial"/>
                <a:cs typeface="Arial"/>
                <a:sym typeface="Arial"/>
              </a:rPr>
              <a:t>If you feel embarrassed or uncomfortable. The only way for us to overcome this uncomfortable feeling is to learn and grow. We can often feel uncomfortable about things we don’t fully understand. But if we take the time to learn about a topic and understand it, we become more educated and comfortable. Which creates a supportive environment for everyone! </a:t>
            </a:r>
          </a:p>
          <a:p>
            <a:pPr marL="457200" indent="-298450"/>
            <a:r>
              <a:rPr lang="en-US" sz="1100" b="0" i="0" u="none" strike="noStrike" cap="none" baseline="0" dirty="0" smtClean="0">
                <a:solidFill>
                  <a:srgbClr val="000000"/>
                </a:solidFill>
                <a:latin typeface="Arial"/>
                <a:ea typeface="Arial"/>
                <a:cs typeface="Arial"/>
                <a:sym typeface="Arial"/>
              </a:rPr>
              <a:t>It’s okay to be curious and to ask questions. </a:t>
            </a:r>
          </a:p>
          <a:p>
            <a:pPr marL="457200" indent="-298450"/>
            <a:r>
              <a:rPr lang="en-US" sz="1100" b="0" i="0" u="none" strike="noStrike" cap="none" baseline="0" dirty="0" smtClean="0">
                <a:solidFill>
                  <a:srgbClr val="000000"/>
                </a:solidFill>
                <a:latin typeface="Arial"/>
                <a:ea typeface="Arial"/>
                <a:cs typeface="Arial"/>
                <a:sym typeface="Arial"/>
              </a:rPr>
              <a:t>It’s okay if you don’t know this information already. We’re all going to learn this together. </a:t>
            </a:r>
          </a:p>
          <a:p>
            <a:pPr marL="457200" indent="-298450"/>
            <a:r>
              <a:rPr lang="en-US" sz="1100" b="0" i="0" u="none" strike="noStrike" cap="none" baseline="0" dirty="0" smtClean="0">
                <a:solidFill>
                  <a:srgbClr val="000000"/>
                </a:solidFill>
                <a:latin typeface="Arial"/>
                <a:ea typeface="Arial"/>
                <a:cs typeface="Arial"/>
                <a:sym typeface="Arial"/>
              </a:rPr>
              <a:t>And… It is okay for us to know about each other’s bodies and experiences. This helps us to understand one another better, and be respectful of each individual person regardless of our similarities and differences.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0" i="1"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u="sng" strike="noStrike" kern="1200" cap="none" dirty="0" smtClean="0">
                <a:solidFill>
                  <a:schemeClr val="tx1"/>
                </a:solidFill>
                <a:effectLst/>
                <a:latin typeface="Arial"/>
                <a:ea typeface="Arial"/>
                <a:cs typeface="Arial"/>
                <a:sym typeface="Arial"/>
              </a:rPr>
              <a:t>Background Knowledge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Instead of male and female reproductive systems, we use the terms “person with a penis” and “person with a vagina” </a:t>
            </a:r>
            <a:r>
              <a:rPr lang="en-US" sz="1100" b="1" i="0" u="none" strike="noStrike" kern="1200" cap="none" dirty="0" smtClean="0">
                <a:solidFill>
                  <a:schemeClr val="tx1"/>
                </a:solidFill>
                <a:effectLst/>
                <a:latin typeface="Arial"/>
                <a:ea typeface="Arial"/>
                <a:cs typeface="Arial"/>
                <a:sym typeface="Arial"/>
              </a:rPr>
              <a:t>and/or</a:t>
            </a:r>
            <a:r>
              <a:rPr lang="en-US" sz="1100" b="1" i="0" u="none" strike="noStrike" kern="1200" cap="none" baseline="0" dirty="0" smtClean="0">
                <a:solidFill>
                  <a:schemeClr val="tx1"/>
                </a:solidFill>
                <a:effectLst/>
                <a:latin typeface="Arial"/>
                <a:ea typeface="Arial"/>
                <a:cs typeface="Arial"/>
                <a:sym typeface="Arial"/>
              </a:rPr>
              <a:t> “</a:t>
            </a:r>
            <a:r>
              <a:rPr lang="en-US" sz="1100" b="0" i="0" u="none" strike="noStrike" kern="1200" cap="none" baseline="0" dirty="0" smtClean="0">
                <a:solidFill>
                  <a:schemeClr val="tx1"/>
                </a:solidFill>
                <a:effectLst/>
                <a:latin typeface="Arial"/>
                <a:ea typeface="Arial"/>
                <a:cs typeface="Arial"/>
                <a:sym typeface="Arial"/>
              </a:rPr>
              <a:t>person assigned female at birth” and “person assigned male at birth” </a:t>
            </a:r>
            <a:endParaRPr lang="en-US" sz="1100" b="0" i="0" u="none" strike="noStrike" kern="1200" cap="none" dirty="0" smtClean="0">
              <a:solidFill>
                <a:schemeClr val="tx1"/>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Explore why students might find this topic difficult to discuss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Discuss why parents or other trusted adults might also feel embarrassment</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think children are too young, no one ever talked to them, it is a private topic, not used to discussing it, or think they should have all the answers)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0" u="sng" strike="noStrike" kern="1200" cap="none" dirty="0" smtClean="0">
                <a:solidFill>
                  <a:schemeClr val="tx1"/>
                </a:solidFill>
                <a:effectLst/>
                <a:latin typeface="Arial"/>
                <a:ea typeface="Arial"/>
                <a:cs typeface="Arial"/>
                <a:sym typeface="Arial"/>
              </a:rPr>
              <a:t>General</a:t>
            </a:r>
            <a:r>
              <a:rPr lang="en-US" sz="1100" b="0" i="0" u="sng" strike="noStrike" kern="1200" cap="none" baseline="0" dirty="0" smtClean="0">
                <a:solidFill>
                  <a:schemeClr val="tx1"/>
                </a:solidFill>
                <a:effectLst/>
                <a:latin typeface="Arial"/>
                <a:ea typeface="Arial"/>
                <a:cs typeface="Arial"/>
                <a:sym typeface="Arial"/>
              </a:rPr>
              <a:t> Comments for the Topic of Puberty:</a:t>
            </a:r>
            <a:endParaRPr lang="en-US" sz="1100" b="0" i="0" u="sng" strike="noStrike" kern="1200" cap="none" dirty="0" smtClean="0">
              <a:solidFill>
                <a:schemeClr val="tx1"/>
              </a:solidFill>
              <a:effectLst/>
              <a:latin typeface="Arial"/>
              <a:ea typeface="Arial"/>
              <a:cs typeface="Arial"/>
              <a:sym typeface="Arial"/>
            </a:endParaRPr>
          </a:p>
          <a:p>
            <a:pPr marL="0" indent="0">
              <a:buFont typeface="Arial" pitchFamily="34" charset="0"/>
              <a:buNone/>
            </a:pPr>
            <a:r>
              <a:rPr lang="en-US" sz="1100" b="1" i="0" u="none" strike="noStrike" kern="1200" cap="none" dirty="0" smtClean="0">
                <a:solidFill>
                  <a:schemeClr val="tx1"/>
                </a:solidFill>
                <a:effectLst/>
                <a:latin typeface="Arial"/>
                <a:ea typeface="Arial"/>
                <a:cs typeface="Arial"/>
                <a:sym typeface="Arial"/>
              </a:rPr>
              <a:t>Embarrassment</a:t>
            </a:r>
            <a:r>
              <a:rPr lang="en-US" sz="1100" b="0" i="0" u="none" strike="noStrike" kern="1200" cap="none" baseline="0" dirty="0" smtClean="0">
                <a:solidFill>
                  <a:schemeClr val="tx1"/>
                </a:solidFill>
                <a:effectLst/>
                <a:latin typeface="Arial"/>
                <a:ea typeface="Arial"/>
                <a:cs typeface="Arial"/>
                <a:sym typeface="Arial"/>
              </a:rPr>
              <a:t> </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Embarrassment is common; giggling or blushing, and wiggling in chairs is expected (the topic can also be uncomfortable for some students)</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Most people want to know about their bodies and those of the</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opposite assigned sex</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Knowing the information helps youth to feel more comfortable and prepared as they go through puberty</a:t>
            </a:r>
            <a:endParaRPr lang="en-US" sz="1100" b="0" i="0" u="none" strike="noStrike" kern="1200" cap="none" baseline="0" dirty="0" smtClean="0">
              <a:solidFill>
                <a:srgbClr val="00B0F0"/>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u="none" strike="noStrike" kern="1200" cap="none" dirty="0" smtClean="0">
                <a:solidFill>
                  <a:schemeClr val="tx1"/>
                </a:solidFill>
                <a:effectLst/>
                <a:latin typeface="Arial"/>
                <a:ea typeface="Arial"/>
                <a:cs typeface="Arial"/>
                <a:sym typeface="Arial"/>
              </a:rPr>
              <a:t>Knowing/Not Knowing </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Is important to learn</a:t>
            </a:r>
            <a:r>
              <a:rPr lang="en-US" sz="1100" b="0" i="0" u="none" strike="noStrike" kern="1200" cap="none" baseline="0" dirty="0" smtClean="0">
                <a:solidFill>
                  <a:schemeClr val="tx1"/>
                </a:solidFill>
                <a:effectLst/>
                <a:latin typeface="Arial"/>
                <a:ea typeface="Arial"/>
                <a:cs typeface="Arial"/>
                <a:sym typeface="Arial"/>
              </a:rPr>
              <a:t> about puberty; helps to</a:t>
            </a:r>
            <a:r>
              <a:rPr lang="en-US" sz="1100" b="0" i="0" u="none" strike="noStrike" kern="1200" cap="none" dirty="0" smtClean="0">
                <a:solidFill>
                  <a:schemeClr val="tx1"/>
                </a:solidFill>
                <a:effectLst/>
                <a:latin typeface="Arial"/>
                <a:ea typeface="Arial"/>
                <a:cs typeface="Arial"/>
                <a:sym typeface="Arial"/>
              </a:rPr>
              <a:t> understand the changes that are/will happen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Some students have very limited knowledge and others might know more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For some, this may be the first opportunity to explore the changes of puberty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For those with some knowledge, it is important to continue talking about puberty</a:t>
            </a:r>
            <a:r>
              <a:rPr lang="en-US" sz="1100" b="0" i="0" u="none" strike="noStrike" kern="1200" cap="none" baseline="0" dirty="0" smtClean="0">
                <a:solidFill>
                  <a:schemeClr val="tx1"/>
                </a:solidFill>
                <a:effectLst/>
                <a:latin typeface="Arial"/>
                <a:ea typeface="Arial"/>
                <a:cs typeface="Arial"/>
                <a:sym typeface="Arial"/>
              </a:rPr>
              <a:t> and </a:t>
            </a:r>
            <a:r>
              <a:rPr lang="en-US" sz="1100" b="0" i="0" u="none" strike="noStrike" kern="1200" cap="none" dirty="0" smtClean="0">
                <a:solidFill>
                  <a:schemeClr val="tx1"/>
                </a:solidFill>
                <a:effectLst/>
                <a:latin typeface="Arial"/>
                <a:ea typeface="Arial"/>
                <a:cs typeface="Arial"/>
                <a:sym typeface="Arial"/>
              </a:rPr>
              <a:t>to make sure that the information they have is correct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Students may have learned about these topics from friends or the media. However, those sources are not always accurate</a:t>
            </a:r>
          </a:p>
          <a:p>
            <a:pPr marL="0" lvl="0" indent="0">
              <a:buFont typeface="Arial" panose="020B0604020202020204" pitchFamily="34" charset="0"/>
              <a:buNone/>
            </a:pPr>
            <a:endParaRPr lang="en-US" sz="1100" b="1" i="0" u="none" strike="noStrike" kern="1200" cap="none" dirty="0" smtClean="0">
              <a:solidFill>
                <a:schemeClr val="tx1"/>
              </a:solidFill>
              <a:effectLst/>
              <a:latin typeface="Arial"/>
              <a:ea typeface="Arial"/>
              <a:cs typeface="Arial"/>
              <a:sym typeface="Arial"/>
            </a:endParaRPr>
          </a:p>
          <a:p>
            <a:pPr marL="0" indent="0">
              <a:buFont typeface="Arial" pitchFamily="34" charset="0"/>
              <a:buNone/>
            </a:pPr>
            <a:r>
              <a:rPr lang="en-US" sz="1100" b="1" i="0" u="none" strike="noStrike" kern="1200" cap="none" dirty="0" smtClean="0">
                <a:solidFill>
                  <a:schemeClr val="tx1"/>
                </a:solidFill>
                <a:effectLst/>
                <a:latin typeface="Arial"/>
                <a:ea typeface="Arial"/>
                <a:cs typeface="Arial"/>
                <a:sym typeface="Arial"/>
              </a:rPr>
              <a:t>It is important that everyone gets</a:t>
            </a:r>
            <a:r>
              <a:rPr lang="en-US" sz="1100" b="1" i="0" u="none" strike="noStrike" kern="1200" cap="none" baseline="0" dirty="0" smtClean="0">
                <a:solidFill>
                  <a:schemeClr val="tx1"/>
                </a:solidFill>
                <a:effectLst/>
                <a:latin typeface="Arial"/>
                <a:ea typeface="Arial"/>
                <a:cs typeface="Arial"/>
                <a:sym typeface="Arial"/>
              </a:rPr>
              <a:t> to </a:t>
            </a:r>
            <a:r>
              <a:rPr lang="en-US" sz="1100" b="1" i="0" u="none" strike="noStrike" kern="1200" cap="none" dirty="0" smtClean="0">
                <a:solidFill>
                  <a:schemeClr val="tx1"/>
                </a:solidFill>
                <a:effectLst/>
                <a:latin typeface="Arial"/>
                <a:ea typeface="Arial"/>
                <a:cs typeface="Arial"/>
                <a:sym typeface="Arial"/>
              </a:rPr>
              <a:t>know and learn</a:t>
            </a:r>
            <a:r>
              <a:rPr lang="en-US" sz="1100" b="1" i="0" u="none" strike="noStrike" kern="1200" cap="none" baseline="0" dirty="0" smtClean="0">
                <a:solidFill>
                  <a:schemeClr val="tx1"/>
                </a:solidFill>
                <a:effectLst/>
                <a:latin typeface="Arial"/>
                <a:ea typeface="Arial"/>
                <a:cs typeface="Arial"/>
                <a:sym typeface="Arial"/>
              </a:rPr>
              <a:t> </a:t>
            </a:r>
            <a:r>
              <a:rPr lang="en-US" sz="1100" b="1" i="0" u="none" strike="noStrike" kern="1200" cap="none" dirty="0" smtClean="0">
                <a:solidFill>
                  <a:schemeClr val="tx1"/>
                </a:solidFill>
                <a:effectLst/>
                <a:latin typeface="Arial"/>
                <a:ea typeface="Arial"/>
                <a:cs typeface="Arial"/>
                <a:sym typeface="Arial"/>
              </a:rPr>
              <a:t>about each other (and everyone)</a:t>
            </a:r>
          </a:p>
          <a:p>
            <a:pPr marL="171450" lvl="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Discuss respect of each other and of the topic</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We spend a lot of our lives relating to people of the opposite assigned</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sex (fathers, brothers, sons, mothers, sisters, daughters). If we learn about them and their concerns, perhaps we can understand them better and can improve our relationships with them</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It may be more difficult to discuss these topics in the co-ed setting, but it is a good introduction to understanding and communicating in a respectful way</a:t>
            </a:r>
          </a:p>
          <a:p>
            <a:pPr marL="0" indent="0">
              <a:buFont typeface="Arial"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indent="0">
              <a:buFont typeface="Arial" pitchFamily="34" charset="0"/>
              <a:buNone/>
            </a:pPr>
            <a:r>
              <a:rPr lang="en-US" sz="1100" b="1" i="0" u="none" strike="noStrike" kern="1200" cap="none" dirty="0" smtClean="0">
                <a:solidFill>
                  <a:schemeClr val="tx1"/>
                </a:solidFill>
                <a:effectLst/>
                <a:latin typeface="Arial"/>
                <a:ea typeface="Arial"/>
                <a:cs typeface="Arial"/>
                <a:sym typeface="Arial"/>
              </a:rPr>
              <a:t>Asking questions…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If a student has a question, it’s likely other students have the same question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Introduce the question box (if using)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cap="none" dirty="0" smtClean="0">
                <a:solidFill>
                  <a:schemeClr val="tx1"/>
                </a:solidFill>
                <a:effectLst/>
                <a:latin typeface="Arial"/>
                <a:ea typeface="Arial"/>
                <a:cs typeface="Arial"/>
                <a:sym typeface="Arial"/>
              </a:rPr>
              <a:t>Images from </a:t>
            </a:r>
            <a:r>
              <a:rPr lang="en-US" sz="1100" b="1" i="0" u="none" strike="noStrike" kern="1200" cap="none" dirty="0" err="1" smtClean="0">
                <a:solidFill>
                  <a:schemeClr val="tx1"/>
                </a:solidFill>
                <a:effectLst/>
                <a:latin typeface="Arial"/>
                <a:ea typeface="Arial"/>
                <a:cs typeface="Arial"/>
                <a:sym typeface="Arial"/>
              </a:rPr>
              <a:t>Canva</a:t>
            </a:r>
            <a:endParaRPr lang="en-US" sz="1100" b="1"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235058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98525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77EED-9237-48B9-B1DD-C9DAF14D9F2C}" type="datetimeFigureOut">
              <a:rPr lang="en-CA" smtClean="0">
                <a:solidFill>
                  <a:prstClr val="black">
                    <a:tint val="75000"/>
                  </a:prstClr>
                </a:solidFill>
              </a:rPr>
              <a:pPr/>
              <a:t>2023-01-26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Tree>
    <p:extLst>
      <p:ext uri="{BB962C8B-B14F-4D97-AF65-F5344CB8AC3E}">
        <p14:creationId xmlns:p14="http://schemas.microsoft.com/office/powerpoint/2010/main" val="3132346388"/>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2">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ideo" Target="https://www.youtube.com/embed/pWSUR2hSECM" TargetMode="External"/><Relationship Id="rId6" Type="http://schemas.openxmlformats.org/officeDocument/2006/relationships/image" Target="../media/image32.png"/><Relationship Id="rId5" Type="http://schemas.openxmlformats.org/officeDocument/2006/relationships/image" Target="../media/image9.png"/><Relationship Id="rId4" Type="http://schemas.openxmlformats.org/officeDocument/2006/relationships/hyperlink" Target="https://youtu.be/pWSUR2hSEC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Title 1"/>
          <p:cNvSpPr>
            <a:spLocks noGrp="1"/>
          </p:cNvSpPr>
          <p:nvPr>
            <p:ph type="ctrTitle"/>
          </p:nvPr>
        </p:nvSpPr>
        <p:spPr>
          <a:xfrm>
            <a:off x="311708" y="2691"/>
            <a:ext cx="8520600" cy="1067292"/>
          </a:xfrm>
        </p:spPr>
        <p:txBody>
          <a:bodyPr anchor="ctr">
            <a:normAutofit/>
          </a:bodyPr>
          <a:lstStyle/>
          <a:p>
            <a:r>
              <a:rPr lang="en-CA" sz="4000" b="1" dirty="0" smtClean="0">
                <a:latin typeface="+mj-lt"/>
              </a:rPr>
              <a:t>The Reproductive Systems</a:t>
            </a:r>
            <a:endParaRPr lang="en-CA" sz="4000" b="1" dirty="0">
              <a:latin typeface="+mj-lt"/>
            </a:endParaRPr>
          </a:p>
        </p:txBody>
      </p:sp>
      <p:pic>
        <p:nvPicPr>
          <p:cNvPr id="8" name="Picture 7" descr="black image of a person"/>
          <p:cNvPicPr>
            <a:picLocks noChangeAspect="1"/>
          </p:cNvPicPr>
          <p:nvPr/>
        </p:nvPicPr>
        <p:blipFill rotWithShape="1">
          <a:blip r:embed="rId3">
            <a:extLst>
              <a:ext uri="{28A0092B-C50C-407E-A947-70E740481C1C}">
                <a14:useLocalDpi xmlns:a14="http://schemas.microsoft.com/office/drawing/2010/main" val="0"/>
              </a:ext>
            </a:extLst>
          </a:blip>
          <a:srcRect t="6714" b="6983"/>
          <a:stretch/>
        </p:blipFill>
        <p:spPr>
          <a:xfrm>
            <a:off x="695792" y="884715"/>
            <a:ext cx="3748429" cy="3235004"/>
          </a:xfrm>
          <a:prstGeom prst="rect">
            <a:avLst/>
          </a:prstGeom>
        </p:spPr>
      </p:pic>
      <p:pic>
        <p:nvPicPr>
          <p:cNvPr id="10" name="Picture 9" descr="internal and frontal view of the male reproductive system"/>
          <p:cNvPicPr>
            <a:picLocks noChangeAspect="1"/>
          </p:cNvPicPr>
          <p:nvPr/>
        </p:nvPicPr>
        <p:blipFill rotWithShape="1">
          <a:blip r:embed="rId4">
            <a:extLst>
              <a:ext uri="{28A0092B-C50C-407E-A947-70E740481C1C}">
                <a14:useLocalDpi xmlns:a14="http://schemas.microsoft.com/office/drawing/2010/main" val="0"/>
              </a:ext>
            </a:extLst>
          </a:blip>
          <a:srcRect l="15162" r="19294"/>
          <a:stretch/>
        </p:blipFill>
        <p:spPr>
          <a:xfrm>
            <a:off x="2410545" y="2322542"/>
            <a:ext cx="317415" cy="484276"/>
          </a:xfrm>
          <a:prstGeom prst="rect">
            <a:avLst/>
          </a:prstGeom>
        </p:spPr>
      </p:pic>
      <p:pic>
        <p:nvPicPr>
          <p:cNvPr id="11" name="Picture 10" descr="black image of a person"/>
          <p:cNvPicPr>
            <a:picLocks noChangeAspect="1"/>
          </p:cNvPicPr>
          <p:nvPr/>
        </p:nvPicPr>
        <p:blipFill rotWithShape="1">
          <a:blip r:embed="rId3">
            <a:extLst>
              <a:ext uri="{28A0092B-C50C-407E-A947-70E740481C1C}">
                <a14:useLocalDpi xmlns:a14="http://schemas.microsoft.com/office/drawing/2010/main" val="0"/>
              </a:ext>
            </a:extLst>
          </a:blip>
          <a:srcRect t="6714" b="6983"/>
          <a:stretch/>
        </p:blipFill>
        <p:spPr>
          <a:xfrm>
            <a:off x="4853704" y="884715"/>
            <a:ext cx="3748429" cy="3235004"/>
          </a:xfrm>
          <a:prstGeom prst="rect">
            <a:avLst/>
          </a:prstGeom>
        </p:spPr>
      </p:pic>
      <p:pic>
        <p:nvPicPr>
          <p:cNvPr id="12" name="Picture 11" descr="internal and frontal view of the female reproductive system"/>
          <p:cNvPicPr>
            <a:picLocks noChangeAspect="1"/>
          </p:cNvPicPr>
          <p:nvPr/>
        </p:nvPicPr>
        <p:blipFill rotWithShape="1">
          <a:blip r:embed="rId5">
            <a:extLst>
              <a:ext uri="{28A0092B-C50C-407E-A947-70E740481C1C}">
                <a14:useLocalDpi xmlns:a14="http://schemas.microsoft.com/office/drawing/2010/main" val="0"/>
              </a:ext>
            </a:extLst>
          </a:blip>
          <a:srcRect l="11523" t="20181" r="12602" b="17968"/>
          <a:stretch/>
        </p:blipFill>
        <p:spPr>
          <a:xfrm>
            <a:off x="6487160" y="2322542"/>
            <a:ext cx="472065" cy="384810"/>
          </a:xfrm>
          <a:prstGeom prst="rect">
            <a:avLst/>
          </a:prstGeom>
        </p:spPr>
      </p:pic>
      <p:sp>
        <p:nvSpPr>
          <p:cNvPr id="3" name="Subtitle 2"/>
          <p:cNvSpPr>
            <a:spLocks noGrp="1"/>
          </p:cNvSpPr>
          <p:nvPr>
            <p:ph type="subTitle" idx="1"/>
          </p:nvPr>
        </p:nvSpPr>
        <p:spPr>
          <a:xfrm>
            <a:off x="311708" y="3540993"/>
            <a:ext cx="8520600" cy="578726"/>
          </a:xfrm>
        </p:spPr>
        <p:txBody>
          <a:bodyPr>
            <a:normAutofit/>
          </a:bodyPr>
          <a:lstStyle/>
          <a:p>
            <a:r>
              <a:rPr lang="en-CA" sz="2400" dirty="0" smtClean="0">
                <a:solidFill>
                  <a:schemeClr val="tx1"/>
                </a:solidFill>
                <a:latin typeface="+mn-lt"/>
              </a:rPr>
              <a:t>Grade 5</a:t>
            </a:r>
            <a:endParaRPr lang="en-CA" sz="2400" dirty="0">
              <a:solidFill>
                <a:schemeClr val="tx1"/>
              </a:solidFill>
              <a:latin typeface="+mn-lt"/>
            </a:endParaRPr>
          </a:p>
        </p:txBody>
      </p:sp>
    </p:spTree>
    <p:extLst>
      <p:ext uri="{BB962C8B-B14F-4D97-AF65-F5344CB8AC3E}">
        <p14:creationId xmlns:p14="http://schemas.microsoft.com/office/powerpoint/2010/main" val="1474157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 name="Title 3"/>
          <p:cNvSpPr>
            <a:spLocks noGrp="1"/>
          </p:cNvSpPr>
          <p:nvPr>
            <p:ph type="title"/>
          </p:nvPr>
        </p:nvSpPr>
        <p:spPr>
          <a:xfrm>
            <a:off x="1895081" y="792950"/>
            <a:ext cx="5115300" cy="8715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Guiding Question #1</a:t>
            </a:r>
            <a:endParaRPr lang="en-CA" b="1" dirty="0">
              <a:latin typeface="+mj-lt"/>
            </a:endParaRPr>
          </a:p>
        </p:txBody>
      </p:sp>
      <p:sp>
        <p:nvSpPr>
          <p:cNvPr id="9" name="TextBox 8"/>
          <p:cNvSpPr txBox="1"/>
          <p:nvPr/>
        </p:nvSpPr>
        <p:spPr>
          <a:xfrm flipH="1">
            <a:off x="1895081" y="2138507"/>
            <a:ext cx="5115300" cy="707886"/>
          </a:xfrm>
          <a:prstGeom prst="rect">
            <a:avLst/>
          </a:prstGeom>
          <a:noFill/>
        </p:spPr>
        <p:txBody>
          <a:bodyPr wrap="square" rtlCol="0">
            <a:spAutoFit/>
          </a:bodyPr>
          <a:lstStyle/>
          <a:p>
            <a:pPr marL="228600" algn="ctr"/>
            <a:r>
              <a:rPr lang="en-US" sz="2000" dirty="0" smtClean="0">
                <a:solidFill>
                  <a:schemeClr val="tx1"/>
                </a:solidFill>
                <a:latin typeface="+mn-lt"/>
                <a:ea typeface="Calibri"/>
                <a:cs typeface="Calibri"/>
                <a:sym typeface="Calibri"/>
              </a:rPr>
              <a:t>What do you know about the human reproductive systems?</a:t>
            </a:r>
            <a:endParaRPr lang="en-CA" sz="2000" dirty="0">
              <a:solidFill>
                <a:schemeClr val="tx1"/>
              </a:solidFill>
              <a:latin typeface="+mn-lt"/>
              <a:ea typeface="Calibri"/>
              <a:cs typeface="Calibri"/>
              <a:sym typeface="Calibri"/>
            </a:endParaRPr>
          </a:p>
        </p:txBody>
      </p:sp>
      <p:pic>
        <p:nvPicPr>
          <p:cNvPr id="8" name="Google Shape;75;p15" descr="pink question mark"/>
          <p:cNvPicPr preferRelativeResize="0"/>
          <p:nvPr/>
        </p:nvPicPr>
        <p:blipFill>
          <a:blip r:embed="rId3">
            <a:alphaModFix/>
          </a:blip>
          <a:stretch>
            <a:fillRect/>
          </a:stretch>
        </p:blipFill>
        <p:spPr>
          <a:xfrm>
            <a:off x="7404111" y="2624971"/>
            <a:ext cx="1243650" cy="1243650"/>
          </a:xfrm>
          <a:prstGeom prst="rect">
            <a:avLst/>
          </a:prstGeom>
          <a:noFill/>
          <a:ln>
            <a:noFill/>
          </a:ln>
        </p:spPr>
      </p:pic>
    </p:spTree>
    <p:extLst>
      <p:ext uri="{BB962C8B-B14F-4D97-AF65-F5344CB8AC3E}">
        <p14:creationId xmlns:p14="http://schemas.microsoft.com/office/powerpoint/2010/main" val="3855681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1872972" y="321196"/>
            <a:ext cx="5529313" cy="92576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What is Reproduction?</a:t>
            </a:r>
            <a:endParaRPr lang="en-CA" sz="2800" b="1" dirty="0">
              <a:latin typeface="+mj-lt"/>
            </a:endParaRPr>
          </a:p>
        </p:txBody>
      </p:sp>
      <p:sp>
        <p:nvSpPr>
          <p:cNvPr id="7" name="TextBox 6"/>
          <p:cNvSpPr txBox="1"/>
          <p:nvPr/>
        </p:nvSpPr>
        <p:spPr>
          <a:xfrm>
            <a:off x="571947" y="1377697"/>
            <a:ext cx="8131362" cy="2600712"/>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Calibri"/>
                <a:sym typeface="Calibri"/>
              </a:rPr>
              <a:t>All living things reproduce or create offspring (a baby)</a:t>
            </a:r>
          </a:p>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Calibri"/>
                <a:sym typeface="Calibri"/>
              </a:rPr>
              <a:t>In human reproduction there are two kinds of sex cells: sperm and eggs (ovum)</a:t>
            </a:r>
            <a:endParaRPr lang="en-CA" sz="2000" dirty="0">
              <a:solidFill>
                <a:schemeClr val="tx1"/>
              </a:solidFill>
              <a:latin typeface="+mn-lt"/>
              <a:ea typeface="Gill Sans"/>
              <a:cs typeface="Calibri"/>
              <a:sym typeface="Calibri"/>
            </a:endParaRPr>
          </a:p>
          <a:p>
            <a:pPr marL="342900" indent="-342900">
              <a:lnSpc>
                <a:spcPct val="115000"/>
              </a:lnSpc>
              <a:spcBef>
                <a:spcPts val="1000"/>
              </a:spcBef>
              <a:buClr>
                <a:schemeClr val="dk1"/>
              </a:buClr>
              <a:buSzPts val="2400"/>
              <a:buFont typeface="Arial" panose="020B0604020202020204" pitchFamily="34" charset="0"/>
              <a:buChar char="•"/>
            </a:pPr>
            <a:r>
              <a:rPr lang="en-CA" sz="2000" dirty="0">
                <a:solidFill>
                  <a:schemeClr val="tx1"/>
                </a:solidFill>
                <a:latin typeface="+mn-lt"/>
                <a:ea typeface="Gill Sans"/>
                <a:cs typeface="Calibri"/>
                <a:sym typeface="Calibri"/>
              </a:rPr>
              <a:t>Human reproduction is when an egg cell and a sperm cell </a:t>
            </a:r>
            <a:r>
              <a:rPr lang="en-CA" sz="2000" dirty="0" smtClean="0">
                <a:solidFill>
                  <a:schemeClr val="tx1"/>
                </a:solidFill>
                <a:latin typeface="+mn-lt"/>
                <a:ea typeface="Gill Sans"/>
                <a:cs typeface="Calibri"/>
                <a:sym typeface="Calibri"/>
              </a:rPr>
              <a:t>join to create a fetus </a:t>
            </a:r>
          </a:p>
          <a:p>
            <a:pPr marL="342900" indent="-342900">
              <a:lnSpc>
                <a:spcPct val="115000"/>
              </a:lnSpc>
              <a:spcBef>
                <a:spcPts val="1000"/>
              </a:spcBef>
              <a:buClr>
                <a:schemeClr val="dk1"/>
              </a:buClr>
              <a:buSzPts val="2400"/>
              <a:buFont typeface="Arial" panose="020B0604020202020204" pitchFamily="34" charset="0"/>
              <a:buChar char="•"/>
            </a:pPr>
            <a:r>
              <a:rPr lang="en-CA" sz="2000" dirty="0">
                <a:solidFill>
                  <a:schemeClr val="tx1"/>
                </a:solidFill>
                <a:latin typeface="+mn-lt"/>
                <a:ea typeface="Gill Sans"/>
                <a:cs typeface="Calibri"/>
                <a:sym typeface="Calibri"/>
              </a:rPr>
              <a:t>A</a:t>
            </a:r>
            <a:r>
              <a:rPr lang="en-CA" sz="2000" dirty="0" smtClean="0">
                <a:solidFill>
                  <a:schemeClr val="tx1"/>
                </a:solidFill>
                <a:latin typeface="+mn-lt"/>
                <a:ea typeface="Gill Sans"/>
                <a:cs typeface="Calibri"/>
                <a:sym typeface="Calibri"/>
              </a:rPr>
              <a:t>s pregnancy continues the fetus will become a baby</a:t>
            </a:r>
          </a:p>
        </p:txBody>
      </p:sp>
    </p:spTree>
    <p:extLst>
      <p:ext uri="{BB962C8B-B14F-4D97-AF65-F5344CB8AC3E}">
        <p14:creationId xmlns:p14="http://schemas.microsoft.com/office/powerpoint/2010/main" val="3144317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89" y="282359"/>
            <a:ext cx="7729800" cy="103025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t>Reproductive System for a Person </a:t>
            </a:r>
            <a:r>
              <a:rPr lang="en-CA" b="1" dirty="0" smtClean="0"/>
              <a:t>Assigned Male </a:t>
            </a:r>
            <a:r>
              <a:rPr lang="en-CA" b="1" dirty="0"/>
              <a:t>at Birth</a:t>
            </a:r>
            <a:endParaRPr lang="en-CA" b="1" dirty="0">
              <a:latin typeface="+mj-lt"/>
            </a:endParaRPr>
          </a:p>
        </p:txBody>
      </p:sp>
      <p:sp>
        <p:nvSpPr>
          <p:cNvPr id="3" name="TextBox 2"/>
          <p:cNvSpPr txBox="1"/>
          <p:nvPr/>
        </p:nvSpPr>
        <p:spPr>
          <a:xfrm>
            <a:off x="783463" y="1319551"/>
            <a:ext cx="2093231" cy="2728952"/>
          </a:xfrm>
          <a:prstGeom prst="rect">
            <a:avLst/>
          </a:prstGeom>
          <a:noFill/>
        </p:spPr>
        <p:txBody>
          <a:bodyPr wrap="square" rtlCol="0">
            <a:spAutoFit/>
          </a:bodyPr>
          <a:lstStyle/>
          <a:p>
            <a:pPr marL="285750" lvl="0" indent="-285750">
              <a:lnSpc>
                <a:spcPct val="115000"/>
              </a:lnSpc>
              <a:spcBef>
                <a:spcPts val="1000"/>
              </a:spcBef>
              <a:buClr>
                <a:schemeClr val="dk1"/>
              </a:buClr>
              <a:buSzPts val="2400"/>
              <a:buFont typeface="Wingdings" panose="05000000000000000000" pitchFamily="2" charset="2"/>
              <a:buChar char="§"/>
            </a:pPr>
            <a:r>
              <a:rPr lang="en" sz="2000" dirty="0" smtClean="0">
                <a:solidFill>
                  <a:schemeClr val="tx1"/>
                </a:solidFill>
                <a:latin typeface="+mn-lt"/>
                <a:ea typeface="Gill Sans"/>
                <a:cs typeface="Calibri"/>
                <a:sym typeface="Calibri"/>
              </a:rPr>
              <a:t>Testicles</a:t>
            </a:r>
            <a:endParaRPr lang="en" sz="2000" dirty="0">
              <a:solidFill>
                <a:schemeClr val="tx1"/>
              </a:solidFill>
              <a:latin typeface="+mn-lt"/>
              <a:ea typeface="Gill Sans"/>
              <a:cs typeface="Calibri"/>
              <a:sym typeface="Calibri"/>
            </a:endParaRPr>
          </a:p>
          <a:p>
            <a:pPr marL="285750" lvl="0" indent="-285750">
              <a:lnSpc>
                <a:spcPct val="115000"/>
              </a:lnSpc>
              <a:spcBef>
                <a:spcPts val="1000"/>
              </a:spcBef>
              <a:buClr>
                <a:schemeClr val="dk1"/>
              </a:buClr>
              <a:buSzPts val="2400"/>
              <a:buFont typeface="Wingdings" panose="05000000000000000000" pitchFamily="2" charset="2"/>
              <a:buChar char="§"/>
            </a:pPr>
            <a:r>
              <a:rPr lang="en-CA" sz="2000" dirty="0">
                <a:solidFill>
                  <a:schemeClr val="tx1"/>
                </a:solidFill>
                <a:latin typeface="+mn-lt"/>
                <a:ea typeface="Gill Sans"/>
                <a:cs typeface="Gill Sans"/>
                <a:sym typeface="Gill Sans"/>
              </a:rPr>
              <a:t>Scrotum</a:t>
            </a:r>
          </a:p>
          <a:p>
            <a:pPr marL="285750" lvl="0" indent="-285750">
              <a:lnSpc>
                <a:spcPct val="115000"/>
              </a:lnSpc>
              <a:spcBef>
                <a:spcPts val="1000"/>
              </a:spcBef>
              <a:buClr>
                <a:schemeClr val="dk1"/>
              </a:buClr>
              <a:buSzPts val="2400"/>
              <a:buFont typeface="Wingdings" panose="05000000000000000000" pitchFamily="2" charset="2"/>
              <a:buChar char="§"/>
            </a:pPr>
            <a:r>
              <a:rPr lang="en-CA" sz="2000" dirty="0">
                <a:solidFill>
                  <a:schemeClr val="tx1"/>
                </a:solidFill>
                <a:latin typeface="+mn-lt"/>
                <a:ea typeface="Gill Sans"/>
                <a:cs typeface="Gill Sans"/>
                <a:sym typeface="Gill Sans"/>
              </a:rPr>
              <a:t>Epididymis</a:t>
            </a:r>
          </a:p>
          <a:p>
            <a:pPr marL="285750" lvl="0" indent="-285750">
              <a:lnSpc>
                <a:spcPct val="115000"/>
              </a:lnSpc>
              <a:spcBef>
                <a:spcPts val="1000"/>
              </a:spcBef>
              <a:buClr>
                <a:schemeClr val="dk1"/>
              </a:buClr>
              <a:buSzPts val="2400"/>
              <a:buFont typeface="Wingdings" panose="05000000000000000000" pitchFamily="2" charset="2"/>
              <a:buChar char="§"/>
            </a:pPr>
            <a:r>
              <a:rPr lang="en-CA" sz="2000" dirty="0">
                <a:solidFill>
                  <a:schemeClr val="tx1"/>
                </a:solidFill>
                <a:latin typeface="+mn-lt"/>
                <a:ea typeface="Gill Sans"/>
                <a:cs typeface="Gill Sans"/>
                <a:sym typeface="Gill Sans"/>
              </a:rPr>
              <a:t>Vas </a:t>
            </a:r>
            <a:r>
              <a:rPr lang="en-CA" sz="2000" dirty="0" smtClean="0">
                <a:solidFill>
                  <a:schemeClr val="tx1"/>
                </a:solidFill>
                <a:latin typeface="+mn-lt"/>
                <a:ea typeface="Gill Sans"/>
                <a:cs typeface="Gill Sans"/>
                <a:sym typeface="Gill Sans"/>
              </a:rPr>
              <a:t>Deferens</a:t>
            </a:r>
          </a:p>
          <a:p>
            <a:pPr marL="285750" indent="-285750">
              <a:lnSpc>
                <a:spcPct val="115000"/>
              </a:lnSpc>
              <a:spcBef>
                <a:spcPts val="1000"/>
              </a:spcBef>
              <a:buClr>
                <a:schemeClr val="dk1"/>
              </a:buClr>
              <a:buSzPts val="2400"/>
              <a:buFont typeface="Wingdings" panose="05000000000000000000" pitchFamily="2" charset="2"/>
              <a:buChar char="§"/>
            </a:pPr>
            <a:r>
              <a:rPr lang="en-CA" sz="2000" dirty="0">
                <a:solidFill>
                  <a:schemeClr val="tx1"/>
                </a:solidFill>
                <a:ea typeface="Gill Sans"/>
                <a:cs typeface="Gill Sans"/>
                <a:sym typeface="Gill Sans"/>
              </a:rPr>
              <a:t>Seminal </a:t>
            </a:r>
            <a:r>
              <a:rPr lang="en-CA" sz="2000" dirty="0" smtClean="0">
                <a:solidFill>
                  <a:schemeClr val="tx1"/>
                </a:solidFill>
                <a:ea typeface="Gill Sans"/>
                <a:cs typeface="Gill Sans"/>
                <a:sym typeface="Gill Sans"/>
              </a:rPr>
              <a:t>Vesicles</a:t>
            </a:r>
            <a:endParaRPr lang="en-CA" sz="2000" dirty="0">
              <a:solidFill>
                <a:schemeClr val="tx1"/>
              </a:solidFill>
              <a:ea typeface="Gill Sans"/>
              <a:cs typeface="Calibri"/>
              <a:sym typeface="Calibri"/>
            </a:endParaRPr>
          </a:p>
        </p:txBody>
      </p:sp>
      <p:sp>
        <p:nvSpPr>
          <p:cNvPr id="6" name="TextBox 5"/>
          <p:cNvSpPr txBox="1"/>
          <p:nvPr/>
        </p:nvSpPr>
        <p:spPr>
          <a:xfrm>
            <a:off x="6267284" y="1489586"/>
            <a:ext cx="2326278" cy="2375009"/>
          </a:xfrm>
          <a:prstGeom prst="rect">
            <a:avLst/>
          </a:prstGeom>
          <a:noFill/>
        </p:spPr>
        <p:txBody>
          <a:bodyPr wrap="none" rtlCol="0">
            <a:spAutoFit/>
          </a:bodyPr>
          <a:lstStyle/>
          <a:p>
            <a:pPr marL="285750" lvl="0" indent="-285750">
              <a:lnSpc>
                <a:spcPct val="115000"/>
              </a:lnSpc>
              <a:spcBef>
                <a:spcPts val="1000"/>
              </a:spcBef>
              <a:buClr>
                <a:schemeClr val="dk1"/>
              </a:buClr>
              <a:buSzPts val="2400"/>
              <a:buFont typeface="Wingdings" panose="05000000000000000000" pitchFamily="2" charset="2"/>
              <a:buChar char="§"/>
            </a:pPr>
            <a:r>
              <a:rPr lang="en-CA" sz="2000" dirty="0" smtClean="0">
                <a:solidFill>
                  <a:schemeClr val="tx1"/>
                </a:solidFill>
                <a:latin typeface="+mn-lt"/>
                <a:ea typeface="Gill Sans"/>
                <a:cs typeface="Calibri"/>
                <a:sym typeface="Calibri"/>
              </a:rPr>
              <a:t>Prostate </a:t>
            </a:r>
            <a:r>
              <a:rPr lang="en-CA" sz="2000" dirty="0">
                <a:solidFill>
                  <a:schemeClr val="tx1"/>
                </a:solidFill>
                <a:latin typeface="+mn-lt"/>
                <a:ea typeface="Gill Sans"/>
                <a:cs typeface="Calibri"/>
                <a:sym typeface="Calibri"/>
              </a:rPr>
              <a:t>gland</a:t>
            </a:r>
          </a:p>
          <a:p>
            <a:pPr marL="285750" lvl="0" indent="-285750">
              <a:lnSpc>
                <a:spcPct val="115000"/>
              </a:lnSpc>
              <a:spcBef>
                <a:spcPts val="1000"/>
              </a:spcBef>
              <a:buClr>
                <a:schemeClr val="dk1"/>
              </a:buClr>
              <a:buSzPts val="2400"/>
              <a:buFont typeface="Wingdings" panose="05000000000000000000" pitchFamily="2" charset="2"/>
              <a:buChar char="§"/>
            </a:pPr>
            <a:r>
              <a:rPr lang="en-CA" sz="2000" dirty="0">
                <a:solidFill>
                  <a:schemeClr val="tx1"/>
                </a:solidFill>
                <a:latin typeface="+mn-lt"/>
                <a:ea typeface="Gill Sans"/>
                <a:cs typeface="Gill Sans"/>
                <a:sym typeface="Gill Sans"/>
              </a:rPr>
              <a:t>Urethra</a:t>
            </a:r>
          </a:p>
          <a:p>
            <a:pPr marL="285750" lvl="0" indent="-285750">
              <a:lnSpc>
                <a:spcPct val="115000"/>
              </a:lnSpc>
              <a:spcBef>
                <a:spcPts val="1000"/>
              </a:spcBef>
              <a:buClr>
                <a:schemeClr val="dk1"/>
              </a:buClr>
              <a:buSzPts val="2400"/>
              <a:buFont typeface="Wingdings" panose="05000000000000000000" pitchFamily="2" charset="2"/>
              <a:buChar char="§"/>
            </a:pPr>
            <a:r>
              <a:rPr lang="en-CA" sz="2000" dirty="0">
                <a:solidFill>
                  <a:schemeClr val="tx1"/>
                </a:solidFill>
                <a:latin typeface="+mn-lt"/>
                <a:ea typeface="Gill Sans"/>
                <a:cs typeface="Gill Sans"/>
                <a:sym typeface="Gill Sans"/>
              </a:rPr>
              <a:t>Penis</a:t>
            </a:r>
          </a:p>
          <a:p>
            <a:pPr marL="285750" indent="-285750">
              <a:lnSpc>
                <a:spcPct val="115000"/>
              </a:lnSpc>
              <a:spcBef>
                <a:spcPts val="1000"/>
              </a:spcBef>
              <a:buClr>
                <a:schemeClr val="dk1"/>
              </a:buClr>
              <a:buSzPts val="2400"/>
              <a:buFont typeface="Wingdings" panose="05000000000000000000" pitchFamily="2" charset="2"/>
              <a:buChar char="§"/>
            </a:pPr>
            <a:r>
              <a:rPr lang="en" sz="2000" dirty="0">
                <a:solidFill>
                  <a:schemeClr val="tx1"/>
                </a:solidFill>
                <a:ea typeface="Gill Sans"/>
                <a:cs typeface="Calibri"/>
                <a:sym typeface="Calibri"/>
              </a:rPr>
              <a:t>Spermatogensis</a:t>
            </a:r>
            <a:endParaRPr lang="en-CA" sz="2000" dirty="0">
              <a:solidFill>
                <a:schemeClr val="tx1"/>
              </a:solidFill>
              <a:latin typeface="+mn-lt"/>
              <a:ea typeface="Gill Sans"/>
              <a:cs typeface="Gill Sans"/>
              <a:sym typeface="Gill Sans"/>
            </a:endParaRPr>
          </a:p>
          <a:p>
            <a:pPr marL="285750" lvl="0" indent="-285750">
              <a:lnSpc>
                <a:spcPct val="115000"/>
              </a:lnSpc>
              <a:spcBef>
                <a:spcPts val="1000"/>
              </a:spcBef>
              <a:buClr>
                <a:schemeClr val="dk1"/>
              </a:buClr>
              <a:buSzPts val="2400"/>
              <a:buFont typeface="Wingdings" panose="05000000000000000000" pitchFamily="2" charset="2"/>
              <a:buChar char="§"/>
            </a:pPr>
            <a:r>
              <a:rPr lang="en-CA" sz="2000" dirty="0" smtClean="0">
                <a:solidFill>
                  <a:schemeClr val="tx1"/>
                </a:solidFill>
                <a:latin typeface="+mn-lt"/>
                <a:ea typeface="Gill Sans"/>
                <a:cs typeface="Gill Sans"/>
                <a:sym typeface="Gill Sans"/>
              </a:rPr>
              <a:t>Anus*</a:t>
            </a:r>
          </a:p>
        </p:txBody>
      </p:sp>
      <p:pic>
        <p:nvPicPr>
          <p:cNvPr id="4" name="Picture 3" descr="frontal view of a body for a person with a penis"/>
          <p:cNvPicPr>
            <a:picLocks noChangeAspect="1"/>
          </p:cNvPicPr>
          <p:nvPr/>
        </p:nvPicPr>
        <p:blipFill rotWithShape="1">
          <a:blip r:embed="rId3">
            <a:extLst>
              <a:ext uri="{28A0092B-C50C-407E-A947-70E740481C1C}">
                <a14:useLocalDpi xmlns:a14="http://schemas.microsoft.com/office/drawing/2010/main" val="0"/>
              </a:ext>
            </a:extLst>
          </a:blip>
          <a:srcRect l="4448" t="-667" r="45388" b="45111"/>
          <a:stretch/>
        </p:blipFill>
        <p:spPr>
          <a:xfrm>
            <a:off x="2876694" y="1503460"/>
            <a:ext cx="3390590" cy="2361135"/>
          </a:xfrm>
          <a:prstGeom prst="rect">
            <a:avLst/>
          </a:prstGeom>
        </p:spPr>
      </p:pic>
    </p:spTree>
    <p:extLst>
      <p:ext uri="{BB962C8B-B14F-4D97-AF65-F5344CB8AC3E}">
        <p14:creationId xmlns:p14="http://schemas.microsoft.com/office/powerpoint/2010/main" val="2512833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1162288" y="126764"/>
            <a:ext cx="6853285" cy="68798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Reproductive System </a:t>
            </a:r>
            <a:r>
              <a:rPr lang="en-CA" sz="2800" dirty="0" smtClean="0">
                <a:latin typeface="+mj-lt"/>
              </a:rPr>
              <a:t>– Side View</a:t>
            </a:r>
            <a:endParaRPr lang="en-CA" sz="2800" b="1" dirty="0">
              <a:latin typeface="+mj-lt"/>
            </a:endParaRPr>
          </a:p>
        </p:txBody>
      </p:sp>
      <p:pic>
        <p:nvPicPr>
          <p:cNvPr id="3" name="Picture 2" descr="side view of a person with a penis"/>
          <p:cNvPicPr>
            <a:picLocks noChangeAspect="1"/>
          </p:cNvPicPr>
          <p:nvPr/>
        </p:nvPicPr>
        <p:blipFill rotWithShape="1">
          <a:blip r:embed="rId3">
            <a:extLst>
              <a:ext uri="{28A0092B-C50C-407E-A947-70E740481C1C}">
                <a14:useLocalDpi xmlns:a14="http://schemas.microsoft.com/office/drawing/2010/main" val="0"/>
              </a:ext>
            </a:extLst>
          </a:blip>
          <a:srcRect t="5211" b="2543"/>
          <a:stretch/>
        </p:blipFill>
        <p:spPr>
          <a:xfrm>
            <a:off x="2487387" y="850586"/>
            <a:ext cx="4007122" cy="3252841"/>
          </a:xfrm>
          <a:prstGeom prst="rect">
            <a:avLst/>
          </a:prstGeom>
        </p:spPr>
      </p:pic>
      <p:sp>
        <p:nvSpPr>
          <p:cNvPr id="6" name="Rectangle 5" descr="urinary bladder"/>
          <p:cNvSpPr/>
          <p:nvPr/>
        </p:nvSpPr>
        <p:spPr>
          <a:xfrm>
            <a:off x="2487387" y="2477006"/>
            <a:ext cx="884381" cy="228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10" name="TextBox 9"/>
          <p:cNvSpPr txBox="1"/>
          <p:nvPr/>
        </p:nvSpPr>
        <p:spPr>
          <a:xfrm>
            <a:off x="2208521" y="2428775"/>
            <a:ext cx="1217841" cy="253916"/>
          </a:xfrm>
          <a:prstGeom prst="rect">
            <a:avLst/>
          </a:prstGeom>
          <a:noFill/>
        </p:spPr>
        <p:txBody>
          <a:bodyPr wrap="square" rtlCol="0">
            <a:spAutoFit/>
          </a:bodyPr>
          <a:lstStyle/>
          <a:p>
            <a:r>
              <a:rPr lang="en-CA" sz="1050" b="1" dirty="0" smtClean="0"/>
              <a:t>Urinary Bladder</a:t>
            </a:r>
            <a:endParaRPr lang="en-CA" sz="1050" b="1" dirty="0"/>
          </a:p>
        </p:txBody>
      </p:sp>
      <p:sp>
        <p:nvSpPr>
          <p:cNvPr id="35" name="Rectangle 34" descr="vas deferens"/>
          <p:cNvSpPr/>
          <p:nvPr/>
        </p:nvSpPr>
        <p:spPr>
          <a:xfrm>
            <a:off x="2402281" y="2776893"/>
            <a:ext cx="884381" cy="228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47" name="TextBox 46"/>
          <p:cNvSpPr txBox="1"/>
          <p:nvPr/>
        </p:nvSpPr>
        <p:spPr>
          <a:xfrm>
            <a:off x="2321444" y="2795654"/>
            <a:ext cx="1107317" cy="253916"/>
          </a:xfrm>
          <a:prstGeom prst="rect">
            <a:avLst/>
          </a:prstGeom>
          <a:noFill/>
        </p:spPr>
        <p:txBody>
          <a:bodyPr wrap="square" rtlCol="0">
            <a:spAutoFit/>
          </a:bodyPr>
          <a:lstStyle/>
          <a:p>
            <a:r>
              <a:rPr lang="en-CA" sz="1050" b="1" dirty="0" smtClean="0"/>
              <a:t>Vas Deferens</a:t>
            </a:r>
            <a:endParaRPr lang="en-CA" sz="1050" b="1" dirty="0"/>
          </a:p>
        </p:txBody>
      </p:sp>
      <p:sp>
        <p:nvSpPr>
          <p:cNvPr id="37" name="Rectangle 36" descr="urethra"/>
          <p:cNvSpPr/>
          <p:nvPr/>
        </p:nvSpPr>
        <p:spPr>
          <a:xfrm>
            <a:off x="2045196" y="3190670"/>
            <a:ext cx="884381" cy="228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48" name="TextBox 47"/>
          <p:cNvSpPr txBox="1"/>
          <p:nvPr/>
        </p:nvSpPr>
        <p:spPr>
          <a:xfrm>
            <a:off x="2320911" y="3201794"/>
            <a:ext cx="748367" cy="253916"/>
          </a:xfrm>
          <a:prstGeom prst="rect">
            <a:avLst/>
          </a:prstGeom>
          <a:noFill/>
        </p:spPr>
        <p:txBody>
          <a:bodyPr wrap="square" rtlCol="0">
            <a:spAutoFit/>
          </a:bodyPr>
          <a:lstStyle/>
          <a:p>
            <a:r>
              <a:rPr lang="en-CA" sz="1050" b="1" dirty="0" smtClean="0"/>
              <a:t>Urethra</a:t>
            </a:r>
            <a:endParaRPr lang="en-CA" sz="1050" b="1" dirty="0"/>
          </a:p>
        </p:txBody>
      </p:sp>
      <p:sp>
        <p:nvSpPr>
          <p:cNvPr id="39" name="Rectangle 38" descr="penis"/>
          <p:cNvSpPr/>
          <p:nvPr/>
        </p:nvSpPr>
        <p:spPr>
          <a:xfrm>
            <a:off x="1960090" y="3387147"/>
            <a:ext cx="884381" cy="228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49" name="TextBox 48"/>
          <p:cNvSpPr txBox="1"/>
          <p:nvPr/>
        </p:nvSpPr>
        <p:spPr>
          <a:xfrm>
            <a:off x="2341985" y="3432100"/>
            <a:ext cx="572283" cy="253916"/>
          </a:xfrm>
          <a:prstGeom prst="rect">
            <a:avLst/>
          </a:prstGeom>
          <a:noFill/>
        </p:spPr>
        <p:txBody>
          <a:bodyPr wrap="square" rtlCol="0">
            <a:spAutoFit/>
          </a:bodyPr>
          <a:lstStyle/>
          <a:p>
            <a:r>
              <a:rPr lang="en-CA" sz="1050" b="1" dirty="0" smtClean="0"/>
              <a:t>Penis</a:t>
            </a:r>
            <a:endParaRPr lang="en-CA" sz="1050" b="1" dirty="0"/>
          </a:p>
        </p:txBody>
      </p:sp>
      <p:sp>
        <p:nvSpPr>
          <p:cNvPr id="40" name="Rectangle 39" descr="epididymis"/>
          <p:cNvSpPr/>
          <p:nvPr/>
        </p:nvSpPr>
        <p:spPr>
          <a:xfrm>
            <a:off x="4048755" y="3411962"/>
            <a:ext cx="884381" cy="228424"/>
          </a:xfrm>
          <a:prstGeom prst="rect">
            <a:avLst/>
          </a:prstGeom>
          <a:solidFill>
            <a:srgbClr val="FFD6AE"/>
          </a:solidFill>
          <a:ln>
            <a:solidFill>
              <a:srgbClr val="FFD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50" name="TextBox 49"/>
          <p:cNvSpPr txBox="1"/>
          <p:nvPr/>
        </p:nvSpPr>
        <p:spPr>
          <a:xfrm>
            <a:off x="4032962" y="3452756"/>
            <a:ext cx="991161" cy="253916"/>
          </a:xfrm>
          <a:prstGeom prst="rect">
            <a:avLst/>
          </a:prstGeom>
          <a:noFill/>
        </p:spPr>
        <p:txBody>
          <a:bodyPr wrap="square" rtlCol="0">
            <a:spAutoFit/>
          </a:bodyPr>
          <a:lstStyle/>
          <a:p>
            <a:r>
              <a:rPr lang="en-CA" sz="1050" b="1" dirty="0" smtClean="0"/>
              <a:t>Epididymis</a:t>
            </a:r>
            <a:endParaRPr lang="en-CA" sz="1050" b="1" dirty="0"/>
          </a:p>
        </p:txBody>
      </p:sp>
      <p:sp>
        <p:nvSpPr>
          <p:cNvPr id="41" name="Rectangle 40" descr="testicle"/>
          <p:cNvSpPr/>
          <p:nvPr/>
        </p:nvSpPr>
        <p:spPr>
          <a:xfrm>
            <a:off x="4048756" y="3656080"/>
            <a:ext cx="884381" cy="228424"/>
          </a:xfrm>
          <a:prstGeom prst="rect">
            <a:avLst/>
          </a:prstGeom>
          <a:solidFill>
            <a:srgbClr val="FFD6AE"/>
          </a:solidFill>
          <a:ln>
            <a:solidFill>
              <a:srgbClr val="FFD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51" name="TextBox 50"/>
          <p:cNvSpPr txBox="1"/>
          <p:nvPr/>
        </p:nvSpPr>
        <p:spPr>
          <a:xfrm>
            <a:off x="4032962" y="3633946"/>
            <a:ext cx="884381" cy="253916"/>
          </a:xfrm>
          <a:prstGeom prst="rect">
            <a:avLst/>
          </a:prstGeom>
          <a:noFill/>
        </p:spPr>
        <p:txBody>
          <a:bodyPr wrap="square" rtlCol="0">
            <a:spAutoFit/>
          </a:bodyPr>
          <a:lstStyle/>
          <a:p>
            <a:r>
              <a:rPr lang="en-CA" sz="1050" b="1" dirty="0" smtClean="0"/>
              <a:t>Testicle</a:t>
            </a:r>
            <a:endParaRPr lang="en-CA" sz="1050" b="1" dirty="0"/>
          </a:p>
        </p:txBody>
      </p:sp>
      <p:sp>
        <p:nvSpPr>
          <p:cNvPr id="42" name="Rectangle 41" descr="scrotum"/>
          <p:cNvSpPr/>
          <p:nvPr/>
        </p:nvSpPr>
        <p:spPr>
          <a:xfrm>
            <a:off x="4048756" y="3840628"/>
            <a:ext cx="884381" cy="228424"/>
          </a:xfrm>
          <a:prstGeom prst="rect">
            <a:avLst/>
          </a:prstGeom>
          <a:solidFill>
            <a:srgbClr val="FFD6AE"/>
          </a:solidFill>
          <a:ln>
            <a:solidFill>
              <a:srgbClr val="FFD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52" name="TextBox 51"/>
          <p:cNvSpPr txBox="1"/>
          <p:nvPr/>
        </p:nvSpPr>
        <p:spPr>
          <a:xfrm>
            <a:off x="4021204" y="3849491"/>
            <a:ext cx="884381" cy="253916"/>
          </a:xfrm>
          <a:prstGeom prst="rect">
            <a:avLst/>
          </a:prstGeom>
          <a:noFill/>
        </p:spPr>
        <p:txBody>
          <a:bodyPr wrap="square" rtlCol="0">
            <a:spAutoFit/>
          </a:bodyPr>
          <a:lstStyle/>
          <a:p>
            <a:r>
              <a:rPr lang="en-CA" sz="1050" b="1" dirty="0" smtClean="0"/>
              <a:t>Scrotum</a:t>
            </a:r>
            <a:endParaRPr lang="en-CA" sz="1050" b="1" dirty="0"/>
          </a:p>
        </p:txBody>
      </p:sp>
      <p:sp>
        <p:nvSpPr>
          <p:cNvPr id="43" name="Rectangle 42" descr="seminal vesicle"/>
          <p:cNvSpPr/>
          <p:nvPr/>
        </p:nvSpPr>
        <p:spPr>
          <a:xfrm>
            <a:off x="6052318" y="2548469"/>
            <a:ext cx="884381" cy="228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53" name="TextBox 52"/>
          <p:cNvSpPr txBox="1"/>
          <p:nvPr/>
        </p:nvSpPr>
        <p:spPr>
          <a:xfrm>
            <a:off x="6052316" y="2495550"/>
            <a:ext cx="1313683" cy="253916"/>
          </a:xfrm>
          <a:prstGeom prst="rect">
            <a:avLst/>
          </a:prstGeom>
          <a:noFill/>
        </p:spPr>
        <p:txBody>
          <a:bodyPr wrap="square" rtlCol="0">
            <a:spAutoFit/>
          </a:bodyPr>
          <a:lstStyle/>
          <a:p>
            <a:r>
              <a:rPr lang="en-CA" sz="1050" b="1" dirty="0" smtClean="0"/>
              <a:t>Seminal Vesicle</a:t>
            </a:r>
            <a:endParaRPr lang="en-CA" sz="1050" b="1" dirty="0"/>
          </a:p>
        </p:txBody>
      </p:sp>
      <p:sp>
        <p:nvSpPr>
          <p:cNvPr id="44" name="Rectangle 43" descr="rectum"/>
          <p:cNvSpPr/>
          <p:nvPr/>
        </p:nvSpPr>
        <p:spPr>
          <a:xfrm>
            <a:off x="6052317" y="2812730"/>
            <a:ext cx="884381" cy="228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54" name="TextBox 53"/>
          <p:cNvSpPr txBox="1"/>
          <p:nvPr/>
        </p:nvSpPr>
        <p:spPr>
          <a:xfrm>
            <a:off x="6052316" y="2818855"/>
            <a:ext cx="884381" cy="253916"/>
          </a:xfrm>
          <a:prstGeom prst="rect">
            <a:avLst/>
          </a:prstGeom>
          <a:noFill/>
        </p:spPr>
        <p:txBody>
          <a:bodyPr wrap="square" rtlCol="0">
            <a:spAutoFit/>
          </a:bodyPr>
          <a:lstStyle/>
          <a:p>
            <a:r>
              <a:rPr lang="en-CA" sz="1050" b="1" dirty="0" smtClean="0"/>
              <a:t>Rectum</a:t>
            </a:r>
            <a:endParaRPr lang="en-CA" sz="1050" b="1" dirty="0"/>
          </a:p>
        </p:txBody>
      </p:sp>
      <p:sp>
        <p:nvSpPr>
          <p:cNvPr id="45" name="Rectangle 44" descr="anus"/>
          <p:cNvSpPr/>
          <p:nvPr/>
        </p:nvSpPr>
        <p:spPr>
          <a:xfrm>
            <a:off x="5723051" y="3349873"/>
            <a:ext cx="884381" cy="228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55" name="TextBox 54"/>
          <p:cNvSpPr txBox="1"/>
          <p:nvPr/>
        </p:nvSpPr>
        <p:spPr>
          <a:xfrm>
            <a:off x="5641162" y="3379307"/>
            <a:ext cx="703654" cy="253916"/>
          </a:xfrm>
          <a:prstGeom prst="rect">
            <a:avLst/>
          </a:prstGeom>
          <a:noFill/>
        </p:spPr>
        <p:txBody>
          <a:bodyPr wrap="square" rtlCol="0">
            <a:spAutoFit/>
          </a:bodyPr>
          <a:lstStyle/>
          <a:p>
            <a:r>
              <a:rPr lang="en-CA" sz="1050" b="1" dirty="0" smtClean="0"/>
              <a:t>Anus*</a:t>
            </a:r>
            <a:endParaRPr lang="en-CA" sz="1050" b="1" dirty="0"/>
          </a:p>
        </p:txBody>
      </p:sp>
      <p:sp>
        <p:nvSpPr>
          <p:cNvPr id="46" name="Rectangle 45" descr="prostate"/>
          <p:cNvSpPr/>
          <p:nvPr/>
        </p:nvSpPr>
        <p:spPr>
          <a:xfrm>
            <a:off x="5460434" y="3698318"/>
            <a:ext cx="884381" cy="228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56" name="TextBox 55"/>
          <p:cNvSpPr txBox="1"/>
          <p:nvPr/>
        </p:nvSpPr>
        <p:spPr>
          <a:xfrm>
            <a:off x="5433411" y="3698318"/>
            <a:ext cx="911404" cy="253916"/>
          </a:xfrm>
          <a:prstGeom prst="rect">
            <a:avLst/>
          </a:prstGeom>
          <a:noFill/>
        </p:spPr>
        <p:txBody>
          <a:bodyPr wrap="square" rtlCol="0">
            <a:spAutoFit/>
          </a:bodyPr>
          <a:lstStyle/>
          <a:p>
            <a:r>
              <a:rPr lang="en-CA" sz="1050" b="1" dirty="0" smtClean="0"/>
              <a:t>Prostate</a:t>
            </a:r>
            <a:endParaRPr lang="en-CA" sz="1050" b="1" dirty="0"/>
          </a:p>
        </p:txBody>
      </p:sp>
    </p:spTree>
    <p:extLst>
      <p:ext uri="{BB962C8B-B14F-4D97-AF65-F5344CB8AC3E}">
        <p14:creationId xmlns:p14="http://schemas.microsoft.com/office/powerpoint/2010/main" val="692516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1167781" y="165197"/>
            <a:ext cx="6853285" cy="68798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Reproductive System </a:t>
            </a:r>
            <a:r>
              <a:rPr lang="en-CA" sz="2800" dirty="0" smtClean="0">
                <a:latin typeface="+mj-lt"/>
              </a:rPr>
              <a:t>– Front View</a:t>
            </a:r>
            <a:endParaRPr lang="en-CA" sz="2800" b="1" dirty="0">
              <a:latin typeface="+mj-lt"/>
            </a:endParaRPr>
          </a:p>
        </p:txBody>
      </p:sp>
      <p:pic>
        <p:nvPicPr>
          <p:cNvPr id="4" name="Picture 3" descr="front view of the penis (no labels)"/>
          <p:cNvPicPr>
            <a:picLocks noChangeAspect="1"/>
          </p:cNvPicPr>
          <p:nvPr/>
        </p:nvPicPr>
        <p:blipFill rotWithShape="1">
          <a:blip r:embed="rId3">
            <a:extLst>
              <a:ext uri="{28A0092B-C50C-407E-A947-70E740481C1C}">
                <a14:useLocalDpi xmlns:a14="http://schemas.microsoft.com/office/drawing/2010/main" val="0"/>
              </a:ext>
            </a:extLst>
          </a:blip>
          <a:srcRect l="3357" t="8812" r="58913" b="6008"/>
          <a:stretch/>
        </p:blipFill>
        <p:spPr>
          <a:xfrm>
            <a:off x="1536887" y="1252153"/>
            <a:ext cx="2097733" cy="2610860"/>
          </a:xfrm>
          <a:prstGeom prst="rect">
            <a:avLst/>
          </a:prstGeom>
        </p:spPr>
      </p:pic>
      <p:pic>
        <p:nvPicPr>
          <p:cNvPr id="5" name="Picture 4" descr="front view of the penis (with labels)"/>
          <p:cNvPicPr>
            <a:picLocks noChangeAspect="1"/>
          </p:cNvPicPr>
          <p:nvPr/>
        </p:nvPicPr>
        <p:blipFill rotWithShape="1">
          <a:blip r:embed="rId4">
            <a:extLst>
              <a:ext uri="{28A0092B-C50C-407E-A947-70E740481C1C}">
                <a14:useLocalDpi xmlns:a14="http://schemas.microsoft.com/office/drawing/2010/main" val="0"/>
              </a:ext>
            </a:extLst>
          </a:blip>
          <a:srcRect l="38125" t="34444" r="37250" b="32667"/>
          <a:stretch/>
        </p:blipFill>
        <p:spPr>
          <a:xfrm>
            <a:off x="4137602" y="901739"/>
            <a:ext cx="4207886" cy="3161254"/>
          </a:xfrm>
          <a:prstGeom prst="rect">
            <a:avLst/>
          </a:prstGeom>
        </p:spPr>
      </p:pic>
      <p:sp>
        <p:nvSpPr>
          <p:cNvPr id="16" name="Rectangle 15" descr="&quot;&quot;"/>
          <p:cNvSpPr/>
          <p:nvPr/>
        </p:nvSpPr>
        <p:spPr>
          <a:xfrm>
            <a:off x="5872788" y="969450"/>
            <a:ext cx="1200003" cy="146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26" name="TextBox 25"/>
          <p:cNvSpPr txBox="1"/>
          <p:nvPr/>
        </p:nvSpPr>
        <p:spPr>
          <a:xfrm>
            <a:off x="5972892" y="918469"/>
            <a:ext cx="1200000" cy="253916"/>
          </a:xfrm>
          <a:prstGeom prst="rect">
            <a:avLst/>
          </a:prstGeom>
          <a:noFill/>
        </p:spPr>
        <p:txBody>
          <a:bodyPr wrap="square" rtlCol="0">
            <a:spAutoFit/>
          </a:bodyPr>
          <a:lstStyle/>
          <a:p>
            <a:r>
              <a:rPr lang="en-US" sz="1050" b="1" dirty="0" smtClean="0">
                <a:solidFill>
                  <a:prstClr val="black"/>
                </a:solidFill>
              </a:rPr>
              <a:t>Urinary </a:t>
            </a:r>
            <a:r>
              <a:rPr lang="en-US" sz="1050" b="1" dirty="0">
                <a:solidFill>
                  <a:prstClr val="black"/>
                </a:solidFill>
              </a:rPr>
              <a:t>bladder</a:t>
            </a:r>
            <a:endParaRPr lang="en-CA" sz="1050" b="1" dirty="0">
              <a:solidFill>
                <a:prstClr val="black"/>
              </a:solidFill>
            </a:endParaRPr>
          </a:p>
        </p:txBody>
      </p:sp>
      <p:sp>
        <p:nvSpPr>
          <p:cNvPr id="7" name="Rectangle 6" descr="&quot;&quot;"/>
          <p:cNvSpPr/>
          <p:nvPr/>
        </p:nvSpPr>
        <p:spPr>
          <a:xfrm>
            <a:off x="7108340" y="1936217"/>
            <a:ext cx="1004587" cy="297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20" name="TextBox 19" descr="&quot;&quot;"/>
          <p:cNvSpPr txBox="1"/>
          <p:nvPr/>
        </p:nvSpPr>
        <p:spPr>
          <a:xfrm>
            <a:off x="7108340" y="1982768"/>
            <a:ext cx="1395415" cy="253916"/>
          </a:xfrm>
          <a:prstGeom prst="rect">
            <a:avLst/>
          </a:prstGeom>
          <a:noFill/>
        </p:spPr>
        <p:txBody>
          <a:bodyPr wrap="square" rtlCol="0">
            <a:spAutoFit/>
          </a:bodyPr>
          <a:lstStyle/>
          <a:p>
            <a:r>
              <a:rPr lang="en-US" sz="1050" b="1" dirty="0">
                <a:solidFill>
                  <a:prstClr val="black"/>
                </a:solidFill>
              </a:rPr>
              <a:t>Seminal </a:t>
            </a:r>
            <a:r>
              <a:rPr lang="en-US" sz="1050" b="1" dirty="0" smtClean="0">
                <a:solidFill>
                  <a:prstClr val="black"/>
                </a:solidFill>
              </a:rPr>
              <a:t>vesicle*</a:t>
            </a:r>
            <a:endParaRPr lang="en-CA" sz="1050" b="1" dirty="0">
              <a:solidFill>
                <a:prstClr val="black"/>
              </a:solidFill>
            </a:endParaRPr>
          </a:p>
        </p:txBody>
      </p:sp>
      <p:sp>
        <p:nvSpPr>
          <p:cNvPr id="12" name="Rectangle 11" descr="&quot;&quot;"/>
          <p:cNvSpPr/>
          <p:nvPr/>
        </p:nvSpPr>
        <p:spPr>
          <a:xfrm>
            <a:off x="7014922" y="2460258"/>
            <a:ext cx="1004587" cy="194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22" name="TextBox 21"/>
          <p:cNvSpPr txBox="1"/>
          <p:nvPr/>
        </p:nvSpPr>
        <p:spPr>
          <a:xfrm>
            <a:off x="6975685" y="2500711"/>
            <a:ext cx="1179616" cy="253916"/>
          </a:xfrm>
          <a:prstGeom prst="rect">
            <a:avLst/>
          </a:prstGeom>
          <a:noFill/>
        </p:spPr>
        <p:txBody>
          <a:bodyPr wrap="square" rtlCol="0">
            <a:spAutoFit/>
          </a:bodyPr>
          <a:lstStyle/>
          <a:p>
            <a:r>
              <a:rPr lang="en-US" sz="1050" b="1" dirty="0">
                <a:solidFill>
                  <a:prstClr val="black"/>
                </a:solidFill>
              </a:rPr>
              <a:t>Prostate gland</a:t>
            </a:r>
            <a:endParaRPr lang="en-CA" sz="1050" b="1" dirty="0">
              <a:solidFill>
                <a:prstClr val="black"/>
              </a:solidFill>
            </a:endParaRPr>
          </a:p>
        </p:txBody>
      </p:sp>
      <p:sp>
        <p:nvSpPr>
          <p:cNvPr id="15" name="Rectangle 14" descr="&quot;&quot;"/>
          <p:cNvSpPr/>
          <p:nvPr/>
        </p:nvSpPr>
        <p:spPr>
          <a:xfrm>
            <a:off x="7420034" y="3214160"/>
            <a:ext cx="1004587" cy="194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25" name="TextBox 24"/>
          <p:cNvSpPr txBox="1"/>
          <p:nvPr/>
        </p:nvSpPr>
        <p:spPr>
          <a:xfrm>
            <a:off x="7363511" y="3182133"/>
            <a:ext cx="795225" cy="253916"/>
          </a:xfrm>
          <a:prstGeom prst="rect">
            <a:avLst/>
          </a:prstGeom>
          <a:noFill/>
        </p:spPr>
        <p:txBody>
          <a:bodyPr wrap="square" rtlCol="0">
            <a:spAutoFit/>
          </a:bodyPr>
          <a:lstStyle/>
          <a:p>
            <a:r>
              <a:rPr lang="en-US" sz="1050" b="1" dirty="0">
                <a:solidFill>
                  <a:prstClr val="black"/>
                </a:solidFill>
              </a:rPr>
              <a:t>Scrotum</a:t>
            </a:r>
            <a:endParaRPr lang="en-CA" sz="1050" b="1" dirty="0">
              <a:solidFill>
                <a:prstClr val="black"/>
              </a:solidFill>
            </a:endParaRPr>
          </a:p>
        </p:txBody>
      </p:sp>
      <p:sp>
        <p:nvSpPr>
          <p:cNvPr id="9" name="Rectangle 8" descr="&quot;&quot;"/>
          <p:cNvSpPr/>
          <p:nvPr/>
        </p:nvSpPr>
        <p:spPr>
          <a:xfrm>
            <a:off x="6454657" y="3620650"/>
            <a:ext cx="1004587" cy="194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28" name="TextBox 27"/>
          <p:cNvSpPr txBox="1"/>
          <p:nvPr/>
        </p:nvSpPr>
        <p:spPr>
          <a:xfrm>
            <a:off x="6554758" y="3620650"/>
            <a:ext cx="804384" cy="253916"/>
          </a:xfrm>
          <a:prstGeom prst="rect">
            <a:avLst/>
          </a:prstGeom>
          <a:noFill/>
        </p:spPr>
        <p:txBody>
          <a:bodyPr wrap="square" rtlCol="0">
            <a:spAutoFit/>
          </a:bodyPr>
          <a:lstStyle/>
          <a:p>
            <a:r>
              <a:rPr lang="en-US" sz="1050" b="1" dirty="0">
                <a:solidFill>
                  <a:prstClr val="black"/>
                </a:solidFill>
              </a:rPr>
              <a:t>Urethra</a:t>
            </a:r>
            <a:endParaRPr lang="en-CA" sz="1050" b="1" dirty="0">
              <a:solidFill>
                <a:prstClr val="black"/>
              </a:solidFill>
            </a:endParaRPr>
          </a:p>
        </p:txBody>
      </p:sp>
      <p:sp>
        <p:nvSpPr>
          <p:cNvPr id="8" name="Rectangle 7" descr="&quot;&quot;"/>
          <p:cNvSpPr/>
          <p:nvPr/>
        </p:nvSpPr>
        <p:spPr>
          <a:xfrm>
            <a:off x="4672787" y="3711752"/>
            <a:ext cx="1004587" cy="194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29" name="TextBox 28"/>
          <p:cNvSpPr txBox="1"/>
          <p:nvPr/>
        </p:nvSpPr>
        <p:spPr>
          <a:xfrm>
            <a:off x="5236175" y="3652486"/>
            <a:ext cx="615323" cy="253916"/>
          </a:xfrm>
          <a:prstGeom prst="rect">
            <a:avLst/>
          </a:prstGeom>
          <a:noFill/>
        </p:spPr>
        <p:txBody>
          <a:bodyPr wrap="square" rtlCol="0">
            <a:spAutoFit/>
          </a:bodyPr>
          <a:lstStyle/>
          <a:p>
            <a:r>
              <a:rPr lang="en-US" sz="1050" b="1" dirty="0">
                <a:solidFill>
                  <a:prstClr val="black"/>
                </a:solidFill>
              </a:rPr>
              <a:t>Penis</a:t>
            </a:r>
            <a:endParaRPr lang="en-CA" sz="1050" b="1" dirty="0">
              <a:solidFill>
                <a:prstClr val="black"/>
              </a:solidFill>
            </a:endParaRPr>
          </a:p>
        </p:txBody>
      </p:sp>
      <p:sp>
        <p:nvSpPr>
          <p:cNvPr id="18" name="Rectangle 17" descr="&quot;&quot;"/>
          <p:cNvSpPr/>
          <p:nvPr/>
        </p:nvSpPr>
        <p:spPr>
          <a:xfrm>
            <a:off x="3937216" y="3438775"/>
            <a:ext cx="1004587" cy="194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24" name="TextBox 23"/>
          <p:cNvSpPr txBox="1"/>
          <p:nvPr/>
        </p:nvSpPr>
        <p:spPr>
          <a:xfrm>
            <a:off x="4225667" y="3418673"/>
            <a:ext cx="737515" cy="253916"/>
          </a:xfrm>
          <a:prstGeom prst="rect">
            <a:avLst/>
          </a:prstGeom>
          <a:noFill/>
        </p:spPr>
        <p:txBody>
          <a:bodyPr wrap="square" rtlCol="0">
            <a:spAutoFit/>
          </a:bodyPr>
          <a:lstStyle/>
          <a:p>
            <a:r>
              <a:rPr lang="en-US" sz="1050" b="1" dirty="0">
                <a:solidFill>
                  <a:prstClr val="black"/>
                </a:solidFill>
              </a:rPr>
              <a:t>Testicle</a:t>
            </a:r>
            <a:endParaRPr lang="en-CA" sz="1050" b="1" dirty="0">
              <a:solidFill>
                <a:prstClr val="black"/>
              </a:solidFill>
            </a:endParaRPr>
          </a:p>
        </p:txBody>
      </p:sp>
      <p:sp>
        <p:nvSpPr>
          <p:cNvPr id="19" name="Rectangle 18" descr="&quot;&quot;"/>
          <p:cNvSpPr/>
          <p:nvPr/>
        </p:nvSpPr>
        <p:spPr>
          <a:xfrm>
            <a:off x="4231588" y="2233402"/>
            <a:ext cx="1004587" cy="194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27" name="TextBox 26"/>
          <p:cNvSpPr txBox="1"/>
          <p:nvPr/>
        </p:nvSpPr>
        <p:spPr>
          <a:xfrm>
            <a:off x="4036173" y="2203769"/>
            <a:ext cx="1395415" cy="253916"/>
          </a:xfrm>
          <a:prstGeom prst="rect">
            <a:avLst/>
          </a:prstGeom>
          <a:noFill/>
        </p:spPr>
        <p:txBody>
          <a:bodyPr wrap="square" rtlCol="0">
            <a:spAutoFit/>
          </a:bodyPr>
          <a:lstStyle/>
          <a:p>
            <a:r>
              <a:rPr lang="en-US" sz="1050" b="1" dirty="0">
                <a:solidFill>
                  <a:prstClr val="black"/>
                </a:solidFill>
              </a:rPr>
              <a:t>Vas deferens</a:t>
            </a:r>
            <a:endParaRPr lang="en-CA" sz="1050" b="1" dirty="0">
              <a:solidFill>
                <a:prstClr val="black"/>
              </a:solidFill>
            </a:endParaRPr>
          </a:p>
        </p:txBody>
      </p:sp>
    </p:spTree>
    <p:extLst>
      <p:ext uri="{BB962C8B-B14F-4D97-AF65-F5344CB8AC3E}">
        <p14:creationId xmlns:p14="http://schemas.microsoft.com/office/powerpoint/2010/main" val="144808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0" grpId="0"/>
      <p:bldP spid="22" grpId="0"/>
      <p:bldP spid="25" grpId="0"/>
      <p:bldP spid="28" grpId="0"/>
      <p:bldP spid="29" grpId="0"/>
      <p:bldP spid="24"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1174988" y="342664"/>
            <a:ext cx="6853285" cy="68798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Reproductive System </a:t>
            </a:r>
            <a:r>
              <a:rPr lang="en-CA" sz="2800" dirty="0" smtClean="0">
                <a:latin typeface="+mj-lt"/>
              </a:rPr>
              <a:t>– Penis</a:t>
            </a:r>
            <a:endParaRPr lang="en-CA" sz="2800" b="1" dirty="0">
              <a:latin typeface="+mj-lt"/>
            </a:endParaRPr>
          </a:p>
        </p:txBody>
      </p:sp>
      <p:sp>
        <p:nvSpPr>
          <p:cNvPr id="3" name="TextBox 2"/>
          <p:cNvSpPr txBox="1"/>
          <p:nvPr/>
        </p:nvSpPr>
        <p:spPr>
          <a:xfrm>
            <a:off x="455612" y="1490383"/>
            <a:ext cx="4910937" cy="2118529"/>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The penis is a tube-like organ located on the outside of the body</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It is made up of spongy tissue, nerves, and blood vessels</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It varies in size from person to person </a:t>
            </a:r>
            <a:endParaRPr lang="en" sz="2000" dirty="0">
              <a:latin typeface="+mn-lt"/>
              <a:ea typeface="Gill Sans"/>
              <a:cs typeface="Calibri"/>
              <a:sym typeface="Calibri"/>
            </a:endParaRPr>
          </a:p>
        </p:txBody>
      </p:sp>
      <p:pic>
        <p:nvPicPr>
          <p:cNvPr id="4" name="Picture 3" descr="side view of the male reproductive system, specifically the penis"/>
          <p:cNvPicPr>
            <a:picLocks noChangeAspect="1"/>
          </p:cNvPicPr>
          <p:nvPr/>
        </p:nvPicPr>
        <p:blipFill rotWithShape="1">
          <a:blip r:embed="rId3">
            <a:extLst>
              <a:ext uri="{28A0092B-C50C-407E-A947-70E740481C1C}">
                <a14:useLocalDpi xmlns:a14="http://schemas.microsoft.com/office/drawing/2010/main" val="0"/>
              </a:ext>
            </a:extLst>
          </a:blip>
          <a:srcRect t="14746"/>
          <a:stretch/>
        </p:blipFill>
        <p:spPr>
          <a:xfrm>
            <a:off x="5576417" y="1262968"/>
            <a:ext cx="3018447" cy="2573358"/>
          </a:xfrm>
          <a:prstGeom prst="rect">
            <a:avLst/>
          </a:prstGeom>
        </p:spPr>
      </p:pic>
    </p:spTree>
    <p:extLst>
      <p:ext uri="{BB962C8B-B14F-4D97-AF65-F5344CB8AC3E}">
        <p14:creationId xmlns:p14="http://schemas.microsoft.com/office/powerpoint/2010/main" val="532305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1034318" y="287463"/>
            <a:ext cx="7134622" cy="86891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Circumcised and Uncircumcised Penis</a:t>
            </a:r>
            <a:endParaRPr lang="en-CA" sz="2800" b="1" dirty="0">
              <a:latin typeface="+mj-lt"/>
            </a:endParaRPr>
          </a:p>
        </p:txBody>
      </p:sp>
      <p:sp>
        <p:nvSpPr>
          <p:cNvPr id="6" name="TextBox 5"/>
          <p:cNvSpPr txBox="1"/>
          <p:nvPr/>
        </p:nvSpPr>
        <p:spPr>
          <a:xfrm>
            <a:off x="415906" y="1389010"/>
            <a:ext cx="4927038" cy="2472472"/>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Sometimes the skin on the penis is removed</a:t>
            </a:r>
          </a:p>
          <a:p>
            <a:pPr marL="342900" lvl="0" indent="-342900">
              <a:lnSpc>
                <a:spcPct val="115000"/>
              </a:lnSpc>
              <a:spcBef>
                <a:spcPts val="1000"/>
              </a:spcBef>
              <a:buClr>
                <a:schemeClr val="dk1"/>
              </a:buClr>
              <a:buSzPts val="2400"/>
              <a:buFont typeface="Arial" panose="020B0604020202020204" pitchFamily="34" charset="0"/>
              <a:buChar char="•"/>
            </a:pPr>
            <a:r>
              <a:rPr lang="en" sz="2000" dirty="0">
                <a:latin typeface="+mn-lt"/>
                <a:ea typeface="Gill Sans"/>
                <a:cs typeface="Calibri"/>
                <a:sym typeface="Calibri"/>
              </a:rPr>
              <a:t>T</a:t>
            </a:r>
            <a:r>
              <a:rPr lang="en" sz="2000" dirty="0" smtClean="0">
                <a:latin typeface="+mn-lt"/>
                <a:ea typeface="Gill Sans"/>
                <a:cs typeface="Calibri"/>
                <a:sym typeface="Calibri"/>
              </a:rPr>
              <a:t>his is called circumcision</a:t>
            </a:r>
            <a:r>
              <a:rPr lang="en" sz="2000" dirty="0">
                <a:latin typeface="+mn-lt"/>
                <a:ea typeface="Gill Sans"/>
                <a:cs typeface="Calibri"/>
                <a:sym typeface="Calibri"/>
              </a:rPr>
              <a:t> </a:t>
            </a:r>
            <a:r>
              <a:rPr lang="en" sz="2000" dirty="0" smtClean="0">
                <a:latin typeface="+mn-lt"/>
                <a:ea typeface="Gill Sans"/>
                <a:cs typeface="Calibri"/>
                <a:sym typeface="Calibri"/>
              </a:rPr>
              <a:t>and is usually done soon after a baby is born</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Not every person with a penis will have this procedure</a:t>
            </a:r>
          </a:p>
        </p:txBody>
      </p:sp>
      <p:pic>
        <p:nvPicPr>
          <p:cNvPr id="3" name="Picture 2" descr="circumcised penis and uncircumcised penis"/>
          <p:cNvPicPr>
            <a:picLocks noChangeAspect="1"/>
          </p:cNvPicPr>
          <p:nvPr/>
        </p:nvPicPr>
        <p:blipFill rotWithShape="1">
          <a:blip r:embed="rId3">
            <a:extLst>
              <a:ext uri="{28A0092B-C50C-407E-A947-70E740481C1C}">
                <a14:useLocalDpi xmlns:a14="http://schemas.microsoft.com/office/drawing/2010/main" val="0"/>
              </a:ext>
            </a:extLst>
          </a:blip>
          <a:srcRect l="8706" t="8267" r="7214" b="10369"/>
          <a:stretch/>
        </p:blipFill>
        <p:spPr>
          <a:xfrm>
            <a:off x="5342944" y="1325879"/>
            <a:ext cx="3458156" cy="2598733"/>
          </a:xfrm>
          <a:prstGeom prst="rect">
            <a:avLst/>
          </a:prstGeom>
        </p:spPr>
      </p:pic>
    </p:spTree>
    <p:extLst>
      <p:ext uri="{BB962C8B-B14F-4D97-AF65-F5344CB8AC3E}">
        <p14:creationId xmlns:p14="http://schemas.microsoft.com/office/powerpoint/2010/main" val="1355835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1174988" y="342664"/>
            <a:ext cx="6853285" cy="68798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Reproductive System </a:t>
            </a:r>
            <a:r>
              <a:rPr lang="en-CA" sz="2800" dirty="0" smtClean="0">
                <a:latin typeface="+mj-lt"/>
              </a:rPr>
              <a:t>– Testicles</a:t>
            </a:r>
            <a:endParaRPr lang="en-CA" sz="2800" b="1" dirty="0">
              <a:latin typeface="+mj-lt"/>
            </a:endParaRPr>
          </a:p>
        </p:txBody>
      </p:sp>
      <p:sp>
        <p:nvSpPr>
          <p:cNvPr id="3" name="TextBox 2"/>
          <p:cNvSpPr txBox="1"/>
          <p:nvPr/>
        </p:nvSpPr>
        <p:spPr>
          <a:xfrm>
            <a:off x="1174988" y="1237819"/>
            <a:ext cx="4973162" cy="2826415"/>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Each testicles is about the size of a walnut</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Testicles have two functions: they produce the hormone testosterone and sperm</a:t>
            </a:r>
          </a:p>
          <a:p>
            <a:pPr marL="34290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Fun Fact: </a:t>
            </a:r>
            <a:r>
              <a:rPr lang="en" sz="2000" dirty="0" smtClean="0">
                <a:ea typeface="Gill Sans"/>
                <a:cs typeface="Calibri"/>
                <a:sym typeface="Calibri"/>
              </a:rPr>
              <a:t>you only </a:t>
            </a:r>
            <a:r>
              <a:rPr lang="en" sz="2000" dirty="0">
                <a:ea typeface="Gill Sans"/>
                <a:cs typeface="Calibri"/>
                <a:sym typeface="Calibri"/>
              </a:rPr>
              <a:t>need one </a:t>
            </a:r>
            <a:r>
              <a:rPr lang="en" sz="2000" dirty="0" smtClean="0">
                <a:ea typeface="Gill Sans"/>
                <a:cs typeface="Calibri"/>
                <a:sym typeface="Calibri"/>
              </a:rPr>
              <a:t>testicle to </a:t>
            </a:r>
            <a:r>
              <a:rPr lang="en" sz="2000" dirty="0">
                <a:ea typeface="Gill Sans"/>
                <a:cs typeface="Calibri"/>
                <a:sym typeface="Calibri"/>
              </a:rPr>
              <a:t>be able to </a:t>
            </a:r>
            <a:r>
              <a:rPr lang="en" sz="2000" dirty="0" smtClean="0">
                <a:ea typeface="Gill Sans"/>
                <a:cs typeface="Calibri"/>
                <a:sym typeface="Calibri"/>
              </a:rPr>
              <a:t>reproduce</a:t>
            </a:r>
            <a:endParaRPr lang="en" sz="2000" dirty="0">
              <a:ea typeface="Gill Sans"/>
              <a:cs typeface="Calibri"/>
              <a:sym typeface="Calibri"/>
            </a:endParaRPr>
          </a:p>
        </p:txBody>
      </p:sp>
      <p:pic>
        <p:nvPicPr>
          <p:cNvPr id="4" name="Picture 3" descr="walnu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6274" y="3117633"/>
            <a:ext cx="946601" cy="946601"/>
          </a:xfrm>
          <a:prstGeom prst="rect">
            <a:avLst/>
          </a:prstGeom>
        </p:spPr>
      </p:pic>
      <p:pic>
        <p:nvPicPr>
          <p:cNvPr id="5" name="Picture 4" descr="side view of the male reproductive system, specifically the testicle"/>
          <p:cNvPicPr>
            <a:picLocks noChangeAspect="1"/>
          </p:cNvPicPr>
          <p:nvPr/>
        </p:nvPicPr>
        <p:blipFill rotWithShape="1">
          <a:blip r:embed="rId4">
            <a:extLst>
              <a:ext uri="{28A0092B-C50C-407E-A947-70E740481C1C}">
                <a14:useLocalDpi xmlns:a14="http://schemas.microsoft.com/office/drawing/2010/main" val="0"/>
              </a:ext>
            </a:extLst>
          </a:blip>
          <a:srcRect r="10251"/>
          <a:stretch/>
        </p:blipFill>
        <p:spPr>
          <a:xfrm>
            <a:off x="6394013" y="1292717"/>
            <a:ext cx="2564249" cy="2857143"/>
          </a:xfrm>
          <a:prstGeom prst="rect">
            <a:avLst/>
          </a:prstGeom>
        </p:spPr>
      </p:pic>
    </p:spTree>
    <p:extLst>
      <p:ext uri="{BB962C8B-B14F-4D97-AF65-F5344CB8AC3E}">
        <p14:creationId xmlns:p14="http://schemas.microsoft.com/office/powerpoint/2010/main" val="4146230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1174988" y="342664"/>
            <a:ext cx="6853285" cy="68798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Reproductive System </a:t>
            </a:r>
            <a:r>
              <a:rPr lang="en-CA" sz="2800" dirty="0" smtClean="0">
                <a:latin typeface="+mj-lt"/>
              </a:rPr>
              <a:t>– Scrotum</a:t>
            </a:r>
            <a:endParaRPr lang="en-CA" sz="2800" b="1" dirty="0">
              <a:latin typeface="+mj-lt"/>
            </a:endParaRPr>
          </a:p>
        </p:txBody>
      </p:sp>
      <p:sp>
        <p:nvSpPr>
          <p:cNvPr id="3" name="TextBox 2"/>
          <p:cNvSpPr txBox="1"/>
          <p:nvPr/>
        </p:nvSpPr>
        <p:spPr>
          <a:xfrm>
            <a:off x="779085" y="1254883"/>
            <a:ext cx="4847016" cy="2698175"/>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The scrotum is the sac of skin on the outside of the body that holds and protects the testicles</a:t>
            </a:r>
          </a:p>
          <a:p>
            <a:pPr marL="342900" lvl="0" indent="-342900">
              <a:lnSpc>
                <a:spcPct val="115000"/>
              </a:lnSpc>
              <a:spcBef>
                <a:spcPts val="1000"/>
              </a:spcBef>
              <a:buClr>
                <a:schemeClr val="dk1"/>
              </a:buClr>
              <a:buSzPts val="2400"/>
              <a:buFont typeface="Arial" panose="020B0604020202020204" pitchFamily="34" charset="0"/>
              <a:buChar char="•"/>
            </a:pPr>
            <a:r>
              <a:rPr lang="en-US" sz="2000" dirty="0">
                <a:latin typeface="+mn-lt"/>
                <a:ea typeface="Gill Sans"/>
                <a:cs typeface="Calibri"/>
                <a:sym typeface="Calibri"/>
              </a:rPr>
              <a:t>Each testicle is held in the scrotum by a </a:t>
            </a:r>
            <a:r>
              <a:rPr lang="en-US" sz="2000" dirty="0" smtClean="0">
                <a:latin typeface="+mn-lt"/>
                <a:ea typeface="Gill Sans"/>
                <a:cs typeface="Calibri"/>
                <a:sym typeface="Calibri"/>
              </a:rPr>
              <a:t>cord</a:t>
            </a:r>
            <a:r>
              <a:rPr lang="en-US" sz="2000" dirty="0">
                <a:latin typeface="+mn-lt"/>
                <a:ea typeface="Gill Sans"/>
                <a:cs typeface="Calibri"/>
                <a:sym typeface="Calibri"/>
              </a:rPr>
              <a:t>. </a:t>
            </a:r>
            <a:r>
              <a:rPr lang="en-US" sz="2000" dirty="0" smtClean="0">
                <a:latin typeface="+mn-lt"/>
                <a:ea typeface="Gill Sans"/>
                <a:cs typeface="Calibri"/>
                <a:sym typeface="Calibri"/>
              </a:rPr>
              <a:t>It </a:t>
            </a:r>
            <a:r>
              <a:rPr lang="en-US" sz="2000" dirty="0">
                <a:latin typeface="+mn-lt"/>
                <a:ea typeface="Gill Sans"/>
                <a:cs typeface="Calibri"/>
                <a:sym typeface="Calibri"/>
              </a:rPr>
              <a:t>contains the vas deferens, blood vessels, lymph vessels and </a:t>
            </a:r>
            <a:r>
              <a:rPr lang="en-US" sz="2000" dirty="0" smtClean="0">
                <a:latin typeface="+mn-lt"/>
                <a:ea typeface="Gill Sans"/>
                <a:cs typeface="Calibri"/>
                <a:sym typeface="Calibri"/>
              </a:rPr>
              <a:t>nerves</a:t>
            </a:r>
            <a:endParaRPr lang="en" sz="2000" dirty="0" smtClean="0">
              <a:latin typeface="+mn-lt"/>
              <a:ea typeface="Gill Sans"/>
              <a:cs typeface="Calibri"/>
              <a:sym typeface="Calibri"/>
            </a:endParaRPr>
          </a:p>
        </p:txBody>
      </p:sp>
      <p:pic>
        <p:nvPicPr>
          <p:cNvPr id="5" name="Picture 4" descr="side view of the male reproductive system, specifically the scrotum"/>
          <p:cNvPicPr>
            <a:picLocks noChangeAspect="1"/>
          </p:cNvPicPr>
          <p:nvPr/>
        </p:nvPicPr>
        <p:blipFill rotWithShape="1">
          <a:blip r:embed="rId3">
            <a:extLst>
              <a:ext uri="{28A0092B-C50C-407E-A947-70E740481C1C}">
                <a14:useLocalDpi xmlns:a14="http://schemas.microsoft.com/office/drawing/2010/main" val="0"/>
              </a:ext>
            </a:extLst>
          </a:blip>
          <a:srcRect b="14995"/>
          <a:stretch/>
        </p:blipFill>
        <p:spPr>
          <a:xfrm>
            <a:off x="5715178" y="1389621"/>
            <a:ext cx="2857143" cy="2428697"/>
          </a:xfrm>
          <a:prstGeom prst="rect">
            <a:avLst/>
          </a:prstGeom>
        </p:spPr>
      </p:pic>
    </p:spTree>
    <p:extLst>
      <p:ext uri="{BB962C8B-B14F-4D97-AF65-F5344CB8AC3E}">
        <p14:creationId xmlns:p14="http://schemas.microsoft.com/office/powerpoint/2010/main" val="3649070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984488" y="361714"/>
            <a:ext cx="7187962" cy="68798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Reproductive System </a:t>
            </a:r>
            <a:r>
              <a:rPr lang="en-CA" sz="2800" dirty="0" smtClean="0">
                <a:latin typeface="+mj-lt"/>
              </a:rPr>
              <a:t>– Epididymis</a:t>
            </a:r>
            <a:endParaRPr lang="en-CA" sz="2800" b="1" dirty="0">
              <a:latin typeface="+mj-lt"/>
            </a:endParaRPr>
          </a:p>
        </p:txBody>
      </p:sp>
      <p:sp>
        <p:nvSpPr>
          <p:cNvPr id="3" name="TextBox 2"/>
          <p:cNvSpPr txBox="1"/>
          <p:nvPr/>
        </p:nvSpPr>
        <p:spPr>
          <a:xfrm>
            <a:off x="984488" y="1382943"/>
            <a:ext cx="4116150" cy="2118529"/>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The epididymis is a coiled tube that is attached to each of the testicles</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It holds and carriers sperm</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This is where sperm matures </a:t>
            </a:r>
            <a:endParaRPr lang="en" sz="2000" dirty="0">
              <a:latin typeface="+mn-lt"/>
              <a:ea typeface="Gill Sans"/>
              <a:cs typeface="Calibri"/>
              <a:sym typeface="Calibri"/>
            </a:endParaRPr>
          </a:p>
        </p:txBody>
      </p:sp>
      <p:pic>
        <p:nvPicPr>
          <p:cNvPr id="4" name="Picture 3" descr="side view of the male reproductive system, specifically the epididymis"/>
          <p:cNvPicPr>
            <a:picLocks noChangeAspect="1"/>
          </p:cNvPicPr>
          <p:nvPr/>
        </p:nvPicPr>
        <p:blipFill rotWithShape="1">
          <a:blip r:embed="rId3">
            <a:extLst>
              <a:ext uri="{28A0092B-C50C-407E-A947-70E740481C1C}">
                <a14:useLocalDpi xmlns:a14="http://schemas.microsoft.com/office/drawing/2010/main" val="0"/>
              </a:ext>
            </a:extLst>
          </a:blip>
          <a:srcRect b="14500"/>
          <a:stretch/>
        </p:blipFill>
        <p:spPr>
          <a:xfrm>
            <a:off x="5613577" y="1397751"/>
            <a:ext cx="2857143" cy="2442856"/>
          </a:xfrm>
          <a:prstGeom prst="rect">
            <a:avLst/>
          </a:prstGeom>
        </p:spPr>
      </p:pic>
    </p:spTree>
    <p:extLst>
      <p:ext uri="{BB962C8B-B14F-4D97-AF65-F5344CB8AC3E}">
        <p14:creationId xmlns:p14="http://schemas.microsoft.com/office/powerpoint/2010/main" val="2115180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59559"/>
            <a:ext cx="4748815"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Land Acknowledgement</a:t>
            </a:r>
            <a:endParaRPr b="1" dirty="0"/>
          </a:p>
        </p:txBody>
      </p:sp>
      <p:pic>
        <p:nvPicPr>
          <p:cNvPr id="8" name="Picture 7" title="ETFO Land Acknowledgement "/>
          <p:cNvPicPr>
            <a:picLocks noChangeAspect="1"/>
          </p:cNvPicPr>
          <p:nvPr/>
        </p:nvPicPr>
        <p:blipFill rotWithShape="1">
          <a:blip r:embed="rId3">
            <a:extLst>
              <a:ext uri="{28A0092B-C50C-407E-A947-70E740481C1C}">
                <a14:useLocalDpi xmlns:a14="http://schemas.microsoft.com/office/drawing/2010/main" val="0"/>
              </a:ext>
            </a:extLst>
          </a:blip>
          <a:srcRect t="56083"/>
          <a:stretch/>
        </p:blipFill>
        <p:spPr>
          <a:xfrm>
            <a:off x="661299" y="1524302"/>
            <a:ext cx="4052971" cy="2371887"/>
          </a:xfrm>
          <a:prstGeom prst="rect">
            <a:avLst/>
          </a:prstGeom>
        </p:spPr>
      </p:pic>
      <p:pic>
        <p:nvPicPr>
          <p:cNvPr id="5" name="Picture 4" descr="Cover photo: Oneida nation artist, Sharon Sarnowski (deceased)&#10;This is a picture taken of the mural in the Boardroom of the Oneida Tribal Council office,&#10;Oneida, Wisconsin." title="Mural of Turtle Island "/>
          <p:cNvPicPr>
            <a:picLocks noChangeAspect="1"/>
          </p:cNvPicPr>
          <p:nvPr/>
        </p:nvPicPr>
        <p:blipFill>
          <a:blip r:embed="rId4"/>
          <a:stretch>
            <a:fillRect/>
          </a:stretch>
        </p:blipFill>
        <p:spPr>
          <a:xfrm>
            <a:off x="5397787" y="359559"/>
            <a:ext cx="3059369" cy="3536630"/>
          </a:xfrm>
          <a:prstGeom prst="rect">
            <a:avLst/>
          </a:prstGeom>
        </p:spPr>
      </p:pic>
    </p:spTree>
    <p:extLst>
      <p:ext uri="{BB962C8B-B14F-4D97-AF65-F5344CB8AC3E}">
        <p14:creationId xmlns:p14="http://schemas.microsoft.com/office/powerpoint/2010/main" val="603022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832088" y="361714"/>
            <a:ext cx="7511812" cy="68798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Reproductive System </a:t>
            </a:r>
            <a:r>
              <a:rPr lang="en-CA" sz="2800" dirty="0" smtClean="0">
                <a:latin typeface="+mj-lt"/>
              </a:rPr>
              <a:t>– Vas Deferens</a:t>
            </a:r>
            <a:endParaRPr lang="en-CA" sz="2800" b="1" dirty="0">
              <a:latin typeface="+mj-lt"/>
            </a:endParaRPr>
          </a:p>
        </p:txBody>
      </p:sp>
      <p:sp>
        <p:nvSpPr>
          <p:cNvPr id="3" name="TextBox 2"/>
          <p:cNvSpPr txBox="1"/>
          <p:nvPr/>
        </p:nvSpPr>
        <p:spPr>
          <a:xfrm>
            <a:off x="832088" y="1513369"/>
            <a:ext cx="4650254" cy="1990288"/>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The vas deferens are long tubes that go from the epididymis, up the bladder and connects to the urethra</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ea typeface="Gill Sans"/>
                <a:cs typeface="Calibri"/>
                <a:sym typeface="Calibri"/>
              </a:rPr>
              <a:t>The vas </a:t>
            </a:r>
            <a:r>
              <a:rPr lang="en" sz="2000" dirty="0">
                <a:ea typeface="Gill Sans"/>
                <a:cs typeface="Calibri"/>
                <a:sym typeface="Calibri"/>
              </a:rPr>
              <a:t>deferens carries </a:t>
            </a:r>
            <a:r>
              <a:rPr lang="en" sz="2000" dirty="0" smtClean="0">
                <a:ea typeface="Gill Sans"/>
                <a:cs typeface="Calibri"/>
                <a:sym typeface="Calibri"/>
              </a:rPr>
              <a:t>sperm to </a:t>
            </a:r>
            <a:r>
              <a:rPr lang="en" sz="2000" dirty="0">
                <a:ea typeface="Gill Sans"/>
                <a:cs typeface="Calibri"/>
                <a:sym typeface="Calibri"/>
              </a:rPr>
              <a:t>the prostate </a:t>
            </a:r>
            <a:r>
              <a:rPr lang="en" sz="2000" dirty="0" smtClean="0">
                <a:ea typeface="Gill Sans"/>
                <a:cs typeface="Calibri"/>
                <a:sym typeface="Calibri"/>
              </a:rPr>
              <a:t>gland</a:t>
            </a:r>
            <a:endParaRPr lang="en" sz="2000" dirty="0" smtClean="0">
              <a:latin typeface="+mn-lt"/>
              <a:ea typeface="Gill Sans"/>
              <a:cs typeface="Calibri"/>
              <a:sym typeface="Calibri"/>
            </a:endParaRPr>
          </a:p>
        </p:txBody>
      </p:sp>
      <p:pic>
        <p:nvPicPr>
          <p:cNvPr id="4" name="Picture 3" descr="side view of the male reproductive system, specifically the vas deferens"/>
          <p:cNvPicPr>
            <a:picLocks noChangeAspect="1"/>
          </p:cNvPicPr>
          <p:nvPr/>
        </p:nvPicPr>
        <p:blipFill rotWithShape="1">
          <a:blip r:embed="rId3">
            <a:extLst>
              <a:ext uri="{28A0092B-C50C-407E-A947-70E740481C1C}">
                <a14:useLocalDpi xmlns:a14="http://schemas.microsoft.com/office/drawing/2010/main" val="0"/>
              </a:ext>
            </a:extLst>
          </a:blip>
          <a:srcRect b="15132"/>
          <a:stretch/>
        </p:blipFill>
        <p:spPr>
          <a:xfrm>
            <a:off x="5960712" y="1446453"/>
            <a:ext cx="2857143" cy="2424790"/>
          </a:xfrm>
          <a:prstGeom prst="rect">
            <a:avLst/>
          </a:prstGeom>
        </p:spPr>
      </p:pic>
    </p:spTree>
    <p:extLst>
      <p:ext uri="{BB962C8B-B14F-4D97-AF65-F5344CB8AC3E}">
        <p14:creationId xmlns:p14="http://schemas.microsoft.com/office/powerpoint/2010/main" val="3628229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723900" y="361714"/>
            <a:ext cx="7753350" cy="68798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Reproductive System </a:t>
            </a:r>
            <a:r>
              <a:rPr lang="en-CA" sz="2800" dirty="0" smtClean="0">
                <a:latin typeface="+mj-lt"/>
              </a:rPr>
              <a:t>– Prostate Gland</a:t>
            </a:r>
            <a:endParaRPr lang="en-CA" sz="2800" b="1" dirty="0">
              <a:latin typeface="+mj-lt"/>
            </a:endParaRPr>
          </a:p>
        </p:txBody>
      </p:sp>
      <p:sp>
        <p:nvSpPr>
          <p:cNvPr id="3" name="TextBox 2"/>
          <p:cNvSpPr txBox="1"/>
          <p:nvPr/>
        </p:nvSpPr>
        <p:spPr>
          <a:xfrm>
            <a:off x="730441" y="1631707"/>
            <a:ext cx="4990012" cy="1990288"/>
          </a:xfrm>
          <a:prstGeom prst="rect">
            <a:avLst/>
          </a:prstGeom>
          <a:noFill/>
        </p:spPr>
        <p:txBody>
          <a:bodyPr wrap="square" rtlCol="0">
            <a:spAutoFit/>
          </a:bodyPr>
          <a:lstStyle/>
          <a:p>
            <a:pPr marL="34290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The prostate gland is a donut shaped gland under the bladder</a:t>
            </a:r>
          </a:p>
          <a:p>
            <a:pPr marL="34290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In the prostate gland, sperm cells mix with fluid to create a white sticky substance called semen</a:t>
            </a:r>
          </a:p>
        </p:txBody>
      </p:sp>
      <p:pic>
        <p:nvPicPr>
          <p:cNvPr id="4" name="Picture 3" descr="side view of the male reproductive system, specifically the prostate gland"/>
          <p:cNvPicPr>
            <a:picLocks noChangeAspect="1"/>
          </p:cNvPicPr>
          <p:nvPr/>
        </p:nvPicPr>
        <p:blipFill rotWithShape="1">
          <a:blip r:embed="rId3">
            <a:extLst>
              <a:ext uri="{28A0092B-C50C-407E-A947-70E740481C1C}">
                <a14:useLocalDpi xmlns:a14="http://schemas.microsoft.com/office/drawing/2010/main" val="0"/>
              </a:ext>
            </a:extLst>
          </a:blip>
          <a:srcRect r="10495" b="4744"/>
          <a:stretch/>
        </p:blipFill>
        <p:spPr>
          <a:xfrm>
            <a:off x="6053136" y="1266055"/>
            <a:ext cx="2557284" cy="2721591"/>
          </a:xfrm>
          <a:prstGeom prst="rect">
            <a:avLst/>
          </a:prstGeom>
        </p:spPr>
      </p:pic>
    </p:spTree>
    <p:extLst>
      <p:ext uri="{BB962C8B-B14F-4D97-AF65-F5344CB8AC3E}">
        <p14:creationId xmlns:p14="http://schemas.microsoft.com/office/powerpoint/2010/main" val="2462604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533400" y="298214"/>
            <a:ext cx="8210550" cy="68798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Reproductive System </a:t>
            </a:r>
            <a:r>
              <a:rPr lang="en-CA" sz="2800" dirty="0" smtClean="0">
                <a:latin typeface="+mj-lt"/>
              </a:rPr>
              <a:t>– Seminal Vesicles</a:t>
            </a:r>
            <a:endParaRPr lang="en-CA" sz="2800" b="1" dirty="0">
              <a:latin typeface="+mj-lt"/>
            </a:endParaRPr>
          </a:p>
        </p:txBody>
      </p:sp>
      <p:sp>
        <p:nvSpPr>
          <p:cNvPr id="3" name="TextBox 2"/>
          <p:cNvSpPr txBox="1"/>
          <p:nvPr/>
        </p:nvSpPr>
        <p:spPr>
          <a:xfrm>
            <a:off x="533400" y="1151405"/>
            <a:ext cx="5308600" cy="2826415"/>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The seminal vesicles are two small pouches behind the bladder and above the prostate gland</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They create fluid that protects and nourishes the sperm</a:t>
            </a:r>
          </a:p>
          <a:p>
            <a:pPr marL="342900" lvl="0" indent="-342900">
              <a:lnSpc>
                <a:spcPct val="115000"/>
              </a:lnSpc>
              <a:spcBef>
                <a:spcPts val="1000"/>
              </a:spcBef>
              <a:buClr>
                <a:schemeClr val="dk1"/>
              </a:buClr>
              <a:buSzPts val="2400"/>
              <a:buFont typeface="Arial" panose="020B0604020202020204" pitchFamily="34" charset="0"/>
              <a:buChar char="•"/>
            </a:pPr>
            <a:r>
              <a:rPr lang="en-US" sz="2000" dirty="0" smtClean="0">
                <a:latin typeface="+mn-lt"/>
                <a:ea typeface="Gill Sans"/>
                <a:cs typeface="Calibri"/>
                <a:sym typeface="Calibri"/>
              </a:rPr>
              <a:t>They join with </a:t>
            </a:r>
            <a:r>
              <a:rPr lang="en-US" sz="2000" dirty="0">
                <a:latin typeface="+mn-lt"/>
                <a:ea typeface="Gill Sans"/>
                <a:cs typeface="Calibri"/>
                <a:sym typeface="Calibri"/>
              </a:rPr>
              <a:t>the vas deferens </a:t>
            </a:r>
            <a:r>
              <a:rPr lang="en-US" sz="2000" dirty="0" smtClean="0">
                <a:latin typeface="+mn-lt"/>
                <a:ea typeface="Gill Sans"/>
                <a:cs typeface="Calibri"/>
                <a:sym typeface="Calibri"/>
              </a:rPr>
              <a:t>so that semen can pass through the urethra</a:t>
            </a:r>
            <a:endParaRPr lang="en-US" sz="2000" dirty="0">
              <a:latin typeface="+mn-lt"/>
              <a:ea typeface="Gill Sans"/>
              <a:cs typeface="Calibri"/>
              <a:sym typeface="Calibri"/>
            </a:endParaRPr>
          </a:p>
        </p:txBody>
      </p:sp>
      <p:pic>
        <p:nvPicPr>
          <p:cNvPr id="4" name="Picture 3" descr="side view of the male reproductive system, specifically the seminal vesicle"/>
          <p:cNvPicPr>
            <a:picLocks noChangeAspect="1"/>
          </p:cNvPicPr>
          <p:nvPr/>
        </p:nvPicPr>
        <p:blipFill rotWithShape="1">
          <a:blip r:embed="rId3">
            <a:extLst>
              <a:ext uri="{28A0092B-C50C-407E-A947-70E740481C1C}">
                <a14:useLocalDpi xmlns:a14="http://schemas.microsoft.com/office/drawing/2010/main" val="0"/>
              </a:ext>
            </a:extLst>
          </a:blip>
          <a:srcRect l="7995" t="6763"/>
          <a:stretch/>
        </p:blipFill>
        <p:spPr>
          <a:xfrm>
            <a:off x="5842000" y="1151405"/>
            <a:ext cx="2789088" cy="2826415"/>
          </a:xfrm>
          <a:prstGeom prst="rect">
            <a:avLst/>
          </a:prstGeom>
        </p:spPr>
      </p:pic>
    </p:spTree>
    <p:extLst>
      <p:ext uri="{BB962C8B-B14F-4D97-AF65-F5344CB8AC3E}">
        <p14:creationId xmlns:p14="http://schemas.microsoft.com/office/powerpoint/2010/main" val="2415264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1174988" y="202964"/>
            <a:ext cx="6853285" cy="68798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Reproductive System </a:t>
            </a:r>
            <a:r>
              <a:rPr lang="en-CA" sz="2800" dirty="0" smtClean="0">
                <a:latin typeface="+mj-lt"/>
              </a:rPr>
              <a:t>– Urethra</a:t>
            </a:r>
            <a:endParaRPr lang="en-CA" sz="2800" b="1" dirty="0">
              <a:latin typeface="+mj-lt"/>
            </a:endParaRPr>
          </a:p>
        </p:txBody>
      </p:sp>
      <p:sp>
        <p:nvSpPr>
          <p:cNvPr id="3" name="TextBox 2"/>
          <p:cNvSpPr txBox="1"/>
          <p:nvPr/>
        </p:nvSpPr>
        <p:spPr>
          <a:xfrm>
            <a:off x="459821" y="1081447"/>
            <a:ext cx="5979079" cy="2954655"/>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The urethra is a tube that runs the length of the penis</a:t>
            </a:r>
          </a:p>
          <a:p>
            <a:pPr marL="34290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It has </a:t>
            </a:r>
            <a:r>
              <a:rPr lang="en" sz="2000" dirty="0">
                <a:latin typeface="+mn-lt"/>
                <a:ea typeface="Gill Sans"/>
                <a:cs typeface="Calibri"/>
                <a:sym typeface="Calibri"/>
              </a:rPr>
              <a:t>two branches: one </a:t>
            </a:r>
            <a:r>
              <a:rPr lang="en" sz="2000" dirty="0" smtClean="0">
                <a:latin typeface="+mn-lt"/>
                <a:ea typeface="Gill Sans"/>
                <a:cs typeface="Calibri"/>
                <a:sym typeface="Calibri"/>
              </a:rPr>
              <a:t>connects </a:t>
            </a:r>
            <a:r>
              <a:rPr lang="en" sz="2000" dirty="0">
                <a:latin typeface="+mn-lt"/>
                <a:ea typeface="Gill Sans"/>
                <a:cs typeface="Calibri"/>
                <a:sym typeface="Calibri"/>
              </a:rPr>
              <a:t>to the bladder and one </a:t>
            </a:r>
            <a:r>
              <a:rPr lang="en" sz="2000" dirty="0" smtClean="0">
                <a:latin typeface="+mn-lt"/>
                <a:ea typeface="Gill Sans"/>
                <a:cs typeface="Calibri"/>
                <a:sym typeface="Calibri"/>
              </a:rPr>
              <a:t>connects </a:t>
            </a:r>
            <a:r>
              <a:rPr lang="en" sz="2000" dirty="0">
                <a:latin typeface="+mn-lt"/>
                <a:ea typeface="Gill Sans"/>
                <a:cs typeface="Calibri"/>
                <a:sym typeface="Calibri"/>
              </a:rPr>
              <a:t>to the vas deferens</a:t>
            </a:r>
          </a:p>
          <a:p>
            <a:pPr marL="34290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It carries </a:t>
            </a:r>
            <a:r>
              <a:rPr lang="en" sz="2000" dirty="0">
                <a:latin typeface="+mn-lt"/>
                <a:ea typeface="Gill Sans"/>
                <a:cs typeface="Calibri"/>
                <a:sym typeface="Calibri"/>
              </a:rPr>
              <a:t>semen (containing sperm) out of the body through </a:t>
            </a:r>
            <a:r>
              <a:rPr lang="en" sz="2000" dirty="0" smtClean="0">
                <a:latin typeface="+mn-lt"/>
                <a:ea typeface="Gill Sans"/>
                <a:cs typeface="Calibri"/>
                <a:sym typeface="Calibri"/>
              </a:rPr>
              <a:t>an opening during </a:t>
            </a:r>
            <a:r>
              <a:rPr lang="en" sz="2000" dirty="0">
                <a:latin typeface="+mn-lt"/>
                <a:ea typeface="Gill Sans"/>
                <a:cs typeface="Calibri"/>
                <a:sym typeface="Calibri"/>
              </a:rPr>
              <a:t>ejaculation </a:t>
            </a:r>
          </a:p>
          <a:p>
            <a:pPr marL="34290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It helps urine (pee) and semen exit the body</a:t>
            </a:r>
          </a:p>
        </p:txBody>
      </p:sp>
      <p:pic>
        <p:nvPicPr>
          <p:cNvPr id="4" name="Picture 3" descr="side view of the male reproductive system, specifically the urethra"/>
          <p:cNvPicPr>
            <a:picLocks noChangeAspect="1"/>
          </p:cNvPicPr>
          <p:nvPr/>
        </p:nvPicPr>
        <p:blipFill rotWithShape="1">
          <a:blip r:embed="rId3">
            <a:extLst>
              <a:ext uri="{28A0092B-C50C-407E-A947-70E740481C1C}">
                <a14:useLocalDpi xmlns:a14="http://schemas.microsoft.com/office/drawing/2010/main" val="0"/>
              </a:ext>
            </a:extLst>
          </a:blip>
          <a:srcRect l="1238" r="-1" b="15039"/>
          <a:stretch/>
        </p:blipFill>
        <p:spPr>
          <a:xfrm>
            <a:off x="6438900" y="1477176"/>
            <a:ext cx="2514600" cy="2163195"/>
          </a:xfrm>
          <a:prstGeom prst="rect">
            <a:avLst/>
          </a:prstGeom>
        </p:spPr>
      </p:pic>
    </p:spTree>
    <p:extLst>
      <p:ext uri="{BB962C8B-B14F-4D97-AF65-F5344CB8AC3E}">
        <p14:creationId xmlns:p14="http://schemas.microsoft.com/office/powerpoint/2010/main" val="2466122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552450" y="272814"/>
            <a:ext cx="8161623" cy="68798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Reproductive System </a:t>
            </a:r>
            <a:r>
              <a:rPr lang="en-CA" sz="2800" dirty="0" smtClean="0">
                <a:latin typeface="+mj-lt"/>
              </a:rPr>
              <a:t>– Spermatogenesis</a:t>
            </a:r>
            <a:endParaRPr lang="en-CA" sz="2800" b="1" dirty="0">
              <a:latin typeface="+mj-lt"/>
            </a:endParaRPr>
          </a:p>
        </p:txBody>
      </p:sp>
      <p:sp>
        <p:nvSpPr>
          <p:cNvPr id="3" name="TextBox 2"/>
          <p:cNvSpPr txBox="1"/>
          <p:nvPr/>
        </p:nvSpPr>
        <p:spPr>
          <a:xfrm>
            <a:off x="552451" y="1116042"/>
            <a:ext cx="6724650" cy="2954655"/>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Spermatogenesis is the creation of sperm</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Sperm are produced by the testicles after the start of puberty</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Sperm builds up in the tubes around the testicles called the epididymis</a:t>
            </a:r>
            <a:endParaRPr lang="en" sz="2000" dirty="0">
              <a:latin typeface="+mn-lt"/>
              <a:ea typeface="Gill Sans"/>
              <a:cs typeface="Calibri"/>
              <a:sym typeface="Calibri"/>
            </a:endParaRP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When a sperm cell joins an egg cell, this is called fertilization and can create a fetus</a:t>
            </a:r>
          </a:p>
        </p:txBody>
      </p:sp>
      <p:pic>
        <p:nvPicPr>
          <p:cNvPr id="5" name="Picture 4" descr="magnifying glass looking at spe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2432">
            <a:off x="6775331" y="1412330"/>
            <a:ext cx="2342364" cy="2342364"/>
          </a:xfrm>
          <a:prstGeom prst="rect">
            <a:avLst/>
          </a:prstGeom>
        </p:spPr>
      </p:pic>
    </p:spTree>
    <p:extLst>
      <p:ext uri="{BB962C8B-B14F-4D97-AF65-F5344CB8AC3E}">
        <p14:creationId xmlns:p14="http://schemas.microsoft.com/office/powerpoint/2010/main" val="4106846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89" y="386231"/>
            <a:ext cx="3991910" cy="103025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Changes in the Reproductive System</a:t>
            </a:r>
            <a:endParaRPr lang="en-CA" b="1" dirty="0">
              <a:latin typeface="+mj-lt"/>
            </a:endParaRPr>
          </a:p>
        </p:txBody>
      </p:sp>
      <p:sp>
        <p:nvSpPr>
          <p:cNvPr id="3" name="TextBox 2"/>
          <p:cNvSpPr txBox="1"/>
          <p:nvPr/>
        </p:nvSpPr>
        <p:spPr>
          <a:xfrm>
            <a:off x="1487340" y="1768206"/>
            <a:ext cx="2666114" cy="1892826"/>
          </a:xfrm>
          <a:prstGeom prst="rect">
            <a:avLst/>
          </a:prstGeom>
          <a:noFill/>
        </p:spPr>
        <p:txBody>
          <a:bodyPr wrap="none" rtlCol="0">
            <a:spAutoFit/>
          </a:bodyPr>
          <a:lstStyle/>
          <a:p>
            <a:pPr marL="285750" lvl="0" indent="-285750">
              <a:lnSpc>
                <a:spcPct val="115000"/>
              </a:lnSpc>
              <a:spcBef>
                <a:spcPts val="1000"/>
              </a:spcBef>
              <a:buClr>
                <a:schemeClr val="dk1"/>
              </a:buClr>
              <a:buSzPts val="2400"/>
              <a:buFont typeface="Wingdings" panose="05000000000000000000" pitchFamily="2" charset="2"/>
              <a:buChar char="§"/>
            </a:pPr>
            <a:r>
              <a:rPr lang="en" sz="2000" dirty="0">
                <a:latin typeface="+mn-lt"/>
                <a:ea typeface="Gill Sans"/>
                <a:cs typeface="Calibri"/>
                <a:sym typeface="Calibri"/>
              </a:rPr>
              <a:t>Erections</a:t>
            </a:r>
          </a:p>
          <a:p>
            <a:pPr marL="285750" lvl="0" indent="-285750">
              <a:lnSpc>
                <a:spcPct val="115000"/>
              </a:lnSpc>
              <a:spcBef>
                <a:spcPts val="1000"/>
              </a:spcBef>
              <a:buClr>
                <a:schemeClr val="dk1"/>
              </a:buClr>
              <a:buSzPts val="2400"/>
              <a:buFont typeface="Wingdings" panose="05000000000000000000" pitchFamily="2" charset="2"/>
              <a:buChar char="§"/>
            </a:pPr>
            <a:r>
              <a:rPr lang="en" sz="2000" dirty="0">
                <a:latin typeface="+mn-lt"/>
                <a:ea typeface="Gill Sans"/>
                <a:cs typeface="Calibri"/>
                <a:sym typeface="Calibri"/>
              </a:rPr>
              <a:t>Ejaculations</a:t>
            </a:r>
          </a:p>
          <a:p>
            <a:pPr marL="285750" lvl="0" indent="-285750">
              <a:lnSpc>
                <a:spcPct val="115000"/>
              </a:lnSpc>
              <a:spcBef>
                <a:spcPts val="1000"/>
              </a:spcBef>
              <a:buClr>
                <a:schemeClr val="dk1"/>
              </a:buClr>
              <a:buSzPts val="2400"/>
              <a:buFont typeface="Wingdings" panose="05000000000000000000" pitchFamily="2" charset="2"/>
              <a:buChar char="§"/>
            </a:pPr>
            <a:r>
              <a:rPr lang="en" sz="2000" dirty="0">
                <a:latin typeface="+mn-lt"/>
                <a:ea typeface="Gill Sans"/>
                <a:cs typeface="Calibri"/>
                <a:sym typeface="Calibri"/>
              </a:rPr>
              <a:t>Wet dreams</a:t>
            </a:r>
          </a:p>
          <a:p>
            <a:pPr marL="285750" lvl="0" indent="-285750">
              <a:lnSpc>
                <a:spcPct val="115000"/>
              </a:lnSpc>
              <a:spcBef>
                <a:spcPts val="1000"/>
              </a:spcBef>
              <a:buClr>
                <a:schemeClr val="dk1"/>
              </a:buClr>
              <a:buSzPts val="2400"/>
              <a:buFont typeface="Wingdings" panose="05000000000000000000" pitchFamily="2" charset="2"/>
              <a:buChar char="§"/>
            </a:pPr>
            <a:r>
              <a:rPr lang="en" sz="2000" dirty="0">
                <a:latin typeface="+mn-lt"/>
                <a:ea typeface="Gill Sans"/>
                <a:cs typeface="Calibri"/>
                <a:sym typeface="Calibri"/>
              </a:rPr>
              <a:t>Jock </a:t>
            </a:r>
            <a:r>
              <a:rPr lang="en" sz="2000" dirty="0" smtClean="0">
                <a:latin typeface="+mn-lt"/>
                <a:ea typeface="Gill Sans"/>
                <a:cs typeface="Calibri"/>
                <a:sym typeface="Calibri"/>
              </a:rPr>
              <a:t>itch (infection)</a:t>
            </a:r>
            <a:endParaRPr lang="en" sz="2000" dirty="0">
              <a:latin typeface="+mn-lt"/>
              <a:ea typeface="Gill Sans"/>
              <a:cs typeface="Calibri"/>
              <a:sym typeface="Calibri"/>
            </a:endParaRPr>
          </a:p>
        </p:txBody>
      </p:sp>
      <p:pic>
        <p:nvPicPr>
          <p:cNvPr id="6" name="Picture 5" descr="side view of the male reproductive system with all labe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969" y="609600"/>
            <a:ext cx="3294164" cy="3294164"/>
          </a:xfrm>
          <a:prstGeom prst="rect">
            <a:avLst/>
          </a:prstGeom>
        </p:spPr>
      </p:pic>
    </p:spTree>
    <p:extLst>
      <p:ext uri="{BB962C8B-B14F-4D97-AF65-F5344CB8AC3E}">
        <p14:creationId xmlns:p14="http://schemas.microsoft.com/office/powerpoint/2010/main" val="169527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Title 1"/>
          <p:cNvSpPr>
            <a:spLocks noGrp="1"/>
          </p:cNvSpPr>
          <p:nvPr>
            <p:ph type="title"/>
          </p:nvPr>
        </p:nvSpPr>
        <p:spPr>
          <a:xfrm>
            <a:off x="456574" y="296724"/>
            <a:ext cx="8179189"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3200" b="1" dirty="0" smtClean="0">
                <a:latin typeface="+mj-lt"/>
              </a:rPr>
              <a:t>Video:</a:t>
            </a:r>
            <a:r>
              <a:rPr lang="en-CA" sz="3200" dirty="0" smtClean="0">
                <a:latin typeface="+mj-lt"/>
              </a:rPr>
              <a:t> </a:t>
            </a:r>
            <a:r>
              <a:rPr lang="en-CA" sz="3200" dirty="0" smtClean="0">
                <a:latin typeface="+mj-lt"/>
                <a:hlinkClick r:id="rId4"/>
              </a:rPr>
              <a:t>Every Body Curious – Genitals</a:t>
            </a:r>
            <a:endParaRPr lang="en-CA" sz="3200" b="1" dirty="0">
              <a:latin typeface="+mj-lt"/>
            </a:endParaRPr>
          </a:p>
        </p:txBody>
      </p:sp>
      <p:pic>
        <p:nvPicPr>
          <p:cNvPr id="6" name="Google Shape;85;p16" descr="video icon"/>
          <p:cNvPicPr preferRelativeResize="0"/>
          <p:nvPr/>
        </p:nvPicPr>
        <p:blipFill>
          <a:blip r:embed="rId5">
            <a:alphaModFix/>
          </a:blip>
          <a:stretch>
            <a:fillRect/>
          </a:stretch>
        </p:blipFill>
        <p:spPr>
          <a:xfrm>
            <a:off x="1635886" y="1502556"/>
            <a:ext cx="969622" cy="969600"/>
          </a:xfrm>
          <a:prstGeom prst="rect">
            <a:avLst/>
          </a:prstGeom>
          <a:noFill/>
          <a:ln>
            <a:noFill/>
          </a:ln>
        </p:spPr>
      </p:pic>
      <p:sp>
        <p:nvSpPr>
          <p:cNvPr id="4" name="TextBox 3"/>
          <p:cNvSpPr txBox="1"/>
          <p:nvPr/>
        </p:nvSpPr>
        <p:spPr>
          <a:xfrm>
            <a:off x="456574" y="2612338"/>
            <a:ext cx="3328247" cy="1015663"/>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latin typeface="+mn-lt"/>
              </a:rPr>
              <a:t>What is something you learned in this video that you didn’t know before?</a:t>
            </a:r>
            <a:endParaRPr lang="en-CA" sz="2000" dirty="0">
              <a:latin typeface="+mn-lt"/>
            </a:endParaRPr>
          </a:p>
        </p:txBody>
      </p:sp>
      <p:pic>
        <p:nvPicPr>
          <p:cNvPr id="3" name="pWSUR2hSECM" descr="Every Body Curious puppets, Ginger &amp; Blue get a makeover as the students learn all about genitals in a fun and very playful way. Animation provides the scientific facts of all that’s going on down there, and the students get to play Pin-the-Ovaries-on-the Uterus to learn some facts about what’s happening inside the body as well." title="Every Body Curious - Genitals Video"/>
          <p:cNvPicPr>
            <a:picLocks noRot="1" noChangeAspect="1"/>
          </p:cNvPicPr>
          <p:nvPr>
            <a:videoFile r:link="rId1"/>
          </p:nvPr>
        </p:nvPicPr>
        <p:blipFill>
          <a:blip r:embed="rId6"/>
          <a:stretch>
            <a:fillRect/>
          </a:stretch>
        </p:blipFill>
        <p:spPr>
          <a:xfrm>
            <a:off x="4063763" y="1326463"/>
            <a:ext cx="4572000" cy="2571750"/>
          </a:xfrm>
          <a:prstGeom prst="rect">
            <a:avLst/>
          </a:prstGeom>
        </p:spPr>
      </p:pic>
    </p:spTree>
    <p:extLst>
      <p:ext uri="{BB962C8B-B14F-4D97-AF65-F5344CB8AC3E}">
        <p14:creationId xmlns:p14="http://schemas.microsoft.com/office/powerpoint/2010/main" val="36878016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2" name="Title 1"/>
          <p:cNvSpPr>
            <a:spLocks noGrp="1"/>
          </p:cNvSpPr>
          <p:nvPr>
            <p:ph type="title"/>
          </p:nvPr>
        </p:nvSpPr>
        <p:spPr>
          <a:xfrm>
            <a:off x="1965150" y="275912"/>
            <a:ext cx="5213700" cy="1018399"/>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Think, Pair, Share</a:t>
            </a:r>
            <a:endParaRPr lang="en-CA" b="1" dirty="0">
              <a:latin typeface="+mj-lt"/>
            </a:endParaRPr>
          </a:p>
        </p:txBody>
      </p:sp>
      <p:sp>
        <p:nvSpPr>
          <p:cNvPr id="3" name="TextBox 2"/>
          <p:cNvSpPr txBox="1"/>
          <p:nvPr/>
        </p:nvSpPr>
        <p:spPr>
          <a:xfrm>
            <a:off x="1965150" y="1594575"/>
            <a:ext cx="5213700" cy="2246769"/>
          </a:xfrm>
          <a:prstGeom prst="rect">
            <a:avLst/>
          </a:prstGeom>
          <a:noFill/>
        </p:spPr>
        <p:txBody>
          <a:bodyPr wrap="square" rtlCol="0">
            <a:spAutoFit/>
          </a:bodyPr>
          <a:lstStyle/>
          <a:p>
            <a:pPr marL="228600" lvl="0"/>
            <a:r>
              <a:rPr lang="en-US" sz="2000" b="1" dirty="0" smtClean="0">
                <a:latin typeface="+mn-lt"/>
                <a:ea typeface="Calibri"/>
                <a:cs typeface="Calibri"/>
                <a:sym typeface="Calibri"/>
              </a:rPr>
              <a:t>Turn </a:t>
            </a:r>
            <a:r>
              <a:rPr lang="en-US" sz="2000" b="1" dirty="0">
                <a:latin typeface="+mn-lt"/>
                <a:ea typeface="Calibri"/>
                <a:cs typeface="Calibri"/>
                <a:sym typeface="Calibri"/>
              </a:rPr>
              <a:t>to a classmate and talk about…</a:t>
            </a:r>
          </a:p>
          <a:p>
            <a:pPr marL="228600" lvl="0" algn="ctr"/>
            <a:r>
              <a:rPr lang="en-US" sz="2000" dirty="0">
                <a:latin typeface="+mn-lt"/>
                <a:ea typeface="Calibri"/>
                <a:cs typeface="Calibri"/>
                <a:sym typeface="Calibri"/>
              </a:rPr>
              <a:t> </a:t>
            </a:r>
          </a:p>
          <a:p>
            <a:pPr marL="685800" lvl="0" indent="-457200">
              <a:buFont typeface="Arial" panose="020B0604020202020204" pitchFamily="34" charset="0"/>
              <a:buChar char="•"/>
            </a:pPr>
            <a:r>
              <a:rPr lang="en-US" sz="2000" dirty="0">
                <a:latin typeface="+mn-lt"/>
                <a:ea typeface="Calibri"/>
                <a:cs typeface="Calibri"/>
                <a:sym typeface="Calibri"/>
              </a:rPr>
              <a:t>3 things you learned today</a:t>
            </a:r>
          </a:p>
          <a:p>
            <a:pPr marL="228600" lvl="0"/>
            <a:endParaRPr lang="en-US" sz="2000" dirty="0">
              <a:latin typeface="+mn-lt"/>
              <a:ea typeface="Calibri"/>
              <a:cs typeface="Calibri"/>
              <a:sym typeface="Calibri"/>
            </a:endParaRPr>
          </a:p>
          <a:p>
            <a:pPr marL="685800" lvl="0" indent="-457200">
              <a:buFont typeface="Arial" panose="020B0604020202020204" pitchFamily="34" charset="0"/>
              <a:buChar char="•"/>
            </a:pPr>
            <a:r>
              <a:rPr lang="en-US" sz="2000" dirty="0">
                <a:latin typeface="+mn-lt"/>
                <a:ea typeface="Calibri"/>
                <a:cs typeface="Calibri"/>
                <a:sym typeface="Calibri"/>
              </a:rPr>
              <a:t>2 things you already knew</a:t>
            </a:r>
          </a:p>
          <a:p>
            <a:pPr marL="228600" lvl="0"/>
            <a:endParaRPr lang="en-US" sz="2000" dirty="0">
              <a:latin typeface="+mn-lt"/>
              <a:ea typeface="Calibri"/>
              <a:cs typeface="Calibri"/>
              <a:sym typeface="Calibri"/>
            </a:endParaRPr>
          </a:p>
          <a:p>
            <a:pPr marL="685800" lvl="0" indent="-457200">
              <a:buFont typeface="Arial" panose="020B0604020202020204" pitchFamily="34" charset="0"/>
              <a:buChar char="•"/>
            </a:pPr>
            <a:r>
              <a:rPr lang="en-US" sz="2000" dirty="0">
                <a:latin typeface="+mn-lt"/>
                <a:ea typeface="Calibri"/>
                <a:cs typeface="Calibri"/>
                <a:sym typeface="Calibri"/>
              </a:rPr>
              <a:t>1 question you still </a:t>
            </a:r>
            <a:r>
              <a:rPr lang="en-US" sz="2000" dirty="0" smtClean="0">
                <a:latin typeface="+mn-lt"/>
                <a:ea typeface="Calibri"/>
                <a:cs typeface="Calibri"/>
                <a:sym typeface="Calibri"/>
              </a:rPr>
              <a:t>have</a:t>
            </a:r>
            <a:endParaRPr lang="en-US" sz="2000" dirty="0">
              <a:latin typeface="+mn-lt"/>
              <a:ea typeface="Calibri"/>
              <a:cs typeface="Calibri"/>
              <a:sym typeface="Calibri"/>
            </a:endParaRPr>
          </a:p>
        </p:txBody>
      </p:sp>
      <p:pic>
        <p:nvPicPr>
          <p:cNvPr id="107" name="Google Shape;107;p20" descr="talking bubbles"/>
          <p:cNvPicPr preferRelativeResize="0"/>
          <p:nvPr/>
        </p:nvPicPr>
        <p:blipFill>
          <a:blip r:embed="rId3">
            <a:alphaModFix/>
          </a:blip>
          <a:stretch>
            <a:fillRect/>
          </a:stretch>
        </p:blipFill>
        <p:spPr>
          <a:xfrm>
            <a:off x="7393825" y="2566450"/>
            <a:ext cx="1542725" cy="1542725"/>
          </a:xfrm>
          <a:prstGeom prst="rect">
            <a:avLst/>
          </a:prstGeom>
          <a:noFill/>
          <a:ln>
            <a:noFill/>
          </a:ln>
        </p:spPr>
      </p:pic>
    </p:spTree>
    <p:extLst>
      <p:ext uri="{BB962C8B-B14F-4D97-AF65-F5344CB8AC3E}">
        <p14:creationId xmlns:p14="http://schemas.microsoft.com/office/powerpoint/2010/main" val="3317271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445025"/>
            <a:ext cx="7729800" cy="103025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More Questions? Talk to Someone:</a:t>
            </a:r>
            <a:endParaRPr lang="en-CA" b="1" dirty="0"/>
          </a:p>
        </p:txBody>
      </p:sp>
      <p:sp>
        <p:nvSpPr>
          <p:cNvPr id="6" name="TextBox 5"/>
          <p:cNvSpPr txBox="1"/>
          <p:nvPr/>
        </p:nvSpPr>
        <p:spPr>
          <a:xfrm>
            <a:off x="707090" y="1762146"/>
            <a:ext cx="5084110" cy="1938992"/>
          </a:xfrm>
          <a:prstGeom prst="rect">
            <a:avLst/>
          </a:prstGeom>
          <a:noFill/>
        </p:spPr>
        <p:txBody>
          <a:bodyPr wrap="square" rtlCol="0">
            <a:spAutoFit/>
          </a:bodyPr>
          <a:lstStyle/>
          <a:p>
            <a:pPr marL="571500" indent="-457200">
              <a:buSzPts val="2200"/>
              <a:buFont typeface="Calibri"/>
              <a:buChar char="•"/>
            </a:pPr>
            <a:r>
              <a:rPr lang="en-US" sz="2000" dirty="0" smtClean="0">
                <a:solidFill>
                  <a:schemeClr val="tx1"/>
                </a:solidFill>
                <a:latin typeface="+mn-lt"/>
                <a:ea typeface="Calibri"/>
                <a:cs typeface="Calibri"/>
                <a:sym typeface="Calibri"/>
              </a:rPr>
              <a:t>Parents/</a:t>
            </a:r>
            <a:r>
              <a:rPr lang="en-US" sz="2000" dirty="0">
                <a:solidFill>
                  <a:schemeClr val="tx1"/>
                </a:solidFill>
                <a:latin typeface="+mn-lt"/>
                <a:ea typeface="Calibri"/>
                <a:cs typeface="Calibri"/>
                <a:sym typeface="Calibri"/>
              </a:rPr>
              <a:t> </a:t>
            </a:r>
            <a:r>
              <a:rPr lang="en-US" sz="2000" dirty="0" smtClean="0">
                <a:solidFill>
                  <a:schemeClr val="tx1"/>
                </a:solidFill>
                <a:latin typeface="+mn-lt"/>
                <a:ea typeface="Calibri"/>
                <a:cs typeface="Calibri"/>
                <a:sym typeface="Calibri"/>
              </a:rPr>
              <a:t>Guardians</a:t>
            </a:r>
            <a:endParaRPr lang="en-US" sz="2000" dirty="0">
              <a:solidFill>
                <a:schemeClr val="tx1"/>
              </a:solidFill>
              <a:latin typeface="+mn-lt"/>
              <a:ea typeface="Calibri"/>
              <a:cs typeface="Calibri"/>
              <a:sym typeface="Calibri"/>
            </a:endParaRPr>
          </a:p>
          <a:p>
            <a:pPr marL="571500" lvl="0" indent="-457200">
              <a:buSzPts val="2200"/>
              <a:buFont typeface="Calibri"/>
              <a:buChar char="•"/>
            </a:pPr>
            <a:r>
              <a:rPr lang="en-US" sz="2000" dirty="0" smtClean="0">
                <a:solidFill>
                  <a:schemeClr val="tx1"/>
                </a:solidFill>
                <a:latin typeface="+mn-lt"/>
                <a:ea typeface="Calibri"/>
                <a:cs typeface="Calibri"/>
                <a:sym typeface="Calibri"/>
              </a:rPr>
              <a:t>Teacher/ Principal</a:t>
            </a:r>
            <a:endParaRPr lang="en-US" sz="2000" dirty="0">
              <a:solidFill>
                <a:schemeClr val="tx1"/>
              </a:solidFill>
              <a:latin typeface="+mn-lt"/>
              <a:ea typeface="Calibri"/>
              <a:cs typeface="Calibri"/>
              <a:sym typeface="Calibri"/>
            </a:endParaRPr>
          </a:p>
          <a:p>
            <a:pPr marL="571500" lvl="0" indent="-457200">
              <a:buSzPts val="2200"/>
              <a:buFont typeface="Calibri"/>
              <a:buChar char="•"/>
            </a:pPr>
            <a:r>
              <a:rPr lang="en-US" sz="2000" dirty="0">
                <a:solidFill>
                  <a:schemeClr val="tx1"/>
                </a:solidFill>
                <a:latin typeface="+mn-lt"/>
                <a:ea typeface="Calibri"/>
                <a:cs typeface="Calibri"/>
                <a:sym typeface="Calibri"/>
              </a:rPr>
              <a:t>Doctor or Health Care </a:t>
            </a:r>
            <a:r>
              <a:rPr lang="en-US" sz="2000" dirty="0" smtClean="0">
                <a:solidFill>
                  <a:schemeClr val="tx1"/>
                </a:solidFill>
                <a:latin typeface="+mn-lt"/>
                <a:ea typeface="Calibri"/>
                <a:cs typeface="Calibri"/>
                <a:sym typeface="Calibri"/>
              </a:rPr>
              <a:t>Professional</a:t>
            </a:r>
            <a:endParaRPr lang="en-US" sz="2000" dirty="0">
              <a:solidFill>
                <a:schemeClr val="tx1"/>
              </a:solidFill>
              <a:latin typeface="+mn-lt"/>
              <a:ea typeface="Calibri"/>
              <a:cs typeface="Calibri"/>
              <a:sym typeface="Calibri"/>
            </a:endParaRPr>
          </a:p>
          <a:p>
            <a:pPr marL="571500" indent="-457200">
              <a:buSzPts val="2200"/>
              <a:buFont typeface="Calibri"/>
              <a:buChar char="•"/>
            </a:pPr>
            <a:r>
              <a:rPr lang="en-US" sz="2000" dirty="0" smtClean="0">
                <a:solidFill>
                  <a:schemeClr val="tx1"/>
                </a:solidFill>
                <a:latin typeface="+mn-lt"/>
                <a:ea typeface="Calibri"/>
                <a:cs typeface="Calibri"/>
                <a:sym typeface="Calibri"/>
              </a:rPr>
              <a:t>School </a:t>
            </a:r>
            <a:r>
              <a:rPr lang="en-US" sz="2000" dirty="0">
                <a:solidFill>
                  <a:schemeClr val="tx1"/>
                </a:solidFill>
                <a:latin typeface="+mn-lt"/>
                <a:ea typeface="Calibri"/>
                <a:cs typeface="Calibri"/>
                <a:sym typeface="Calibri"/>
              </a:rPr>
              <a:t>Health </a:t>
            </a:r>
            <a:r>
              <a:rPr lang="en-US" sz="2000" dirty="0" smtClean="0">
                <a:solidFill>
                  <a:schemeClr val="tx1"/>
                </a:solidFill>
                <a:latin typeface="+mn-lt"/>
                <a:ea typeface="Calibri"/>
                <a:cs typeface="Calibri"/>
                <a:sym typeface="Calibri"/>
              </a:rPr>
              <a:t>Nurse</a:t>
            </a:r>
          </a:p>
          <a:p>
            <a:pPr marL="571500" indent="-457200">
              <a:buSzPts val="2200"/>
              <a:buFont typeface="Calibri"/>
              <a:buChar char="•"/>
            </a:pPr>
            <a:r>
              <a:rPr lang="en-US" sz="2000" dirty="0" smtClean="0">
                <a:solidFill>
                  <a:schemeClr val="tx1"/>
                </a:solidFill>
                <a:latin typeface="+mn-lt"/>
                <a:ea typeface="Calibri"/>
                <a:cs typeface="Calibri"/>
                <a:sym typeface="Calibri"/>
              </a:rPr>
              <a:t>Child and Youth Worker</a:t>
            </a:r>
          </a:p>
          <a:p>
            <a:pPr marL="571500" indent="-457200">
              <a:buSzPts val="2200"/>
              <a:buFont typeface="Calibri"/>
              <a:buChar char="•"/>
            </a:pPr>
            <a:r>
              <a:rPr lang="en-US" sz="2000" dirty="0" smtClean="0">
                <a:solidFill>
                  <a:schemeClr val="tx1"/>
                </a:solidFill>
                <a:latin typeface="+mn-lt"/>
                <a:ea typeface="Calibri"/>
                <a:cs typeface="Calibri"/>
                <a:sym typeface="Calibri"/>
              </a:rPr>
              <a:t>Kids Help Phone</a:t>
            </a:r>
            <a:endParaRPr lang="en-US" sz="2000" dirty="0">
              <a:solidFill>
                <a:schemeClr val="tx1"/>
              </a:solidFill>
              <a:latin typeface="+mn-lt"/>
              <a:ea typeface="Calibri"/>
              <a:cs typeface="Calibri"/>
              <a:sym typeface="Calibri"/>
            </a:endParaRPr>
          </a:p>
        </p:txBody>
      </p:sp>
      <p:pic>
        <p:nvPicPr>
          <p:cNvPr id="7" name="Google Shape;151;p27" descr="grey phone call icon"/>
          <p:cNvPicPr preferRelativeResize="0"/>
          <p:nvPr/>
        </p:nvPicPr>
        <p:blipFill>
          <a:blip r:embed="rId3">
            <a:alphaModFix/>
          </a:blip>
          <a:stretch>
            <a:fillRect/>
          </a:stretch>
        </p:blipFill>
        <p:spPr>
          <a:xfrm>
            <a:off x="6288841" y="1857369"/>
            <a:ext cx="1728248" cy="1748545"/>
          </a:xfrm>
          <a:prstGeom prst="rect">
            <a:avLst/>
          </a:prstGeom>
          <a:noFill/>
          <a:ln>
            <a:noFill/>
          </a:ln>
        </p:spPr>
      </p:pic>
    </p:spTree>
    <p:extLst>
      <p:ext uri="{BB962C8B-B14F-4D97-AF65-F5344CB8AC3E}">
        <p14:creationId xmlns:p14="http://schemas.microsoft.com/office/powerpoint/2010/main" val="2361773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210869"/>
            <a:ext cx="7729800" cy="86694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Final Thoughts</a:t>
            </a:r>
            <a:endParaRPr lang="en-CA" b="1" dirty="0">
              <a:latin typeface="+mj-lt"/>
            </a:endParaRPr>
          </a:p>
        </p:txBody>
      </p:sp>
      <p:sp>
        <p:nvSpPr>
          <p:cNvPr id="4" name="TextBox 3"/>
          <p:cNvSpPr txBox="1"/>
          <p:nvPr/>
        </p:nvSpPr>
        <p:spPr>
          <a:xfrm>
            <a:off x="707090" y="1588348"/>
            <a:ext cx="4752014" cy="1990288"/>
          </a:xfrm>
          <a:prstGeom prst="rect">
            <a:avLst/>
          </a:prstGeom>
          <a:noFill/>
        </p:spPr>
        <p:txBody>
          <a:bodyPr wrap="square" rtlCol="0">
            <a:spAutoFit/>
          </a:bodyPr>
          <a:lstStyle/>
          <a:p>
            <a:pPr lvl="0">
              <a:lnSpc>
                <a:spcPct val="115000"/>
              </a:lnSpc>
              <a:spcBef>
                <a:spcPts val="1000"/>
              </a:spcBef>
              <a:buClr>
                <a:schemeClr val="dk1"/>
              </a:buClr>
              <a:buSzPts val="2400"/>
            </a:pPr>
            <a:r>
              <a:rPr lang="en" sz="2000" dirty="0" smtClean="0">
                <a:solidFill>
                  <a:schemeClr val="tx1"/>
                </a:solidFill>
                <a:ea typeface="Gill Sans"/>
                <a:cs typeface="Calibri"/>
                <a:sym typeface="Calibri"/>
              </a:rPr>
              <a:t>For a person assigned male at birth, their reproductive system includes:</a:t>
            </a:r>
          </a:p>
          <a:p>
            <a:pPr marL="342900" indent="-342900">
              <a:lnSpc>
                <a:spcPct val="115000"/>
              </a:lnSpc>
              <a:spcBef>
                <a:spcPts val="1000"/>
              </a:spcBef>
              <a:buClr>
                <a:schemeClr val="dk1"/>
              </a:buClr>
              <a:buSzPts val="2400"/>
              <a:buFont typeface="Arial" panose="020B0604020202020204" pitchFamily="34" charset="0"/>
              <a:buChar char="•"/>
            </a:pPr>
            <a:r>
              <a:rPr lang="en" sz="2000" dirty="0" smtClean="0">
                <a:solidFill>
                  <a:schemeClr val="tx1"/>
                </a:solidFill>
                <a:ea typeface="Gill Sans"/>
                <a:cs typeface="Calibri"/>
                <a:sym typeface="Calibri"/>
              </a:rPr>
              <a:t>The penis, testicles</a:t>
            </a:r>
            <a:r>
              <a:rPr lang="en" sz="2000" dirty="0">
                <a:solidFill>
                  <a:schemeClr val="tx1"/>
                </a:solidFill>
                <a:ea typeface="Gill Sans"/>
                <a:cs typeface="Calibri"/>
                <a:sym typeface="Calibri"/>
              </a:rPr>
              <a:t>, scrotum, epididymis, vas deferens</a:t>
            </a:r>
            <a:r>
              <a:rPr lang="en" sz="2000" dirty="0" smtClean="0">
                <a:solidFill>
                  <a:schemeClr val="tx1"/>
                </a:solidFill>
                <a:ea typeface="Gill Sans"/>
                <a:cs typeface="Calibri"/>
                <a:sym typeface="Calibri"/>
              </a:rPr>
              <a:t>, prostate gland, and </a:t>
            </a:r>
            <a:r>
              <a:rPr lang="en" sz="2000" dirty="0">
                <a:solidFill>
                  <a:schemeClr val="tx1"/>
                </a:solidFill>
                <a:ea typeface="Gill Sans"/>
                <a:cs typeface="Calibri"/>
                <a:sym typeface="Calibri"/>
              </a:rPr>
              <a:t>seminal </a:t>
            </a:r>
            <a:r>
              <a:rPr lang="en" sz="2000" dirty="0" smtClean="0">
                <a:solidFill>
                  <a:schemeClr val="tx1"/>
                </a:solidFill>
                <a:ea typeface="Gill Sans"/>
                <a:cs typeface="Calibri"/>
                <a:sym typeface="Calibri"/>
              </a:rPr>
              <a:t>vesicles</a:t>
            </a:r>
          </a:p>
        </p:txBody>
      </p:sp>
      <p:pic>
        <p:nvPicPr>
          <p:cNvPr id="5" name="Picture 4" descr="side view of the male reproductive system with all labe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421" y="1234405"/>
            <a:ext cx="2698175" cy="26981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Title 2"/>
          <p:cNvSpPr>
            <a:spLocks noGrp="1"/>
          </p:cNvSpPr>
          <p:nvPr>
            <p:ph type="title"/>
          </p:nvPr>
        </p:nvSpPr>
        <p:spPr>
          <a:xfrm>
            <a:off x="303234" y="481134"/>
            <a:ext cx="8520600" cy="9011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Presentation Format</a:t>
            </a:r>
            <a:endParaRPr lang="en-CA" b="1" dirty="0">
              <a:latin typeface="+mj-lt"/>
            </a:endParaRPr>
          </a:p>
        </p:txBody>
      </p:sp>
      <p:pic>
        <p:nvPicPr>
          <p:cNvPr id="10" name="Google Shape;75;p15" descr="pink question mark"/>
          <p:cNvPicPr preferRelativeResize="0"/>
          <p:nvPr/>
        </p:nvPicPr>
        <p:blipFill>
          <a:blip r:embed="rId3">
            <a:alphaModFix/>
          </a:blip>
          <a:stretch>
            <a:fillRect/>
          </a:stretch>
        </p:blipFill>
        <p:spPr>
          <a:xfrm>
            <a:off x="775777" y="1781637"/>
            <a:ext cx="832250" cy="832250"/>
          </a:xfrm>
          <a:prstGeom prst="rect">
            <a:avLst/>
          </a:prstGeom>
          <a:noFill/>
          <a:ln>
            <a:noFill/>
          </a:ln>
        </p:spPr>
      </p:pic>
      <p:sp>
        <p:nvSpPr>
          <p:cNvPr id="11" name="TextBox 10"/>
          <p:cNvSpPr txBox="1"/>
          <p:nvPr/>
        </p:nvSpPr>
        <p:spPr>
          <a:xfrm>
            <a:off x="1887523" y="1689931"/>
            <a:ext cx="6549375"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Guiding Questions: </a:t>
            </a:r>
            <a:r>
              <a:rPr lang="en-US" sz="2000" dirty="0">
                <a:solidFill>
                  <a:schemeClr val="tx1"/>
                </a:solidFill>
                <a:latin typeface="+mn-lt"/>
                <a:ea typeface="Calibri"/>
                <a:cs typeface="Calibri"/>
                <a:sym typeface="Calibri"/>
              </a:rPr>
              <a:t>Big idea questions that students can brainstorm and share previous knowledge or new information with. </a:t>
            </a:r>
          </a:p>
        </p:txBody>
      </p:sp>
      <p:pic>
        <p:nvPicPr>
          <p:cNvPr id="13" name="Google Shape;74;p15" descr="Talking bubbles"/>
          <p:cNvPicPr preferRelativeResize="0"/>
          <p:nvPr/>
        </p:nvPicPr>
        <p:blipFill>
          <a:blip r:embed="rId4">
            <a:alphaModFix/>
          </a:blip>
          <a:stretch>
            <a:fillRect/>
          </a:stretch>
        </p:blipFill>
        <p:spPr>
          <a:xfrm>
            <a:off x="707102" y="2832169"/>
            <a:ext cx="969600" cy="969600"/>
          </a:xfrm>
          <a:prstGeom prst="rect">
            <a:avLst/>
          </a:prstGeom>
          <a:noFill/>
          <a:ln>
            <a:noFill/>
          </a:ln>
        </p:spPr>
      </p:pic>
      <p:sp>
        <p:nvSpPr>
          <p:cNvPr id="12" name="TextBox 11"/>
          <p:cNvSpPr txBox="1"/>
          <p:nvPr/>
        </p:nvSpPr>
        <p:spPr>
          <a:xfrm>
            <a:off x="1887524" y="2809138"/>
            <a:ext cx="6549375"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Think, Pair, Share: </a:t>
            </a:r>
            <a:r>
              <a:rPr lang="en-US" sz="2000" dirty="0">
                <a:solidFill>
                  <a:schemeClr val="tx1"/>
                </a:solidFill>
                <a:latin typeface="+mn-lt"/>
                <a:ea typeface="Calibri"/>
                <a:cs typeface="Calibri"/>
                <a:sym typeface="Calibri"/>
              </a:rPr>
              <a:t>Opportunity for students to work with partner or group and share ideas based on a prompt.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402300" y="1150187"/>
            <a:ext cx="4703100" cy="2139553"/>
          </a:xfrm>
          <a:ln>
            <a:noFill/>
          </a:ln>
        </p:spPr>
        <p:style>
          <a:lnRef idx="2">
            <a:schemeClr val="dk1"/>
          </a:lnRef>
          <a:fillRef idx="1">
            <a:schemeClr val="lt1"/>
          </a:fillRef>
          <a:effectRef idx="0">
            <a:schemeClr val="dk1"/>
          </a:effectRef>
          <a:fontRef idx="minor">
            <a:schemeClr val="dk1"/>
          </a:fontRef>
        </p:style>
        <p:txBody>
          <a:bodyPr anchor="ctr">
            <a:noAutofit/>
          </a:bodyPr>
          <a:lstStyle/>
          <a:p>
            <a:pPr algn="ctr"/>
            <a:r>
              <a:rPr lang="en-CA" sz="6600" dirty="0" smtClean="0"/>
              <a:t>Questions?</a:t>
            </a:r>
            <a:endParaRPr lang="en-CA" sz="6600" dirty="0"/>
          </a:p>
        </p:txBody>
      </p:sp>
      <p:pic>
        <p:nvPicPr>
          <p:cNvPr id="7" name="Picture 6" descr="question box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026" y="240008"/>
            <a:ext cx="3915410" cy="3915410"/>
          </a:xfrm>
          <a:prstGeom prst="rect">
            <a:avLst/>
          </a:prstGeom>
        </p:spPr>
      </p:pic>
    </p:spTree>
    <p:extLst>
      <p:ext uri="{BB962C8B-B14F-4D97-AF65-F5344CB8AC3E}">
        <p14:creationId xmlns:p14="http://schemas.microsoft.com/office/powerpoint/2010/main" val="2771421172"/>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2" name="Title 1"/>
          <p:cNvSpPr>
            <a:spLocks noGrp="1"/>
          </p:cNvSpPr>
          <p:nvPr>
            <p:ph type="title"/>
          </p:nvPr>
        </p:nvSpPr>
        <p:spPr>
          <a:xfrm>
            <a:off x="311700" y="531106"/>
            <a:ext cx="8520600" cy="926575"/>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Presentation Format</a:t>
            </a:r>
            <a:endParaRPr lang="en-CA" b="1" dirty="0">
              <a:latin typeface="+mj-lt"/>
            </a:endParaRPr>
          </a:p>
        </p:txBody>
      </p:sp>
      <p:pic>
        <p:nvPicPr>
          <p:cNvPr id="7" name="Google Shape;85;p16" descr="video icon"/>
          <p:cNvPicPr preferRelativeResize="0"/>
          <p:nvPr/>
        </p:nvPicPr>
        <p:blipFill>
          <a:blip r:embed="rId3">
            <a:alphaModFix/>
          </a:blip>
          <a:stretch>
            <a:fillRect/>
          </a:stretch>
        </p:blipFill>
        <p:spPr>
          <a:xfrm>
            <a:off x="701991" y="1740869"/>
            <a:ext cx="969622" cy="969600"/>
          </a:xfrm>
          <a:prstGeom prst="rect">
            <a:avLst/>
          </a:prstGeom>
          <a:noFill/>
          <a:ln>
            <a:noFill/>
          </a:ln>
        </p:spPr>
      </p:pic>
      <p:sp>
        <p:nvSpPr>
          <p:cNvPr id="8" name="TextBox 7"/>
          <p:cNvSpPr txBox="1"/>
          <p:nvPr/>
        </p:nvSpPr>
        <p:spPr>
          <a:xfrm>
            <a:off x="1994338" y="1782220"/>
            <a:ext cx="6442562"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Videos: </a:t>
            </a:r>
            <a:r>
              <a:rPr lang="en-US" sz="2000" dirty="0">
                <a:solidFill>
                  <a:schemeClr val="tx1"/>
                </a:solidFill>
                <a:latin typeface="+mn-lt"/>
                <a:ea typeface="Calibri"/>
                <a:cs typeface="Calibri"/>
                <a:sym typeface="Calibri"/>
              </a:rPr>
              <a:t>Students will watch a short video clip that connects with topic. Discussion can follow before or after videos</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pic>
        <p:nvPicPr>
          <p:cNvPr id="9" name="Google Shape;86;p16" descr="checklist"/>
          <p:cNvPicPr preferRelativeResize="0"/>
          <p:nvPr/>
        </p:nvPicPr>
        <p:blipFill>
          <a:blip r:embed="rId4">
            <a:alphaModFix/>
          </a:blip>
          <a:stretch>
            <a:fillRect/>
          </a:stretch>
        </p:blipFill>
        <p:spPr>
          <a:xfrm>
            <a:off x="766165" y="2991992"/>
            <a:ext cx="841275" cy="841275"/>
          </a:xfrm>
          <a:prstGeom prst="rect">
            <a:avLst/>
          </a:prstGeom>
          <a:noFill/>
          <a:ln>
            <a:noFill/>
          </a:ln>
        </p:spPr>
      </p:pic>
      <p:sp>
        <p:nvSpPr>
          <p:cNvPr id="10" name="TextBox 9"/>
          <p:cNvSpPr txBox="1"/>
          <p:nvPr/>
        </p:nvSpPr>
        <p:spPr>
          <a:xfrm>
            <a:off x="1994339" y="3212574"/>
            <a:ext cx="6442562" cy="400110"/>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Final Activity: </a:t>
            </a:r>
            <a:r>
              <a:rPr lang="en-US" sz="2000" dirty="0">
                <a:solidFill>
                  <a:schemeClr val="tx1"/>
                </a:solidFill>
                <a:latin typeface="+mn-lt"/>
                <a:ea typeface="Calibri"/>
                <a:cs typeface="Calibri"/>
                <a:sym typeface="Calibri"/>
              </a:rPr>
              <a:t>Activity that concludes the presentation.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3"/>
          <p:cNvSpPr>
            <a:spLocks noGrp="1"/>
          </p:cNvSpPr>
          <p:nvPr>
            <p:ph type="title"/>
          </p:nvPr>
        </p:nvSpPr>
        <p:spPr>
          <a:xfrm>
            <a:off x="311700" y="389467"/>
            <a:ext cx="8520600" cy="93415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Curriculum Expectations</a:t>
            </a:r>
            <a:r>
              <a:rPr lang="en-CA" dirty="0" smtClean="0">
                <a:latin typeface="+mj-lt"/>
              </a:rPr>
              <a:t> – Grade 5</a:t>
            </a:r>
            <a:endParaRPr lang="en-CA" b="1" dirty="0">
              <a:latin typeface="+mj-lt"/>
            </a:endParaRPr>
          </a:p>
        </p:txBody>
      </p:sp>
      <p:sp>
        <p:nvSpPr>
          <p:cNvPr id="2" name="TextBox 1"/>
          <p:cNvSpPr txBox="1"/>
          <p:nvPr/>
        </p:nvSpPr>
        <p:spPr>
          <a:xfrm>
            <a:off x="311700" y="1676502"/>
            <a:ext cx="8520600" cy="707886"/>
          </a:xfrm>
          <a:prstGeom prst="rect">
            <a:avLst/>
          </a:prstGeom>
          <a:noFill/>
        </p:spPr>
        <p:txBody>
          <a:bodyPr wrap="square" rtlCol="0">
            <a:spAutoFit/>
          </a:bodyPr>
          <a:lstStyle/>
          <a:p>
            <a:pPr lvl="0">
              <a:spcBef>
                <a:spcPts val="1000"/>
              </a:spcBef>
            </a:pPr>
            <a:r>
              <a:rPr lang="en-US" sz="2000" b="1" dirty="0">
                <a:solidFill>
                  <a:schemeClr val="tx1"/>
                </a:solidFill>
                <a:latin typeface="+mn-lt"/>
                <a:ea typeface="Calibri"/>
                <a:cs typeface="Calibri"/>
                <a:sym typeface="Calibri"/>
              </a:rPr>
              <a:t>D1.3 -</a:t>
            </a:r>
            <a:r>
              <a:rPr lang="en-US" sz="2000" dirty="0">
                <a:solidFill>
                  <a:schemeClr val="tx1"/>
                </a:solidFill>
                <a:latin typeface="+mn-lt"/>
                <a:ea typeface="Calibri"/>
                <a:cs typeface="Calibri"/>
                <a:sym typeface="Calibri"/>
              </a:rPr>
              <a:t> Identify the parts of the reproductive </a:t>
            </a:r>
            <a:r>
              <a:rPr lang="en-US" sz="2000" dirty="0" smtClean="0">
                <a:solidFill>
                  <a:schemeClr val="tx1"/>
                </a:solidFill>
                <a:latin typeface="+mn-lt"/>
                <a:ea typeface="Calibri"/>
                <a:cs typeface="Calibri"/>
                <a:sym typeface="Calibri"/>
              </a:rPr>
              <a:t>systems, </a:t>
            </a:r>
            <a:r>
              <a:rPr lang="en-US" sz="2000" dirty="0">
                <a:solidFill>
                  <a:schemeClr val="tx1"/>
                </a:solidFill>
                <a:latin typeface="+mn-lt"/>
                <a:ea typeface="Calibri"/>
                <a:cs typeface="Calibri"/>
                <a:sym typeface="Calibri"/>
              </a:rPr>
              <a:t>and describe how the body changes during puberty. </a:t>
            </a:r>
          </a:p>
        </p:txBody>
      </p:sp>
      <p:pic>
        <p:nvPicPr>
          <p:cNvPr id="5" name="Google Shape;93;p17" descr="check mark"/>
          <p:cNvPicPr preferRelativeResize="0"/>
          <p:nvPr/>
        </p:nvPicPr>
        <p:blipFill>
          <a:blip r:embed="rId3">
            <a:alphaModFix/>
          </a:blip>
          <a:stretch>
            <a:fillRect/>
          </a:stretch>
        </p:blipFill>
        <p:spPr>
          <a:xfrm>
            <a:off x="7495309" y="2622973"/>
            <a:ext cx="1336991" cy="13069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9" name="Picture 8" descr="black image of a person"/>
          <p:cNvPicPr>
            <a:picLocks noChangeAspect="1"/>
          </p:cNvPicPr>
          <p:nvPr/>
        </p:nvPicPr>
        <p:blipFill rotWithShape="1">
          <a:blip r:embed="rId3">
            <a:extLst>
              <a:ext uri="{28A0092B-C50C-407E-A947-70E740481C1C}">
                <a14:useLocalDpi xmlns:a14="http://schemas.microsoft.com/office/drawing/2010/main" val="0"/>
              </a:ext>
            </a:extLst>
          </a:blip>
          <a:srcRect t="6714" b="6983"/>
          <a:stretch/>
        </p:blipFill>
        <p:spPr>
          <a:xfrm>
            <a:off x="2954627" y="909642"/>
            <a:ext cx="3234761" cy="2791693"/>
          </a:xfrm>
          <a:prstGeom prst="rect">
            <a:avLst/>
          </a:prstGeom>
        </p:spPr>
      </p:pic>
      <p:sp>
        <p:nvSpPr>
          <p:cNvPr id="2" name="Title 1"/>
          <p:cNvSpPr>
            <a:spLocks noGrp="1"/>
          </p:cNvSpPr>
          <p:nvPr>
            <p:ph type="ctrTitle"/>
          </p:nvPr>
        </p:nvSpPr>
        <p:spPr>
          <a:xfrm>
            <a:off x="311708" y="2691"/>
            <a:ext cx="8520600" cy="1067292"/>
          </a:xfrm>
        </p:spPr>
        <p:txBody>
          <a:bodyPr anchor="ctr">
            <a:normAutofit/>
          </a:bodyPr>
          <a:lstStyle/>
          <a:p>
            <a:r>
              <a:rPr lang="en-CA" sz="4000" b="1" dirty="0" smtClean="0">
                <a:latin typeface="+mj-lt"/>
              </a:rPr>
              <a:t>The Reproductive Systems</a:t>
            </a:r>
            <a:endParaRPr lang="en-CA" sz="4000" b="1" dirty="0">
              <a:latin typeface="+mj-lt"/>
            </a:endParaRPr>
          </a:p>
        </p:txBody>
      </p:sp>
      <p:pic>
        <p:nvPicPr>
          <p:cNvPr id="10" name="Picture 9" descr="internal and frontal view of the male reproductive system"/>
          <p:cNvPicPr>
            <a:picLocks noChangeAspect="1"/>
          </p:cNvPicPr>
          <p:nvPr/>
        </p:nvPicPr>
        <p:blipFill rotWithShape="1">
          <a:blip r:embed="rId4">
            <a:extLst>
              <a:ext uri="{28A0092B-C50C-407E-A947-70E740481C1C}">
                <a14:useLocalDpi xmlns:a14="http://schemas.microsoft.com/office/drawing/2010/main" val="0"/>
              </a:ext>
            </a:extLst>
          </a:blip>
          <a:srcRect l="15162" r="19294"/>
          <a:stretch/>
        </p:blipFill>
        <p:spPr>
          <a:xfrm>
            <a:off x="4448027" y="2276676"/>
            <a:ext cx="247959" cy="378308"/>
          </a:xfrm>
          <a:prstGeom prst="rect">
            <a:avLst/>
          </a:prstGeom>
        </p:spPr>
      </p:pic>
      <p:sp>
        <p:nvSpPr>
          <p:cNvPr id="3" name="Subtitle 2"/>
          <p:cNvSpPr>
            <a:spLocks noGrp="1"/>
          </p:cNvSpPr>
          <p:nvPr>
            <p:ph type="subTitle" idx="1"/>
          </p:nvPr>
        </p:nvSpPr>
        <p:spPr>
          <a:xfrm>
            <a:off x="311708" y="3540993"/>
            <a:ext cx="8520600" cy="578726"/>
          </a:xfrm>
        </p:spPr>
        <p:txBody>
          <a:bodyPr>
            <a:normAutofit/>
          </a:bodyPr>
          <a:lstStyle/>
          <a:p>
            <a:r>
              <a:rPr lang="en-CA" sz="2400" dirty="0" smtClean="0">
                <a:solidFill>
                  <a:schemeClr val="tx1"/>
                </a:solidFill>
                <a:latin typeface="+mn-lt"/>
              </a:rPr>
              <a:t>Grade 5</a:t>
            </a:r>
            <a:endParaRPr lang="en-CA" sz="2400" dirty="0">
              <a:solidFill>
                <a:schemeClr val="tx1"/>
              </a:solidFill>
              <a:latin typeface="+mn-lt"/>
            </a:endParaRPr>
          </a:p>
        </p:txBody>
      </p:sp>
    </p:spTree>
    <p:extLst>
      <p:ext uri="{BB962C8B-B14F-4D97-AF65-F5344CB8AC3E}">
        <p14:creationId xmlns:p14="http://schemas.microsoft.com/office/powerpoint/2010/main" val="4221181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414412"/>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Learning Objectives</a:t>
            </a:r>
            <a:endParaRPr lang="en-CA" b="1" dirty="0">
              <a:solidFill>
                <a:schemeClr val="tx1"/>
              </a:solidFill>
              <a:latin typeface="+mj-lt"/>
            </a:endParaRPr>
          </a:p>
        </p:txBody>
      </p:sp>
      <p:sp>
        <p:nvSpPr>
          <p:cNvPr id="3" name="TextBox 2"/>
          <p:cNvSpPr txBox="1"/>
          <p:nvPr/>
        </p:nvSpPr>
        <p:spPr>
          <a:xfrm>
            <a:off x="311699" y="1469376"/>
            <a:ext cx="8520599" cy="2554545"/>
          </a:xfrm>
          <a:prstGeom prst="rect">
            <a:avLst/>
          </a:prstGeom>
          <a:noFill/>
        </p:spPr>
        <p:txBody>
          <a:bodyPr wrap="square" rtlCol="0">
            <a:spAutoFit/>
          </a:bodyPr>
          <a:lstStyle/>
          <a:p>
            <a:pPr lvl="1"/>
            <a:r>
              <a:rPr lang="en-US" sz="2000" dirty="0"/>
              <a:t>At the end of this presentation, you will be able to identify the parts of the reproductive system. You will also:</a:t>
            </a:r>
          </a:p>
          <a:p>
            <a:pPr lvl="1"/>
            <a:endParaRPr lang="en-US" sz="2000" dirty="0"/>
          </a:p>
          <a:p>
            <a:pPr marL="342900" lvl="1" indent="-342900">
              <a:buFont typeface="Arial" panose="020B0604020202020204" pitchFamily="34" charset="0"/>
              <a:buChar char="•"/>
            </a:pPr>
            <a:r>
              <a:rPr lang="en-US" sz="2000" dirty="0"/>
              <a:t>Learn how the body changes during puberty</a:t>
            </a:r>
          </a:p>
          <a:p>
            <a:pPr marL="342900" lvl="1" indent="-342900">
              <a:buFont typeface="Arial" panose="020B0604020202020204" pitchFamily="34" charset="0"/>
              <a:buChar char="•"/>
            </a:pPr>
            <a:r>
              <a:rPr lang="en-US" sz="2000" dirty="0"/>
              <a:t>Understand the changes you might be going through</a:t>
            </a:r>
          </a:p>
          <a:p>
            <a:pPr marL="342900" lvl="1" indent="-342900">
              <a:buFont typeface="Arial" panose="020B0604020202020204" pitchFamily="34" charset="0"/>
              <a:buChar char="•"/>
            </a:pPr>
            <a:r>
              <a:rPr lang="en-US" sz="2000" dirty="0"/>
              <a:t>Learn that everyone has differences and this makes us unique </a:t>
            </a:r>
          </a:p>
          <a:p>
            <a:pPr marL="342900" lvl="1" indent="-342900">
              <a:buFont typeface="Arial" panose="020B0604020202020204" pitchFamily="34" charset="0"/>
              <a:buChar char="•"/>
            </a:pPr>
            <a:r>
              <a:rPr lang="en-US" sz="2000" dirty="0"/>
              <a:t>Understand how to support your classmates as they grow and change</a:t>
            </a:r>
          </a:p>
          <a:p>
            <a:pPr marL="342900" lvl="1" indent="-342900">
              <a:buFont typeface="Arial" panose="020B0604020202020204" pitchFamily="34" charset="0"/>
              <a:buChar char="•"/>
            </a:pPr>
            <a:r>
              <a:rPr lang="en-US" sz="2000" dirty="0"/>
              <a:t>Learn how to create a safe space for your peers</a:t>
            </a:r>
            <a:endParaRPr lang="en-US" sz="2000" dirty="0"/>
          </a:p>
        </p:txBody>
      </p:sp>
    </p:spTree>
    <p:extLst>
      <p:ext uri="{BB962C8B-B14F-4D97-AF65-F5344CB8AC3E}">
        <p14:creationId xmlns:p14="http://schemas.microsoft.com/office/powerpoint/2010/main" val="3022865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309909"/>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ea typeface="Calibri"/>
                <a:cs typeface="Calibri"/>
                <a:sym typeface="Calibri"/>
              </a:rPr>
              <a:t>Making Decisions About Your Health</a:t>
            </a:r>
            <a:endParaRPr lang="en-CA" b="1" dirty="0">
              <a:solidFill>
                <a:schemeClr val="tx1"/>
              </a:solidFill>
              <a:latin typeface="+mj-lt"/>
            </a:endParaRPr>
          </a:p>
        </p:txBody>
      </p:sp>
      <p:pic>
        <p:nvPicPr>
          <p:cNvPr id="4" name="Picture 3" descr="making informed decisions about your health" title="making informed decisions"/>
          <p:cNvPicPr>
            <a:picLocks noChangeAspect="1"/>
          </p:cNvPicPr>
          <p:nvPr/>
        </p:nvPicPr>
        <p:blipFill rotWithShape="1">
          <a:blip r:embed="rId3">
            <a:extLst>
              <a:ext uri="{28A0092B-C50C-407E-A947-70E740481C1C}">
                <a14:useLocalDpi xmlns:a14="http://schemas.microsoft.com/office/drawing/2010/main" val="0"/>
              </a:ext>
            </a:extLst>
          </a:blip>
          <a:srcRect t="7868" b="12543"/>
          <a:stretch/>
        </p:blipFill>
        <p:spPr>
          <a:xfrm>
            <a:off x="1017231" y="1429789"/>
            <a:ext cx="3204837" cy="2550694"/>
          </a:xfrm>
          <a:prstGeom prst="rect">
            <a:avLst/>
          </a:prstGeom>
        </p:spPr>
      </p:pic>
      <p:pic>
        <p:nvPicPr>
          <p:cNvPr id="5" name="Picture 4" descr="person questioning"/>
          <p:cNvPicPr>
            <a:picLocks noChangeAspect="1"/>
          </p:cNvPicPr>
          <p:nvPr/>
        </p:nvPicPr>
        <p:blipFill rotWithShape="1">
          <a:blip r:embed="rId4">
            <a:extLst>
              <a:ext uri="{28A0092B-C50C-407E-A947-70E740481C1C}">
                <a14:useLocalDpi xmlns:a14="http://schemas.microsoft.com/office/drawing/2010/main" val="0"/>
              </a:ext>
            </a:extLst>
          </a:blip>
          <a:srcRect l="6768" r="10637"/>
          <a:stretch/>
        </p:blipFill>
        <p:spPr>
          <a:xfrm>
            <a:off x="5112300" y="1313348"/>
            <a:ext cx="2202900" cy="2667135"/>
          </a:xfrm>
          <a:prstGeom prst="rect">
            <a:avLst/>
          </a:prstGeom>
        </p:spPr>
      </p:pic>
    </p:spTree>
    <p:extLst>
      <p:ext uri="{BB962C8B-B14F-4D97-AF65-F5344CB8AC3E}">
        <p14:creationId xmlns:p14="http://schemas.microsoft.com/office/powerpoint/2010/main" val="4084538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959566" y="358846"/>
            <a:ext cx="7454263" cy="92576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Feelings about the Reproductive Systems</a:t>
            </a:r>
            <a:endParaRPr lang="en-CA" sz="2800" b="1" dirty="0">
              <a:latin typeface="+mj-lt"/>
            </a:endParaRPr>
          </a:p>
        </p:txBody>
      </p:sp>
      <p:sp>
        <p:nvSpPr>
          <p:cNvPr id="11" name="Text Placeholder 2"/>
          <p:cNvSpPr txBox="1">
            <a:spLocks/>
          </p:cNvSpPr>
          <p:nvPr/>
        </p:nvSpPr>
        <p:spPr>
          <a:xfrm>
            <a:off x="834728" y="1703021"/>
            <a:ext cx="5321222" cy="187178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buClr>
                <a:schemeClr val="tx1"/>
              </a:buClr>
            </a:pPr>
            <a:r>
              <a:rPr lang="en-CA" sz="2000" b="1" dirty="0" smtClean="0">
                <a:solidFill>
                  <a:schemeClr val="tx1"/>
                </a:solidFill>
                <a:latin typeface="+mn-lt"/>
              </a:rPr>
              <a:t>It’s Okay… </a:t>
            </a:r>
          </a:p>
          <a:p>
            <a:pPr marL="342900" indent="-342900">
              <a:buClr>
                <a:schemeClr val="tx1"/>
              </a:buClr>
              <a:buFont typeface="Arial" panose="020B0604020202020204" pitchFamily="34" charset="0"/>
              <a:buChar char="•"/>
            </a:pPr>
            <a:r>
              <a:rPr lang="en-CA" sz="2000" dirty="0" smtClean="0">
                <a:solidFill>
                  <a:schemeClr val="tx1"/>
                </a:solidFill>
                <a:latin typeface="+mn-lt"/>
              </a:rPr>
              <a:t>To feel embarrassed or uncomfortable</a:t>
            </a:r>
          </a:p>
          <a:p>
            <a:pPr marL="342900" indent="-342900">
              <a:buClr>
                <a:schemeClr val="tx1"/>
              </a:buClr>
              <a:buFont typeface="Arial" panose="020B0604020202020204" pitchFamily="34" charset="0"/>
              <a:buChar char="•"/>
            </a:pPr>
            <a:r>
              <a:rPr lang="en-CA" sz="2000" dirty="0" smtClean="0">
                <a:solidFill>
                  <a:schemeClr val="tx1"/>
                </a:solidFill>
                <a:latin typeface="+mn-lt"/>
              </a:rPr>
              <a:t>To ask questions</a:t>
            </a:r>
          </a:p>
          <a:p>
            <a:pPr marL="342900" indent="-342900">
              <a:buClr>
                <a:schemeClr val="tx1"/>
              </a:buClr>
              <a:buFont typeface="Arial" panose="020B0604020202020204" pitchFamily="34" charset="0"/>
              <a:buChar char="•"/>
            </a:pPr>
            <a:r>
              <a:rPr lang="en-CA" sz="2000" dirty="0" smtClean="0">
                <a:solidFill>
                  <a:schemeClr val="tx1"/>
                </a:solidFill>
                <a:latin typeface="+mn-lt"/>
              </a:rPr>
              <a:t>To not already know about this</a:t>
            </a:r>
          </a:p>
          <a:p>
            <a:pPr marL="342900" indent="-342900">
              <a:buClr>
                <a:schemeClr val="tx1"/>
              </a:buClr>
              <a:buFont typeface="Arial" panose="020B0604020202020204" pitchFamily="34" charset="0"/>
              <a:buChar char="•"/>
            </a:pPr>
            <a:r>
              <a:rPr lang="en-CA" sz="2000" dirty="0" smtClean="0">
                <a:solidFill>
                  <a:schemeClr val="tx1"/>
                </a:solidFill>
                <a:latin typeface="+mn-lt"/>
              </a:rPr>
              <a:t>For us to learn about each others bodies</a:t>
            </a:r>
            <a:endParaRPr lang="en-CA" sz="2000" dirty="0">
              <a:solidFill>
                <a:schemeClr val="tx1"/>
              </a:solidFill>
              <a:latin typeface="+mn-lt"/>
            </a:endParaRPr>
          </a:p>
        </p:txBody>
      </p:sp>
      <p:pic>
        <p:nvPicPr>
          <p:cNvPr id="12" name="Picture 11" descr="ok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9040">
            <a:off x="5810079" y="583943"/>
            <a:ext cx="2857143" cy="2857143"/>
          </a:xfrm>
          <a:prstGeom prst="rect">
            <a:avLst/>
          </a:prstGeom>
        </p:spPr>
      </p:pic>
      <p:pic>
        <p:nvPicPr>
          <p:cNvPr id="13" name="Picture 12" descr="blue circle with a black thumbs up insi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540" y="2786996"/>
            <a:ext cx="1206219" cy="1206219"/>
          </a:xfrm>
          <a:prstGeom prst="rect">
            <a:avLst/>
          </a:prstGeom>
        </p:spPr>
      </p:pic>
    </p:spTree>
    <p:extLst>
      <p:ext uri="{BB962C8B-B14F-4D97-AF65-F5344CB8AC3E}">
        <p14:creationId xmlns:p14="http://schemas.microsoft.com/office/powerpoint/2010/main" val="163142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16841</TotalTime>
  <Words>7349</Words>
  <Application>Microsoft Office PowerPoint</Application>
  <PresentationFormat>On-screen Show (16:9)</PresentationFormat>
  <Paragraphs>549</Paragraphs>
  <Slides>30</Slides>
  <Notes>30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Gill Sans</vt:lpstr>
      <vt:lpstr>Arial</vt:lpstr>
      <vt:lpstr>Calibri</vt:lpstr>
      <vt:lpstr>Wingdings</vt:lpstr>
      <vt:lpstr>Simple Light</vt:lpstr>
      <vt:lpstr>The Reproductive Systems</vt:lpstr>
      <vt:lpstr>Land Acknowledgement</vt:lpstr>
      <vt:lpstr>Presentation Format</vt:lpstr>
      <vt:lpstr>Presentation Format</vt:lpstr>
      <vt:lpstr>Curriculum Expectations – Grade 5</vt:lpstr>
      <vt:lpstr>The Reproductive Systems</vt:lpstr>
      <vt:lpstr>Learning Objectives</vt:lpstr>
      <vt:lpstr>Making Decisions About Your Health</vt:lpstr>
      <vt:lpstr>Feelings about the Reproductive Systems</vt:lpstr>
      <vt:lpstr>Guiding Question #1</vt:lpstr>
      <vt:lpstr>What is Reproduction?</vt:lpstr>
      <vt:lpstr>Reproductive System for a Person Assigned Male at Birth</vt:lpstr>
      <vt:lpstr>Reproductive System – Side View</vt:lpstr>
      <vt:lpstr>Reproductive System – Front View</vt:lpstr>
      <vt:lpstr>Reproductive System – Penis</vt:lpstr>
      <vt:lpstr>Circumcised and Uncircumcised Penis</vt:lpstr>
      <vt:lpstr>Reproductive System – Testicles</vt:lpstr>
      <vt:lpstr>Reproductive System – Scrotum</vt:lpstr>
      <vt:lpstr>Reproductive System – Epididymis</vt:lpstr>
      <vt:lpstr>Reproductive System – Vas Deferens</vt:lpstr>
      <vt:lpstr>Reproductive System – Prostate Gland</vt:lpstr>
      <vt:lpstr>Reproductive System – Seminal Vesicles</vt:lpstr>
      <vt:lpstr>Reproductive System – Urethra</vt:lpstr>
      <vt:lpstr>Reproductive System – Spermatogenesis</vt:lpstr>
      <vt:lpstr>Changes in the Reproductive System</vt:lpstr>
      <vt:lpstr>Video: Every Body Curious – Genitals</vt:lpstr>
      <vt:lpstr>Think, Pair, Share</vt:lpstr>
      <vt:lpstr>More Questions? Talk to Someone:</vt:lpstr>
      <vt:lpstr>Final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Up…</dc:title>
  <dc:creator>Robinson, Mackenzie</dc:creator>
  <cp:lastModifiedBy>Robinson, Mackenzie</cp:lastModifiedBy>
  <cp:revision>414</cp:revision>
  <dcterms:modified xsi:type="dcterms:W3CDTF">2023-01-26T15:53:31Z</dcterms:modified>
</cp:coreProperties>
</file>