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356" r:id="rId2"/>
    <p:sldId id="400" r:id="rId3"/>
    <p:sldId id="258" r:id="rId4"/>
    <p:sldId id="259" r:id="rId5"/>
    <p:sldId id="260" r:id="rId6"/>
    <p:sldId id="401" r:id="rId7"/>
    <p:sldId id="402" r:id="rId8"/>
    <p:sldId id="403" r:id="rId9"/>
    <p:sldId id="387" r:id="rId10"/>
    <p:sldId id="318" r:id="rId11"/>
    <p:sldId id="355" r:id="rId12"/>
    <p:sldId id="388" r:id="rId13"/>
    <p:sldId id="349" r:id="rId14"/>
    <p:sldId id="405" r:id="rId15"/>
    <p:sldId id="339" r:id="rId16"/>
    <p:sldId id="345" r:id="rId17"/>
    <p:sldId id="344" r:id="rId18"/>
    <p:sldId id="326" r:id="rId19"/>
    <p:sldId id="384" r:id="rId20"/>
    <p:sldId id="406" r:id="rId21"/>
    <p:sldId id="407" r:id="rId22"/>
    <p:sldId id="380" r:id="rId23"/>
    <p:sldId id="389" r:id="rId24"/>
    <p:sldId id="404" r:id="rId25"/>
    <p:sldId id="328" r:id="rId26"/>
    <p:sldId id="393" r:id="rId27"/>
    <p:sldId id="334" r:id="rId28"/>
    <p:sldId id="331" r:id="rId29"/>
    <p:sldId id="264" r:id="rId30"/>
    <p:sldId id="392" r:id="rId31"/>
    <p:sldId id="291" r:id="rId32"/>
    <p:sldId id="266" r:id="rId33"/>
    <p:sldId id="316" r:id="rId34"/>
  </p:sldIdLst>
  <p:sldSz cx="9144000" cy="5143500" type="screen16x9"/>
  <p:notesSz cx="6858000" cy="9144000"/>
  <p:embeddedFontLst>
    <p:embeddedFont>
      <p:font typeface="Gill Sans" panose="020B0604020202020204" charset="0"/>
      <p:regular r:id="rId36"/>
      <p:bold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24" clrIdx="0">
    <p:extLst>
      <p:ext uri="{19B8F6BF-5375-455C-9EA6-DF929625EA0E}">
        <p15:presenceInfo xmlns:p15="http://schemas.microsoft.com/office/powerpoint/2012/main" userId="S-1-5-21-494292953-1948397803-1850952788-87215" providerId="AD"/>
      </p:ext>
    </p:extLst>
  </p:cmAuthor>
  <p:cmAuthor id="2" name="Gault, Tesha" initials="GT" lastIdx="8" clrIdx="1">
    <p:extLst>
      <p:ext uri="{19B8F6BF-5375-455C-9EA6-DF929625EA0E}">
        <p15:presenceInfo xmlns:p15="http://schemas.microsoft.com/office/powerpoint/2012/main" userId="S-1-5-21-494292953-1948397803-1850952788-88556" providerId="AD"/>
      </p:ext>
    </p:extLst>
  </p:cmAuthor>
  <p:cmAuthor id="3" name="McPherson, Jenn" initials="MJ" lastIdx="22" clrIdx="2">
    <p:extLst>
      <p:ext uri="{19B8F6BF-5375-455C-9EA6-DF929625EA0E}">
        <p15:presenceInfo xmlns:p15="http://schemas.microsoft.com/office/powerpoint/2012/main" userId="S-1-5-21-494292953-1948397803-1850952788-86911" providerId="AD"/>
      </p:ext>
    </p:extLst>
  </p:cmAuthor>
  <p:cmAuthor id="4" name="Wiebe, Chastine" initials="WC" lastIdx="5" clrIdx="3">
    <p:extLst>
      <p:ext uri="{19B8F6BF-5375-455C-9EA6-DF929625EA0E}">
        <p15:presenceInfo xmlns:p15="http://schemas.microsoft.com/office/powerpoint/2012/main" userId="S-1-5-21-494292953-1948397803-1850952788-75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6" autoAdjust="0"/>
    <p:restoredTop sz="70814" autoAdjust="0"/>
  </p:normalViewPr>
  <p:slideViewPr>
    <p:cSldViewPr snapToGrid="0">
      <p:cViewPr varScale="1">
        <p:scale>
          <a:sx n="67" d="100"/>
          <a:sy n="67" d="100"/>
        </p:scale>
        <p:origin x="72" y="3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idshealth.org/en/teens/vdischarge2.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knix.com/blogs/knix-blog/yes-knix-underwear-are-toxic-chemical-free" TargetMode="External"/><Relationship Id="rId3" Type="http://schemas.openxmlformats.org/officeDocument/2006/relationships/hyperlink" Target="https://kidshealth.org/en/teens/contraception-diaphragm.html" TargetMode="External"/><Relationship Id="rId7" Type="http://schemas.openxmlformats.org/officeDocument/2006/relationships/hyperlink" Target="https://www.oeko-tex.com/en/our-standards/standard-100-by-oeko-te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sciencedirect.com/science/article/abs/pii/S1083318898701342" TargetMode="External"/><Relationship Id="rId5" Type="http://schemas.openxmlformats.org/officeDocument/2006/relationships/hyperlink" Target="https://www.sciencedirect.com/science/article/abs/pii/S0197007083800102" TargetMode="External"/><Relationship Id="rId4" Type="http://schemas.openxmlformats.org/officeDocument/2006/relationships/hyperlink" Target="https://kidshealth.org/en/teens/contraception.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nZkeVhZMng3ay0zMks2dWlITWJIZHRhTVdvQXxBQ3Jtc0tuVEVFZ3phbnM3bDdMNmoyNzZTaHdHTklUX25TX2hqRlZ3cGNxbjJYQk9Mc3VHbHdkYkxlbGlXQ2UybTZaWFQwNFdnZFhZakVMekFPOU5tV0x0MmY1QkVkZ2dyNzUtbmhiVlVLa3gxRk9QU045dVl1UQ&amp;q=https%3A%2F%2Falways.com%2Fen-us%2Ftips-and-advice&amp;v=nzVKrDDarj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redirect?event=video_description&amp;redir_token=QUFFLUhqbVBJV3YwWkxtTmFVWEo5VEhaaGZ1VFpZTENtZ3xBQ3Jtc0tualZKcEw4cjRDcDBpUE9EcVhlZUg1UVVmQXlOdVlMRzM0clNkZnJId2xoMHcyOTRvQXRESGZQVFJYZVZMV1hCY215Qk9aZkRFVmdVVFpoQ2xVMC05ZW5JQ0hTTjZvV2ZIeGYyR2tuLTVNVmRYUGFjUQ&amp;q=https%3A%2F%2Falways.com%2Fen-us&amp;v=nzVKrDDarj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archofdimes.org/pregnancy/prenatal-tests.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tanfordchildrens.org/en/topic/default?id=natal-teeth-90-P0186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guinnessworldrecords.com/world-records/oldest-person-to-give-birth" TargetMode="External"/><Relationship Id="rId5" Type="http://schemas.openxmlformats.org/officeDocument/2006/relationships/hyperlink" Target="http://content.time.com/time/magazine/article/0,9171,797153,00.html" TargetMode="External"/><Relationship Id="rId4" Type="http://schemas.openxmlformats.org/officeDocument/2006/relationships/hyperlink" Target="http://americanpregnancy.org/while-pregnant/uterus-size-during-pregnancy/"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**The</a:t>
            </a:r>
            <a:r>
              <a:rPr lang="en-CA" b="1" baseline="0" dirty="0" smtClean="0"/>
              <a:t> following s</a:t>
            </a:r>
            <a:r>
              <a:rPr lang="en-CA" b="1" dirty="0" smtClean="0"/>
              <a:t>lides (1-6)</a:t>
            </a:r>
            <a:r>
              <a:rPr lang="en-CA" b="1" baseline="0" dirty="0" smtClean="0"/>
              <a:t> are for teacher use only**</a:t>
            </a:r>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The title for this PowerPoint is called “Pregnancy” to reduce the literacy level for students. However, this presentation will cover menstruation, spermatogenesis, conception, fertilization, and implantation. </a:t>
            </a:r>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0" lvl="0" indent="0" algn="l" rtl="0">
              <a:spcBef>
                <a:spcPts val="0"/>
              </a:spcBef>
              <a:spcAft>
                <a:spcPts val="0"/>
              </a:spcAft>
              <a:buNone/>
            </a:pPr>
            <a:endParaRPr lang="en-CA" b="1" dirty="0" smtClean="0"/>
          </a:p>
          <a:p>
            <a:r>
              <a:rPr lang="en-US" sz="1100" b="0" i="0" u="none" strike="noStrike" cap="none" baseline="0" dirty="0" smtClean="0">
                <a:solidFill>
                  <a:srgbClr val="000000"/>
                </a:solidFill>
                <a:latin typeface="Arial"/>
                <a:ea typeface="Arial"/>
                <a:cs typeface="Arial"/>
                <a:sym typeface="Arial"/>
              </a:rPr>
              <a:t>Language is complex, evolving, and powerful. In these lessons, gender-neutral language is used to be inclusive of all students, including those with diverse gender identities and sexual orientations. This includes the use of ‘they’ as a singular gender-neutral pronoun. The lesson plans use the terms ‘male’ and ‘female’ when referring to biological sex (sex assigned at birth), such as when discussing reproductive anatomy. A person’s reproductive system can be male, female or intersex (not clearly defined as either male or female). </a:t>
            </a:r>
          </a:p>
          <a:p>
            <a:r>
              <a:rPr lang="en-US" sz="1100" b="0" i="0" u="none" strike="noStrike" cap="none" baseline="0" dirty="0" smtClean="0">
                <a:solidFill>
                  <a:srgbClr val="000000"/>
                </a:solidFill>
                <a:latin typeface="Arial"/>
                <a:ea typeface="Arial"/>
                <a:cs typeface="Arial"/>
                <a:sym typeface="Arial"/>
              </a:rPr>
              <a:t>People are assigned a sex at birth based on their reproductive anatomy. Sex assigned at birth is independent of gender identity. Gender identity is a person’s internal sense of identity as female, male, both or neither, regardless of their biological sex assigned at birth. </a:t>
            </a:r>
          </a:p>
          <a:p>
            <a:r>
              <a:rPr lang="en-US" sz="1100" b="0" i="0" u="none" strike="noStrike" cap="none" baseline="0" dirty="0" smtClean="0">
                <a:solidFill>
                  <a:srgbClr val="000000"/>
                </a:solidFill>
                <a:latin typeface="Arial"/>
                <a:ea typeface="Arial"/>
                <a:cs typeface="Arial"/>
                <a:sym typeface="Arial"/>
              </a:rPr>
              <a:t>For many people, their gender matches the sex they were assigned at birth (cisgender). Others may identify as being transgender or gender diverse if their gender identity does not match the sex they were assigned at birth. A person’s gender identity can be girl, woman, boy, man, transgender, gender fluid, gender queer, </a:t>
            </a:r>
            <a:r>
              <a:rPr lang="en-US" sz="1100" b="0" i="0" u="none" strike="noStrike" cap="none" baseline="0" dirty="0" err="1" smtClean="0">
                <a:solidFill>
                  <a:srgbClr val="000000"/>
                </a:solidFill>
                <a:latin typeface="Arial"/>
                <a:ea typeface="Arial"/>
                <a:cs typeface="Arial"/>
                <a:sym typeface="Arial"/>
              </a:rPr>
              <a:t>agender</a:t>
            </a:r>
            <a:r>
              <a:rPr lang="en-US" sz="1100" b="0" i="0" u="none" strike="noStrike" cap="none" baseline="0" dirty="0" smtClean="0">
                <a:solidFill>
                  <a:srgbClr val="000000"/>
                </a:solidFill>
                <a:latin typeface="Arial"/>
                <a:ea typeface="Arial"/>
                <a:cs typeface="Arial"/>
                <a:sym typeface="Arial"/>
              </a:rPr>
              <a:t> or others. The intention in this material is to use language that reflects these many possibilities.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Reference:</a:t>
            </a:r>
          </a:p>
          <a:p>
            <a:pPr marL="171450" lvl="0" indent="-171450" algn="l" rtl="0">
              <a:spcBef>
                <a:spcPts val="0"/>
              </a:spcBef>
              <a:spcAft>
                <a:spcPts val="0"/>
              </a:spcAft>
            </a:pPr>
            <a:r>
              <a:rPr lang="en-CA" b="0" dirty="0" smtClean="0"/>
              <a:t>Teaching Sexual Health (</a:t>
            </a:r>
            <a:r>
              <a:rPr lang="en-CA" b="0" dirty="0" err="1" smtClean="0"/>
              <a:t>n.d.</a:t>
            </a:r>
            <a:r>
              <a:rPr lang="en-CA" b="0" dirty="0" smtClean="0"/>
              <a:t>). Grade 6 Growing</a:t>
            </a:r>
            <a:r>
              <a:rPr lang="en-CA" b="0" baseline="0" dirty="0" smtClean="0"/>
              <a:t> a Baby Lesson. </a:t>
            </a:r>
            <a:r>
              <a:rPr lang="en-CA" b="0" dirty="0" smtClean="0"/>
              <a:t>https://teachingsexualhealth.ca/app/uploads/sites/4/Grade-6-LP2-Growing-Baby-Oct11.pdf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December 7</a:t>
            </a:r>
            <a:r>
              <a:rPr lang="en-US" sz="1100" b="1" i="1" u="none" strike="noStrike" cap="none" baseline="30000" dirty="0" smtClean="0">
                <a:solidFill>
                  <a:srgbClr val="000000"/>
                </a:solidFill>
                <a:latin typeface="Arial"/>
                <a:cs typeface="Arial"/>
                <a:sym typeface="Arial"/>
              </a:rPr>
              <a:t>th</a:t>
            </a:r>
            <a:r>
              <a:rPr lang="en-US" sz="1100" b="1" i="1" u="none" strike="noStrike" cap="none" baseline="0" dirty="0" smtClean="0">
                <a:solidFill>
                  <a:srgbClr val="000000"/>
                </a:solidFill>
                <a:latin typeface="Arial"/>
                <a:cs typeface="Arial"/>
                <a:sym typeface="Arial"/>
              </a:rPr>
              <a:t>, 2022</a:t>
            </a:r>
            <a:endParaRPr lang="en-US" b="1" i="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52213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puberty with your parents or friends, but it’s important we all understand puberty so we can be supportive and respectful of others.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dirty="0" smtClean="0">
                <a:solidFill>
                  <a:schemeClr val="tx1"/>
                </a:solidFill>
                <a:effectLst/>
                <a:latin typeface="Arial"/>
                <a:ea typeface="Arial"/>
                <a:cs typeface="Arial"/>
                <a:sym typeface="Arial"/>
              </a:rPr>
              <a:t>Today</a:t>
            </a:r>
            <a:r>
              <a:rPr lang="en-US" sz="1100" b="0" i="0" u="none" strike="noStrike" kern="1200" cap="none" baseline="0" dirty="0" smtClean="0">
                <a:solidFill>
                  <a:schemeClr val="tx1"/>
                </a:solidFill>
                <a:effectLst/>
                <a:latin typeface="Arial"/>
                <a:ea typeface="Arial"/>
                <a:cs typeface="Arial"/>
                <a:sym typeface="Arial"/>
              </a:rPr>
              <a:t> we are going to talk about menstruation (or better known as “a period”). This might be a tough topic for some because you might not understand what this process is since some of you will not experience it.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baseline="0" dirty="0" smtClean="0">
                <a:solidFill>
                  <a:schemeClr val="tx1"/>
                </a:solidFill>
                <a:effectLst/>
                <a:latin typeface="Arial"/>
                <a:ea typeface="Arial"/>
                <a:cs typeface="Arial"/>
                <a:sym typeface="Arial"/>
              </a:rPr>
              <a:t>With menstruation comes the ability to conceive a baby, which is known as fertilization and conception.</a:t>
            </a: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kern="1200" cap="none" dirty="0" smtClean="0">
                <a:solidFill>
                  <a:schemeClr val="tx1"/>
                </a:solidFill>
                <a:effectLst/>
                <a:latin typeface="Arial"/>
                <a:ea typeface="Arial"/>
                <a:cs typeface="Arial"/>
                <a:sym typeface="Arial"/>
              </a:rPr>
              <a:t>Background Knowledge</a:t>
            </a:r>
            <a:r>
              <a:rPr lang="en-US" sz="1100" b="0" i="0" u="sng" strike="noStrike" kern="1200" cap="none" baseline="0" dirty="0" smtClean="0">
                <a:solidFill>
                  <a:schemeClr val="tx1"/>
                </a:solidFill>
                <a:effectLst/>
                <a:latin typeface="Arial"/>
                <a:ea typeface="Arial"/>
                <a:cs typeface="Arial"/>
                <a:sym typeface="Arial"/>
              </a:rPr>
              <a:t>:</a:t>
            </a:r>
            <a:endParaRPr lang="en-US" sz="1100" b="0" i="0" u="sng"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Embarrassment</a:t>
            </a:r>
            <a:r>
              <a:rPr lang="en-US" sz="1100" b="0" i="0" u="none" strike="noStrike" kern="1200" cap="none" baseline="0" dirty="0" smtClean="0">
                <a:solidFill>
                  <a:schemeClr val="tx1"/>
                </a:solidFill>
                <a:effectLst/>
                <a:latin typeface="Arial"/>
                <a:ea typeface="Arial"/>
                <a:cs typeface="Arial"/>
                <a:sym typeface="Arial"/>
              </a:rPr>
              <a:t> </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Embarrassment is common; giggling or blushing, and wiggling in chairs is expected (the topic can also be uncomfortable for some students)</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Most people want to know about their bodies and those of 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opposite assigned sex</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Knowing the information helps youth to feel more comfortable and prepared as they go through puberty</a:t>
            </a:r>
            <a:endParaRPr lang="en-US" sz="1100" b="0" i="0" u="none" strike="noStrike" kern="1200" cap="none" baseline="0" dirty="0" smtClean="0">
              <a:solidFill>
                <a:srgbClr val="00B0F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none" strike="noStrike" kern="1200" cap="none" dirty="0" smtClean="0">
                <a:solidFill>
                  <a:schemeClr val="tx1"/>
                </a:solidFill>
                <a:effectLst/>
                <a:latin typeface="Arial"/>
                <a:ea typeface="Arial"/>
                <a:cs typeface="Arial"/>
                <a:sym typeface="Arial"/>
              </a:rPr>
              <a:t>Knowing/Not Knowing </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It is important to learn</a:t>
            </a:r>
            <a:r>
              <a:rPr lang="en-US" sz="1100" b="0" i="0" u="none" strike="noStrike" kern="1200" cap="none" baseline="0" dirty="0" smtClean="0">
                <a:solidFill>
                  <a:schemeClr val="tx1"/>
                </a:solidFill>
                <a:effectLst/>
                <a:latin typeface="Arial"/>
                <a:ea typeface="Arial"/>
                <a:cs typeface="Arial"/>
                <a:sym typeface="Arial"/>
              </a:rPr>
              <a:t> about puberty; it helps to</a:t>
            </a:r>
            <a:r>
              <a:rPr lang="en-US" sz="1100" b="0" i="0" u="none" strike="noStrike" kern="1200" cap="none" dirty="0" smtClean="0">
                <a:solidFill>
                  <a:schemeClr val="tx1"/>
                </a:solidFill>
                <a:effectLst/>
                <a:latin typeface="Arial"/>
                <a:ea typeface="Arial"/>
                <a:cs typeface="Arial"/>
                <a:sym typeface="Arial"/>
              </a:rPr>
              <a:t> understand the changes that are</a:t>
            </a:r>
            <a:r>
              <a:rPr lang="en-US" sz="1100" b="0" i="0" u="none" strike="noStrike" kern="1200" cap="none" baseline="0" dirty="0" smtClean="0">
                <a:solidFill>
                  <a:schemeClr val="tx1"/>
                </a:solidFill>
                <a:effectLst/>
                <a:latin typeface="Arial"/>
                <a:ea typeface="Arial"/>
                <a:cs typeface="Arial"/>
                <a:sym typeface="Arial"/>
              </a:rPr>
              <a:t> happening and that </a:t>
            </a:r>
            <a:r>
              <a:rPr lang="en-US" sz="1100" b="0" i="0" u="none" strike="noStrike" kern="1200" cap="none" dirty="0" smtClean="0">
                <a:solidFill>
                  <a:schemeClr val="tx1"/>
                </a:solidFill>
                <a:effectLst/>
                <a:latin typeface="Arial"/>
                <a:ea typeface="Arial"/>
                <a:cs typeface="Arial"/>
                <a:sym typeface="Arial"/>
              </a:rPr>
              <a:t>will happen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Some students have very limited knowledge and others might know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some, this may be the first opportunity to explore the changes of puberty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those with some knowledge, it is important to continue talking about puberty</a:t>
            </a:r>
            <a:r>
              <a:rPr lang="en-US" sz="1100" b="0" i="0" u="none" strike="noStrike" kern="1200" cap="none" baseline="0" dirty="0" smtClean="0">
                <a:solidFill>
                  <a:schemeClr val="tx1"/>
                </a:solidFill>
                <a:effectLst/>
                <a:latin typeface="Arial"/>
                <a:ea typeface="Arial"/>
                <a:cs typeface="Arial"/>
                <a:sym typeface="Arial"/>
              </a:rPr>
              <a:t> and </a:t>
            </a:r>
            <a:r>
              <a:rPr lang="en-US" sz="1100" b="0" i="0" u="none" strike="noStrike" kern="1200" cap="none" dirty="0" smtClean="0">
                <a:solidFill>
                  <a:schemeClr val="tx1"/>
                </a:solidFill>
                <a:effectLst/>
                <a:latin typeface="Arial"/>
                <a:ea typeface="Arial"/>
                <a:cs typeface="Arial"/>
                <a:sym typeface="Arial"/>
              </a:rPr>
              <a:t>to make sure that the information they have is correct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chemeClr val="tx1"/>
                </a:solidFill>
                <a:effectLst/>
                <a:latin typeface="Arial"/>
                <a:ea typeface="Arial"/>
                <a:cs typeface="Arial"/>
                <a:sym typeface="Arial"/>
              </a:rPr>
              <a:t>Students may have learned about these topics from friends or the media. However, those sources are not always accurate</a:t>
            </a:r>
          </a:p>
          <a:p>
            <a:pPr marL="0" lv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It is important that everyone gets</a:t>
            </a:r>
            <a:r>
              <a:rPr lang="en-US" sz="1100" b="1" i="0" u="none" strike="noStrike" kern="1200" cap="none" baseline="0" dirty="0" smtClean="0">
                <a:solidFill>
                  <a:schemeClr val="tx1"/>
                </a:solidFill>
                <a:effectLst/>
                <a:latin typeface="Arial"/>
                <a:ea typeface="Arial"/>
                <a:cs typeface="Arial"/>
                <a:sym typeface="Arial"/>
              </a:rPr>
              <a:t> to </a:t>
            </a:r>
            <a:r>
              <a:rPr lang="en-US" sz="1100" b="1" i="0" u="none" strike="noStrike" kern="1200" cap="none" dirty="0" smtClean="0">
                <a:solidFill>
                  <a:schemeClr val="tx1"/>
                </a:solidFill>
                <a:effectLst/>
                <a:latin typeface="Arial"/>
                <a:ea typeface="Arial"/>
                <a:cs typeface="Arial"/>
                <a:sym typeface="Arial"/>
              </a:rPr>
              <a:t>know and learn</a:t>
            </a:r>
            <a:r>
              <a:rPr lang="en-US" sz="1100" b="1" i="0" u="none" strike="noStrike" kern="1200" cap="none" baseline="0" dirty="0" smtClean="0">
                <a:solidFill>
                  <a:schemeClr val="tx1"/>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about each other (and everyone)</a:t>
            </a:r>
          </a:p>
          <a:p>
            <a:pPr marL="171450" lvl="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Discuss respect of each other and of the topic</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We spend a lot of our lives relating to people of the opposite assigned</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sex (fathers, brothers, sons, mothers, sisters, daughters). If we learn about them and their concerns, perhaps we can understand them better and can improve our relationships with them</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It may be more difficult to discuss these topics in the co-ed setting, but it is a good introduction to understanding and communicating in a respectful way</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Asking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If a student has a question, it’s likely other students have the same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Introduce the question box (if using)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1" u="none" strike="noStrike" kern="1200" cap="none" dirty="0" smtClean="0">
                <a:solidFill>
                  <a:schemeClr val="tx1"/>
                </a:solidFill>
                <a:effectLst/>
                <a:latin typeface="Arial"/>
                <a:ea typeface="Arial"/>
                <a:cs typeface="Arial"/>
                <a:sym typeface="Arial"/>
              </a:rPr>
              <a:t>Optional: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cap="none" baseline="0" dirty="0" smtClean="0">
                <a:solidFill>
                  <a:srgbClr val="000000"/>
                </a:solidFill>
                <a:latin typeface="Arial"/>
                <a:ea typeface="Arial"/>
                <a:cs typeface="Arial"/>
                <a:sym typeface="Arial"/>
              </a:rPr>
              <a:t>The Giggle Minute</a:t>
            </a:r>
            <a:r>
              <a:rPr lang="en-US" sz="1100" b="0" i="0" u="none" strike="noStrike" cap="none" baseline="0" dirty="0" smtClean="0">
                <a:solidFill>
                  <a:srgbClr val="000000"/>
                </a:solidFill>
                <a:latin typeface="Arial"/>
                <a:ea typeface="Arial"/>
                <a:cs typeface="Arial"/>
                <a:sym typeface="Arial"/>
              </a:rPr>
              <a:t>: Students (and teachers!) may be uncomfortable with the medically-accurate words contained within this lesson. Acknowledge this discomfort with students and affirm that it’s ok to feel that way. However, it is important to learn the correct words for all body parts and functions so that they can talk about their bodies with confidence. Give students a “giggle minute”, or the chance to get laughter out at the beginning of the lesson.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35058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kern="1200" cap="none" baseline="0" dirty="0" smtClean="0">
              <a:solidFill>
                <a:schemeClr val="tx1"/>
              </a:solidFill>
              <a:effectLst/>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“Menstruation is the medical term for having a ‘period’ and is the monthly flow of blood from the uterus. This begins at puberty. Not all female bodies begin menstruation at the same age. Generally, every month, an egg leaves one of the ovaries and travels down one of the fallopian tubes towards the uterus. In preparation, the walls of the uterus develop a lining of extra blood and tissue to act as a cushion for the egg in case fertilization occurs. When an egg is fertilized, it attaches itself to the lining of the uterus and begins to develop into an embryo. If fertilization does not occur, the lining of the uterus is no longer needed and is discharged through the vagina. This is the monthly flow of blood. The whole process is called the menstrual cycle.” </a:t>
            </a:r>
          </a:p>
          <a:p>
            <a:pPr marL="158750" indent="0">
              <a:buNone/>
            </a:pP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People who have uteruses often menstruate. A number of factors can prevent menstruation from happening including: body weight, medications, illnesses, medical conditions etc. It is important to remember that not all of your students who will menstruate will identify as girls. To avoid making generalizations you can use phrases like “people who get periods” or “people with uteruses” or even more fun - </a:t>
            </a:r>
            <a:r>
              <a:rPr lang="en-CA" sz="1100" b="0" i="0" u="none" strike="noStrike" cap="none" baseline="0" dirty="0" smtClean="0">
                <a:solidFill>
                  <a:srgbClr val="000000"/>
                </a:solidFill>
                <a:latin typeface="Arial"/>
                <a:ea typeface="Arial"/>
                <a:cs typeface="Arial"/>
                <a:sym typeface="Arial"/>
              </a:rPr>
              <a:t>“menstruators”! (Shore Centre – Talking About Menstruation in the Classroom: A Guide for Teachers </a:t>
            </a:r>
            <a:r>
              <a:rPr lang="en-CA" sz="1100" b="0" i="0" u="none" strike="noStrike" cap="none" baseline="0" dirty="0" smtClean="0">
                <a:solidFill>
                  <a:srgbClr val="000000"/>
                </a:solidFill>
                <a:latin typeface="Arial"/>
                <a:ea typeface="Arial"/>
                <a:cs typeface="Arial"/>
                <a:sym typeface="Wingdings" panose="05000000000000000000" pitchFamily="2" charset="2"/>
              </a:rPr>
              <a:t> https://www.shorecentre.ca/talking-about-menstruation-in-the-classroom-compressed/)</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326622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r>
              <a:rPr lang="en-US" sz="1100" b="0" i="0" u="none" strike="noStrike" cap="none" dirty="0" smtClean="0">
                <a:solidFill>
                  <a:srgbClr val="000000"/>
                </a:solidFill>
                <a:effectLst/>
                <a:latin typeface="Arial"/>
                <a:ea typeface="Arial"/>
                <a:cs typeface="Arial"/>
                <a:sym typeface="Arial"/>
              </a:rPr>
              <a:t>Getting your period is a normal change that happens during puberty</a:t>
            </a:r>
          </a:p>
          <a:p>
            <a:pPr marL="0" indent="0">
              <a:buFont typeface="Arial" panose="020B0604020202020204" pitchFamily="34" charset="0"/>
              <a:buNone/>
            </a:pPr>
            <a:endParaRPr lang="en-US" sz="1100" b="0" i="0"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r>
              <a:rPr lang="en-US" sz="1100" b="0" i="0" u="none" strike="noStrike" cap="none" dirty="0" smtClean="0">
                <a:solidFill>
                  <a:srgbClr val="000000"/>
                </a:solidFill>
                <a:effectLst/>
                <a:latin typeface="Arial"/>
                <a:ea typeface="Arial"/>
                <a:cs typeface="Arial"/>
                <a:sym typeface="Arial"/>
              </a:rPr>
              <a:t>A period is the</a:t>
            </a:r>
            <a:r>
              <a:rPr lang="en-US" sz="1100" b="0" i="0" u="none" strike="noStrike" cap="none" baseline="0" dirty="0" smtClean="0">
                <a:solidFill>
                  <a:srgbClr val="000000"/>
                </a:solidFill>
                <a:effectLst/>
                <a:latin typeface="Arial"/>
                <a:ea typeface="Arial"/>
                <a:cs typeface="Arial"/>
                <a:sym typeface="Arial"/>
              </a:rPr>
              <a:t> release of blood and tissues that comes out through the vagina</a:t>
            </a:r>
            <a:endParaRPr lang="en-US" sz="1100" b="0" i="0"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endParaRPr lang="en-US" sz="1100" b="0" i="0"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r>
              <a:rPr lang="en-US" sz="1100" b="1" i="0" u="none" strike="noStrike" cap="none" dirty="0" smtClean="0">
                <a:solidFill>
                  <a:srgbClr val="000000"/>
                </a:solidFill>
                <a:effectLst/>
                <a:latin typeface="Arial"/>
                <a:ea typeface="Arial"/>
                <a:cs typeface="Arial"/>
                <a:sym typeface="Arial"/>
              </a:rPr>
              <a:t>When Do People</a:t>
            </a:r>
            <a:r>
              <a:rPr lang="en-US" sz="1100" b="1" i="0" u="none" strike="noStrike" cap="none" baseline="0" dirty="0" smtClean="0">
                <a:solidFill>
                  <a:srgbClr val="000000"/>
                </a:solidFill>
                <a:effectLst/>
                <a:latin typeface="Arial"/>
                <a:ea typeface="Arial"/>
                <a:cs typeface="Arial"/>
                <a:sym typeface="Arial"/>
              </a:rPr>
              <a:t> (with a uterus) </a:t>
            </a:r>
            <a:r>
              <a:rPr lang="en-US" sz="1100" b="1" i="0" u="none" strike="noStrike" cap="none" dirty="0" smtClean="0">
                <a:solidFill>
                  <a:srgbClr val="000000"/>
                </a:solidFill>
                <a:effectLst/>
                <a:latin typeface="Arial"/>
                <a:ea typeface="Arial"/>
                <a:cs typeface="Arial"/>
                <a:sym typeface="Arial"/>
              </a:rPr>
              <a:t>Get Their Period?</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Most people with a uterus get their first period when they're around 12. But it</a:t>
            </a:r>
            <a:r>
              <a:rPr lang="en-US" sz="1100" b="0" i="0" u="none" strike="noStrike" cap="none" baseline="0" dirty="0" smtClean="0">
                <a:solidFill>
                  <a:srgbClr val="000000"/>
                </a:solidFill>
                <a:effectLst/>
                <a:latin typeface="Arial"/>
                <a:ea typeface="Arial"/>
                <a:cs typeface="Arial"/>
                <a:sym typeface="Arial"/>
              </a:rPr>
              <a:t> can happen usually </a:t>
            </a:r>
            <a:r>
              <a:rPr lang="en-US" sz="1100" b="0" i="0" u="none" strike="noStrike" cap="none" dirty="0" smtClean="0">
                <a:solidFill>
                  <a:srgbClr val="000000"/>
                </a:solidFill>
                <a:effectLst/>
                <a:latin typeface="Arial"/>
                <a:ea typeface="Arial"/>
                <a:cs typeface="Arial"/>
                <a:sym typeface="Arial"/>
              </a:rPr>
              <a:t>anytime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between the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ages of 10 and 15, and this is OK. Every body has its own schedule.</a:t>
            </a:r>
          </a:p>
          <a:p>
            <a:pPr fontAlgn="base"/>
            <a:r>
              <a:rPr lang="en-US" sz="1100" b="0" i="0" u="none" strike="noStrike" cap="none" dirty="0" smtClean="0">
                <a:solidFill>
                  <a:srgbClr val="000000"/>
                </a:solidFill>
                <a:effectLst/>
                <a:latin typeface="Arial"/>
                <a:ea typeface="Arial"/>
                <a:cs typeface="Arial"/>
                <a:sym typeface="Arial"/>
              </a:rPr>
              <a:t>There isn't one right age for a person to get their period. But there are some clues that it will start soon:</a:t>
            </a:r>
          </a:p>
          <a:p>
            <a:pPr marL="914400" marR="0" lvl="1"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dirty="0" smtClean="0">
                <a:solidFill>
                  <a:schemeClr val="tx1"/>
                </a:solidFill>
                <a:effectLst/>
                <a:latin typeface="Arial"/>
                <a:ea typeface="Arial"/>
                <a:cs typeface="Arial"/>
                <a:sym typeface="Arial"/>
              </a:rPr>
              <a:t>No one can tell exactly when menstruation will start but usually acne, pubic hair, breast development and vaginal discharge tend to happen before menstruation begins</a:t>
            </a:r>
            <a:endParaRPr lang="en-US" sz="1100" b="0" i="0" u="none" strike="noStrike" cap="none" dirty="0" smtClean="0">
              <a:solidFill>
                <a:srgbClr val="000000"/>
              </a:solidFill>
              <a:effectLst/>
              <a:latin typeface="Arial"/>
              <a:ea typeface="Arial"/>
              <a:cs typeface="Arial"/>
              <a:sym typeface="Arial"/>
            </a:endParaRPr>
          </a:p>
          <a:p>
            <a:pPr lvl="2" fontAlgn="base"/>
            <a:r>
              <a:rPr lang="en-US" sz="1100" b="0" i="0" u="sng" strike="noStrike" cap="none" dirty="0" smtClean="0">
                <a:solidFill>
                  <a:srgbClr val="000000"/>
                </a:solidFill>
                <a:effectLst/>
                <a:latin typeface="Arial"/>
                <a:ea typeface="Arial"/>
                <a:cs typeface="Arial"/>
                <a:sym typeface="Arial"/>
                <a:hlinkClick r:id="rId3"/>
              </a:rPr>
              <a:t>vaginal discharge</a:t>
            </a:r>
            <a:r>
              <a:rPr lang="en-US" sz="1100" b="0" i="0" u="none" strike="noStrike" cap="none" dirty="0" smtClean="0">
                <a:solidFill>
                  <a:srgbClr val="000000"/>
                </a:solidFill>
                <a:effectLst/>
                <a:latin typeface="Arial"/>
                <a:ea typeface="Arial"/>
                <a:cs typeface="Arial"/>
                <a:sym typeface="Arial"/>
              </a:rPr>
              <a:t> is fluid (sort of like mucus) that a person might see or feel on their underwear. This discharge usually begins about 6 months to a year before a person gets their first period.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none" strike="noStrike" kern="1200" cap="none" baseline="0" dirty="0" smtClean="0">
                <a:solidFill>
                  <a:schemeClr val="tx1"/>
                </a:solidFill>
                <a:effectLst/>
                <a:latin typeface="Arial"/>
                <a:ea typeface="Arial"/>
                <a:cs typeface="Arial"/>
                <a:sym typeface="Arial"/>
              </a:rPr>
              <a:t>What is normal?</a:t>
            </a:r>
            <a:endParaRPr lang="en-US" sz="1100" b="0" i="0" u="none"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baseline="0" dirty="0" smtClean="0">
                <a:solidFill>
                  <a:schemeClr val="tx1"/>
                </a:solidFill>
                <a:effectLst/>
                <a:latin typeface="Arial"/>
                <a:ea typeface="Arial"/>
                <a:cs typeface="Arial"/>
                <a:sym typeface="Arial"/>
              </a:rPr>
              <a:t>A period can be red, rusty, pink or brownish </a:t>
            </a:r>
            <a:r>
              <a:rPr lang="en-US" sz="1100" b="0" i="0" u="none" strike="noStrike" kern="1200" cap="none" baseline="0" dirty="0" err="1" smtClean="0">
                <a:solidFill>
                  <a:schemeClr val="tx1"/>
                </a:solidFill>
                <a:effectLst/>
                <a:latin typeface="Arial"/>
                <a:ea typeface="Arial"/>
                <a:cs typeface="Arial"/>
                <a:sym typeface="Arial"/>
              </a:rPr>
              <a:t>coloured</a:t>
            </a:r>
            <a:r>
              <a:rPr lang="en-US" sz="1100" b="0" i="0" u="none" strike="noStrike" kern="1200" cap="none" baseline="0" dirty="0" smtClean="0">
                <a:solidFill>
                  <a:schemeClr val="tx1"/>
                </a:solidFill>
                <a:effectLst/>
                <a:latin typeface="Arial"/>
                <a:ea typeface="Arial"/>
                <a:cs typeface="Arial"/>
                <a:sym typeface="Arial"/>
              </a:rPr>
              <a:t> spot on your underwear or pad.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baseline="0" dirty="0" smtClean="0">
                <a:solidFill>
                  <a:schemeClr val="tx1"/>
                </a:solidFill>
                <a:effectLst/>
                <a:latin typeface="Arial"/>
                <a:ea typeface="Arial"/>
                <a:cs typeface="Arial"/>
                <a:sym typeface="Arial"/>
              </a:rPr>
              <a:t>Depending on the heaviness of a persons flow, the colour might be brighter red and might change from one day to the next</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0" u="none" strike="noStrike" kern="1200" cap="none" dirty="0" smtClean="0">
                <a:solidFill>
                  <a:schemeClr val="tx1"/>
                </a:solidFill>
                <a:effectLst/>
                <a:latin typeface="Arial"/>
                <a:ea typeface="Arial"/>
                <a:cs typeface="Arial"/>
                <a:sym typeface="Arial"/>
              </a:rPr>
              <a:t>Websites about Periods:</a:t>
            </a:r>
          </a:p>
          <a:p>
            <a:pPr marL="171450" indent="-171450"/>
            <a:r>
              <a:rPr lang="en-US" sz="1100" b="0" i="0" u="none" strike="noStrike" kern="1200" cap="none" dirty="0" smtClean="0">
                <a:solidFill>
                  <a:schemeClr val="tx1"/>
                </a:solidFill>
                <a:effectLst/>
                <a:latin typeface="Arial"/>
                <a:ea typeface="Arial"/>
                <a:cs typeface="Arial"/>
                <a:sym typeface="Arial"/>
              </a:rPr>
              <a:t>Diva Cup:</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https://divacup.com/</a:t>
            </a:r>
          </a:p>
          <a:p>
            <a:pPr marL="171450" indent="-171450"/>
            <a:r>
              <a:rPr lang="en-US" sz="1100" b="0" i="0" u="none" strike="noStrike" kern="1200" cap="none" dirty="0" smtClean="0">
                <a:solidFill>
                  <a:schemeClr val="tx1"/>
                </a:solidFill>
                <a:effectLst/>
                <a:latin typeface="Arial"/>
                <a:ea typeface="Arial"/>
                <a:cs typeface="Arial"/>
                <a:sym typeface="Arial"/>
              </a:rPr>
              <a:t>Hello Flo: https://helloflo.com/</a:t>
            </a:r>
          </a:p>
          <a:p>
            <a:pPr marL="171450" indent="-171450"/>
            <a:r>
              <a:rPr lang="en-US" sz="1100" b="0" i="0" u="none" strike="noStrike" kern="1200" cap="none" dirty="0" smtClean="0">
                <a:solidFill>
                  <a:schemeClr val="tx1"/>
                </a:solidFill>
                <a:effectLst/>
                <a:latin typeface="Arial"/>
                <a:ea typeface="Arial"/>
                <a:cs typeface="Arial"/>
                <a:sym typeface="Arial"/>
              </a:rPr>
              <a:t>Scarlet Teen: https://www.scarleteen.com/ </a:t>
            </a:r>
          </a:p>
          <a:p>
            <a:pPr marL="0" indent="0">
              <a:buNone/>
            </a:pPr>
            <a:endParaRPr lang="en-US" sz="1100" b="0" i="0" u="none" strike="noStrike" kern="1200" cap="none" dirty="0" smtClean="0">
              <a:solidFill>
                <a:schemeClr val="tx1"/>
              </a:solidFill>
              <a:effectLst/>
              <a:latin typeface="Arial"/>
              <a:ea typeface="Arial"/>
              <a:cs typeface="Arial"/>
              <a:sym typeface="Arial"/>
            </a:endParaRPr>
          </a:p>
          <a:p>
            <a:pPr marL="0" indent="0">
              <a:buNone/>
            </a:pPr>
            <a:r>
              <a:rPr lang="en-US" sz="1100" b="1" i="0" u="none" strike="noStrike" kern="1200" cap="none" dirty="0" smtClean="0">
                <a:solidFill>
                  <a:schemeClr val="tx1"/>
                </a:solidFill>
                <a:effectLst/>
                <a:latin typeface="Arial"/>
                <a:ea typeface="Arial"/>
                <a:cs typeface="Arial"/>
                <a:sym typeface="Arial"/>
              </a:rPr>
              <a:t>References:</a:t>
            </a:r>
          </a:p>
          <a:p>
            <a:pPr marL="171450" indent="-171450"/>
            <a:r>
              <a:rPr lang="en-US" sz="1100" b="0" i="0" u="none" strike="noStrike" kern="1200" cap="none" dirty="0" smtClean="0">
                <a:solidFill>
                  <a:schemeClr val="tx1"/>
                </a:solidFill>
                <a:effectLst/>
                <a:latin typeface="Arial"/>
                <a:ea typeface="Arial"/>
                <a:cs typeface="Arial"/>
                <a:sym typeface="Arial"/>
              </a:rPr>
              <a:t>The Society of Obstetricians</a:t>
            </a:r>
            <a:r>
              <a:rPr lang="en-US" sz="1100" b="0" i="0" u="none" strike="noStrike" kern="1200" cap="none" baseline="0" dirty="0" smtClean="0">
                <a:solidFill>
                  <a:schemeClr val="tx1"/>
                </a:solidFill>
                <a:effectLst/>
                <a:latin typeface="Arial"/>
                <a:ea typeface="Arial"/>
                <a:cs typeface="Arial"/>
                <a:sym typeface="Arial"/>
              </a:rPr>
              <a:t> and Gynaecologists of Canada (2022). Normal Periods: Menstrual Cycle Basics. https://www.yourperiod.ca/normal-periods/menstrual-cycle-basics/ </a:t>
            </a:r>
            <a:endParaRPr lang="en-US" sz="1100" b="0" i="0" u="none" strike="noStrike" kern="1200" cap="none" dirty="0" smtClean="0">
              <a:solidFill>
                <a:schemeClr val="tx1"/>
              </a:solidFill>
              <a:effectLst/>
              <a:latin typeface="Arial"/>
              <a:ea typeface="Arial"/>
              <a:cs typeface="Arial"/>
              <a:sym typeface="Arial"/>
            </a:endParaRPr>
          </a:p>
          <a:p>
            <a:pPr marL="171450" indent="-171450"/>
            <a:r>
              <a:rPr lang="en-US" sz="1100" b="0" i="0" u="none" strike="noStrike" kern="1200" cap="none" dirty="0" smtClean="0">
                <a:solidFill>
                  <a:schemeClr val="tx1"/>
                </a:solidFill>
                <a:effectLst/>
                <a:latin typeface="Arial"/>
                <a:ea typeface="Arial"/>
                <a:cs typeface="Arial"/>
                <a:sym typeface="Arial"/>
              </a:rPr>
              <a:t>Wood</a:t>
            </a:r>
            <a:r>
              <a:rPr lang="en-US" sz="1100" b="0" i="0" u="none" strike="noStrike" kern="1200" cap="none" baseline="0" dirty="0" smtClean="0">
                <a:solidFill>
                  <a:schemeClr val="tx1"/>
                </a:solidFill>
                <a:effectLst/>
                <a:latin typeface="Arial"/>
                <a:ea typeface="Arial"/>
                <a:cs typeface="Arial"/>
                <a:sym typeface="Arial"/>
              </a:rPr>
              <a:t> White, K. (2018, October). Nemours </a:t>
            </a:r>
            <a:r>
              <a:rPr lang="en-US" sz="1100" b="0" i="0" u="none" strike="noStrike" kern="1200" cap="none" baseline="0" dirty="0" err="1" smtClean="0">
                <a:solidFill>
                  <a:schemeClr val="tx1"/>
                </a:solidFill>
                <a:effectLst/>
                <a:latin typeface="Arial"/>
                <a:ea typeface="Arial"/>
                <a:cs typeface="Arial"/>
                <a:sym typeface="Arial"/>
              </a:rPr>
              <a:t>TeensHealth</a:t>
            </a:r>
            <a:r>
              <a:rPr lang="en-US" sz="1100" b="0" i="0" u="none" strike="noStrike" kern="1200" cap="none" baseline="0" dirty="0" smtClean="0">
                <a:solidFill>
                  <a:schemeClr val="tx1"/>
                </a:solidFill>
                <a:effectLst/>
                <a:latin typeface="Arial"/>
                <a:ea typeface="Arial"/>
                <a:cs typeface="Arial"/>
                <a:sym typeface="Arial"/>
              </a:rPr>
              <a:t> – All About Periods. https://kidshealth.org/en/teens/menstruation.html </a:t>
            </a:r>
            <a:endParaRPr lang="en-US" sz="1100" b="0" i="0" u="none" strike="noStrike" kern="1200" cap="none" dirty="0" smtClean="0">
              <a:solidFill>
                <a:schemeClr val="tx1"/>
              </a:solidFill>
              <a:effectLst/>
              <a:latin typeface="Arial"/>
              <a:ea typeface="Arial"/>
              <a:cs typeface="Arial"/>
              <a:sym typeface="Arial"/>
            </a:endParaRPr>
          </a:p>
          <a:p>
            <a:pPr marL="171450" indent="-171450"/>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00666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cap="none" dirty="0" smtClean="0">
                <a:solidFill>
                  <a:schemeClr val="tx1"/>
                </a:solidFill>
                <a:effectLst/>
                <a:latin typeface="Arial"/>
                <a:ea typeface="Arial"/>
                <a:cs typeface="Arial"/>
                <a:sym typeface="Arial"/>
              </a:rPr>
              <a:t>Remind students that menstruation or the menstrual</a:t>
            </a:r>
            <a:r>
              <a:rPr lang="en-US" sz="1200" b="0" i="0" u="none" strike="noStrike" kern="1200" cap="none" baseline="0" dirty="0" smtClean="0">
                <a:solidFill>
                  <a:schemeClr val="tx1"/>
                </a:solidFill>
                <a:effectLst/>
                <a:latin typeface="Arial"/>
                <a:ea typeface="Arial"/>
                <a:cs typeface="Arial"/>
                <a:sym typeface="Arial"/>
              </a:rPr>
              <a:t> cycle is also called “having a period”.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kern="1200" cap="none" dirty="0" smtClean="0">
                <a:solidFill>
                  <a:schemeClr val="tx1"/>
                </a:solidFill>
                <a:effectLst/>
                <a:latin typeface="Arial"/>
                <a:ea typeface="Arial"/>
                <a:cs typeface="Arial"/>
                <a:sym typeface="Arial"/>
              </a:rPr>
              <a:t>Background Knowledge</a:t>
            </a:r>
            <a:endParaRPr lang="en-US" sz="1200" b="0" i="0" u="none" strike="noStrike" kern="1200" cap="none" baseline="0"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the menstrual cycle is the time from the first day of bleeding in one cycle to the first day of bleeding in your</a:t>
            </a:r>
            <a:r>
              <a:rPr lang="en-US" sz="1200" b="0" i="0" u="none" strike="noStrike" kern="1200" cap="none" baseline="0" dirty="0" smtClean="0">
                <a:solidFill>
                  <a:schemeClr val="tx1"/>
                </a:solidFill>
                <a:effectLst/>
                <a:latin typeface="Arial"/>
                <a:ea typeface="Arial"/>
                <a:cs typeface="Arial"/>
                <a:sym typeface="Arial"/>
              </a:rPr>
              <a:t> next cycle.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At first there may not be any pattern to when you get your next period (e.g. may even skip a month or two between periods)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Each person is different so some people might have a period every 23 days, some every 28 days and some every 35 days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Some people</a:t>
            </a:r>
            <a:r>
              <a:rPr lang="en-US" sz="1200" b="0" i="0" u="none" strike="noStrike" kern="1200" cap="none" baseline="0" dirty="0" smtClean="0">
                <a:solidFill>
                  <a:schemeClr val="tx1"/>
                </a:solidFill>
                <a:effectLst/>
                <a:latin typeface="Arial"/>
                <a:ea typeface="Arial"/>
                <a:cs typeface="Arial"/>
                <a:sym typeface="Arial"/>
              </a:rPr>
              <a:t> who get their period like to </a:t>
            </a:r>
            <a:r>
              <a:rPr lang="en-US" sz="1200" b="0" i="0" u="none" strike="noStrike" kern="1200" cap="none" dirty="0" smtClean="0">
                <a:solidFill>
                  <a:schemeClr val="tx1"/>
                </a:solidFill>
                <a:effectLst/>
                <a:latin typeface="Arial"/>
                <a:ea typeface="Arial"/>
                <a:cs typeface="Arial"/>
                <a:sym typeface="Arial"/>
              </a:rPr>
              <a:t>keep a calendar to help them keep track of when they will</a:t>
            </a:r>
            <a:r>
              <a:rPr lang="en-US" sz="1200" b="0" i="0" u="none" strike="noStrike" kern="1200" cap="none" baseline="0" dirty="0" smtClean="0">
                <a:solidFill>
                  <a:schemeClr val="tx1"/>
                </a:solidFill>
                <a:effectLst/>
                <a:latin typeface="Arial"/>
                <a:ea typeface="Arial"/>
                <a:cs typeface="Arial"/>
                <a:sym typeface="Arial"/>
              </a:rPr>
              <a:t> have it each month </a:t>
            </a:r>
            <a:r>
              <a:rPr lang="en-US" sz="1200" b="0" i="0" u="none" strike="noStrike" kern="1200" cap="none" dirty="0" smtClean="0">
                <a:solidFill>
                  <a:schemeClr val="tx1"/>
                </a:solidFill>
                <a:effectLst/>
                <a:latin typeface="Arial"/>
                <a:ea typeface="Arial"/>
                <a:cs typeface="Arial"/>
                <a:sym typeface="Arial"/>
              </a:rPr>
              <a:t>and how long it lasts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A period usually</a:t>
            </a:r>
            <a:r>
              <a:rPr lang="en-US" sz="1200" b="0" i="0" u="none" strike="noStrike" kern="1200" cap="none" baseline="0" dirty="0" smtClean="0">
                <a:solidFill>
                  <a:schemeClr val="tx1"/>
                </a:solidFill>
                <a:effectLst/>
                <a:latin typeface="Arial"/>
                <a:ea typeface="Arial"/>
                <a:cs typeface="Arial"/>
                <a:sym typeface="Arial"/>
              </a:rPr>
              <a:t> lasts</a:t>
            </a:r>
            <a:r>
              <a:rPr lang="en-US" sz="1200" b="0" i="0" u="none" strike="noStrike" kern="1200" cap="none" dirty="0" smtClean="0">
                <a:solidFill>
                  <a:schemeClr val="tx1"/>
                </a:solidFill>
                <a:effectLst/>
                <a:latin typeface="Arial"/>
                <a:ea typeface="Arial"/>
                <a:cs typeface="Arial"/>
                <a:sym typeface="Arial"/>
              </a:rPr>
              <a:t> about 5-7 days– </a:t>
            </a:r>
            <a:r>
              <a:rPr lang="en-US" sz="1200" b="0" i="0" u="none" strike="noStrike" kern="1200" cap="none" baseline="0" dirty="0" smtClean="0">
                <a:solidFill>
                  <a:schemeClr val="tx1"/>
                </a:solidFill>
                <a:effectLst/>
                <a:latin typeface="Arial"/>
                <a:ea typeface="Arial"/>
                <a:cs typeface="Arial"/>
                <a:sym typeface="Arial"/>
              </a:rPr>
              <a:t>a h</a:t>
            </a:r>
            <a:r>
              <a:rPr lang="en-US" sz="1200" b="0" i="0" u="none" strike="noStrike" kern="1200" cap="none" dirty="0" smtClean="0">
                <a:solidFill>
                  <a:schemeClr val="tx1"/>
                </a:solidFill>
                <a:effectLst/>
                <a:latin typeface="Arial"/>
                <a:ea typeface="Arial"/>
                <a:cs typeface="Arial"/>
                <a:sym typeface="Arial"/>
              </a:rPr>
              <a:t>ormonal message from the ovary tells the uterus to shed the lining, flowing</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through the cervix and then out of the body through the vagina</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The average length of a menstrual</a:t>
            </a:r>
            <a:r>
              <a:rPr lang="en-US" sz="1200" b="0" i="0" u="none" strike="noStrike" kern="1200" cap="none" baseline="0" dirty="0" smtClean="0">
                <a:solidFill>
                  <a:schemeClr val="tx1"/>
                </a:solidFill>
                <a:effectLst/>
                <a:latin typeface="Arial"/>
                <a:ea typeface="Arial"/>
                <a:cs typeface="Arial"/>
                <a:sym typeface="Arial"/>
              </a:rPr>
              <a:t> cycle in the first few years is 21-45 days. After that, the normal length becomes 21-35 days, with an average length of a menstrual cycle being 28 days. </a:t>
            </a:r>
            <a:endParaRPr lang="en-US" sz="1200" b="0" i="0" u="none" strike="noStrike" kern="1200" cap="none"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Once the lining is completely shed, a new one begins to grow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Next month another ovum is released and if fertilization does not occur, the egg dissolves and that lining is shed.</a:t>
            </a:r>
            <a:r>
              <a:rPr lang="en-US" sz="1200" b="0" i="0" u="none" strike="noStrike" kern="1200" cap="none" baseline="0" dirty="0" smtClean="0">
                <a:solidFill>
                  <a:schemeClr val="tx1"/>
                </a:solidFill>
                <a:effectLst/>
                <a:latin typeface="Arial"/>
                <a:ea typeface="Arial"/>
                <a:cs typeface="Arial"/>
                <a:sym typeface="Arial"/>
              </a:rPr>
              <a:t> This process </a:t>
            </a:r>
            <a:r>
              <a:rPr lang="en-US" sz="1200" b="0" i="0" u="none" strike="noStrike" kern="1200" cap="none" dirty="0" smtClean="0">
                <a:solidFill>
                  <a:schemeClr val="tx1"/>
                </a:solidFill>
                <a:effectLst/>
                <a:latin typeface="Arial"/>
                <a:ea typeface="Arial"/>
                <a:cs typeface="Arial"/>
                <a:sym typeface="Arial"/>
              </a:rPr>
              <a:t>continues to happen over and over again.</a:t>
            </a:r>
            <a:endParaRPr lang="en-US" sz="1200" b="1"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2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200" b="0" i="1" u="none" strike="noStrike" kern="1200" cap="none" dirty="0" smtClean="0">
                <a:solidFill>
                  <a:schemeClr val="tx1"/>
                </a:solidFill>
                <a:effectLst/>
                <a:latin typeface="Arial"/>
                <a:ea typeface="Arial"/>
                <a:cs typeface="Arial"/>
                <a:sym typeface="Arial"/>
              </a:rPr>
              <a:t>If</a:t>
            </a:r>
            <a:r>
              <a:rPr lang="en-US" sz="1200" b="0" i="1" u="none" strike="noStrike" kern="1200" cap="none" baseline="0" dirty="0" smtClean="0">
                <a:solidFill>
                  <a:schemeClr val="tx1"/>
                </a:solidFill>
                <a:effectLst/>
                <a:latin typeface="Arial"/>
                <a:ea typeface="Arial"/>
                <a:cs typeface="Arial"/>
                <a:sym typeface="Arial"/>
              </a:rPr>
              <a:t> a student still has information about their period, check out the following resource: https://www.yourperiod.ca/normal-periods/your-first-period/ </a:t>
            </a:r>
            <a:endParaRPr lang="en-US" sz="1200" b="0" i="1"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cap="none" dirty="0" smtClean="0">
                <a:solidFill>
                  <a:schemeClr val="tx1"/>
                </a:solidFill>
                <a:effectLst/>
                <a:latin typeface="Arial"/>
                <a:ea typeface="Arial"/>
                <a:cs typeface="Arial"/>
                <a:sym typeface="Arial"/>
              </a:rPr>
              <a:t>Reference: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cap="none" dirty="0" smtClean="0">
                <a:solidFill>
                  <a:schemeClr val="tx1"/>
                </a:solidFill>
                <a:effectLst/>
                <a:latin typeface="Arial"/>
                <a:ea typeface="Arial"/>
                <a:cs typeface="Arial"/>
                <a:sym typeface="Arial"/>
              </a:rPr>
              <a:t>Menstrupedia (2022). Phases of Menstrual cycle. https://www.menstrupedia.com/articles/physiology/cycle-phases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cap="none" dirty="0" smtClean="0">
                <a:solidFill>
                  <a:schemeClr val="tx1"/>
                </a:solidFill>
                <a:effectLst/>
                <a:latin typeface="Arial"/>
                <a:ea typeface="Arial"/>
                <a:cs typeface="Arial"/>
                <a:sym typeface="Arial"/>
              </a:rPr>
              <a:t>The Society of Obstetricians</a:t>
            </a:r>
            <a:r>
              <a:rPr lang="en-US" sz="1200" b="0" i="0" u="none" strike="noStrike" kern="1200" cap="none" baseline="0" dirty="0" smtClean="0">
                <a:solidFill>
                  <a:schemeClr val="tx1"/>
                </a:solidFill>
                <a:effectLst/>
                <a:latin typeface="Arial"/>
                <a:ea typeface="Arial"/>
                <a:cs typeface="Arial"/>
                <a:sym typeface="Arial"/>
              </a:rPr>
              <a:t> and Gynaecologists of Canada (2022). Normal Periods: Menstrual Cycle Basics. https://www.yourperiod.ca/normal-periods/menstrual-cycle-basics/ </a:t>
            </a:r>
            <a:endParaRPr lang="en-US" sz="12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7513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smtClean="0">
                <a:solidFill>
                  <a:schemeClr val="tx1"/>
                </a:solidFill>
                <a:effectLst/>
                <a:latin typeface="Arial"/>
                <a:ea typeface="Arial"/>
                <a:cs typeface="Arial"/>
                <a:sym typeface="Arial"/>
              </a:rPr>
              <a:t>Note: </a:t>
            </a:r>
            <a:r>
              <a:rPr lang="en-US" sz="1100" b="0" i="0" u="none" strike="noStrike" kern="1200" cap="none" dirty="0" smtClean="0">
                <a:solidFill>
                  <a:schemeClr val="tx1"/>
                </a:solidFill>
                <a:effectLst/>
                <a:latin typeface="Arial"/>
                <a:ea typeface="Arial"/>
                <a:cs typeface="Arial"/>
                <a:sym typeface="Arial"/>
              </a:rPr>
              <a:t>Now that students have been introduced to all the anatomy,</a:t>
            </a:r>
            <a:r>
              <a:rPr lang="en-US" sz="1100" b="0" i="0" u="none" strike="noStrike" kern="1200" cap="none" baseline="0" dirty="0" smtClean="0">
                <a:solidFill>
                  <a:schemeClr val="tx1"/>
                </a:solidFill>
                <a:effectLst/>
                <a:latin typeface="Arial"/>
                <a:ea typeface="Arial"/>
                <a:cs typeface="Arial"/>
                <a:sym typeface="Arial"/>
              </a:rPr>
              <a:t> the process of menstruation can be explained.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baseline="0" dirty="0" smtClean="0">
                <a:solidFill>
                  <a:schemeClr val="tx1"/>
                </a:solidFill>
                <a:effectLst/>
                <a:latin typeface="Arial"/>
                <a:ea typeface="Arial"/>
                <a:cs typeface="Arial"/>
                <a:sym typeface="Arial"/>
              </a:rPr>
              <a:t>Phases of the Menstrual Cycle:</a:t>
            </a:r>
            <a:endParaRPr lang="en-US" sz="1100" b="0" i="0" u="none" strike="noStrike" kern="1200" cap="none" baseline="0" dirty="0" smtClean="0">
              <a:solidFill>
                <a:schemeClr val="tx1"/>
              </a:solidFill>
              <a:effectLst/>
              <a:latin typeface="Arial"/>
              <a:ea typeface="Arial"/>
              <a:cs typeface="Arial"/>
              <a:sym typeface="Aria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Menstruation (or Menstrual Phase): </a:t>
            </a:r>
            <a:r>
              <a:rPr lang="en-US" b="0" baseline="0" dirty="0" smtClean="0"/>
              <a:t>Your menstrual period, which is made of endometrial tissue, blood, and other fluids, exits the uterus through the cervix and vagina.</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Menstrual phase begins on the first day of menstruation and lasts till the 5th day of the menstrual cycle. The following events occur during this phase: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 uterus sheds its inner lining of soft tissue and blood vessels which exits the body from the vagina in the form of menstrual fluid.</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Blood loss of 10 ml to 80 ml is considered normal.</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You may experience abdominal cramps. These cramps are caused by the contraction of the uterine and the abdominal muscles to expel the menstrual fluid.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Pre-ovulation (or Follicular Phase): </a:t>
            </a:r>
            <a:r>
              <a:rPr lang="en-US" b="0" baseline="0" dirty="0" smtClean="0"/>
              <a:t>Each ovary holds thousands of eggs, and every month, rising hormone levels cause the ovary to produce a mature egg. During this time, estrogen causes the endometrium to get thicket.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3. Ovulation Phase: </a:t>
            </a:r>
            <a:r>
              <a:rPr lang="en-US" b="0" baseline="0" dirty="0" smtClean="0"/>
              <a:t>Ovulation occurs when a mature egg is released from the ovary. The egg travels along the fallopian tube to the uterus. If a sperm fertilizes the egg, the cells can begin to form a pregnancy. Around the time of ovulation you may notice increased vaginal discharge.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4. Pre-Menstrual (or Luteal Phase): </a:t>
            </a:r>
            <a:r>
              <a:rPr lang="en-US" b="0" baseline="0" dirty="0" smtClean="0"/>
              <a:t>The endometrium is thick and ready to receive a fertilized egg, but if fertilization does not happen, the lining is no longer needed. As a result, hormone levels change and the lining is shed. The hormones and shedding may cause symptoms known as PMS.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cap="none" dirty="0" smtClean="0">
                <a:solidFill>
                  <a:schemeClr val="tx1"/>
                </a:solidFill>
                <a:effectLst/>
                <a:latin typeface="Arial"/>
                <a:ea typeface="Arial"/>
                <a:cs typeface="Arial"/>
                <a:sym typeface="Arial"/>
              </a:rPr>
              <a:t>For some people who have a uterus and get</a:t>
            </a:r>
            <a:r>
              <a:rPr lang="en-US" sz="1200" b="0" i="0" u="none" strike="noStrike" kern="1200" cap="none" baseline="0" dirty="0" smtClean="0">
                <a:solidFill>
                  <a:schemeClr val="tx1"/>
                </a:solidFill>
                <a:effectLst/>
                <a:latin typeface="Arial"/>
                <a:ea typeface="Arial"/>
                <a:cs typeface="Arial"/>
                <a:sym typeface="Arial"/>
              </a:rPr>
              <a:t> a period,</a:t>
            </a:r>
            <a:r>
              <a:rPr lang="en-US" sz="1200" b="0" i="0" u="none" strike="noStrike" kern="1200" cap="none" dirty="0" smtClean="0">
                <a:solidFill>
                  <a:schemeClr val="tx1"/>
                </a:solidFill>
                <a:effectLst/>
                <a:latin typeface="Arial"/>
                <a:ea typeface="Arial"/>
                <a:cs typeface="Arial"/>
                <a:sym typeface="Arial"/>
              </a:rPr>
              <a:t> they may experience </a:t>
            </a:r>
            <a:r>
              <a:rPr lang="en-US" sz="1200" b="1" i="0" u="none" strike="noStrike" kern="1200" cap="none" dirty="0" err="1" smtClean="0">
                <a:solidFill>
                  <a:schemeClr val="tx1"/>
                </a:solidFill>
                <a:effectLst/>
                <a:latin typeface="Arial"/>
                <a:ea typeface="Arial"/>
                <a:cs typeface="Arial"/>
                <a:sym typeface="Arial"/>
              </a:rPr>
              <a:t>P.M.S</a:t>
            </a:r>
            <a:r>
              <a:rPr lang="en-US" sz="1200" b="1" i="0" u="none" strike="noStrike" kern="1200" cap="none" dirty="0" smtClean="0">
                <a:solidFill>
                  <a:schemeClr val="tx1"/>
                </a:solidFill>
                <a:effectLst/>
                <a:latin typeface="Arial"/>
                <a:ea typeface="Arial"/>
                <a:cs typeface="Arial"/>
                <a:sym typeface="Arial"/>
              </a:rPr>
              <a:t>. – pre-menstrual syndrome</a:t>
            </a:r>
            <a:endParaRPr lang="en-US" sz="1200" b="0" i="0" u="none" strike="noStrike" kern="1200" cap="none" dirty="0" smtClean="0">
              <a:solidFill>
                <a:schemeClr val="tx1"/>
              </a:solidFill>
              <a:effectLst/>
              <a:latin typeface="Arial"/>
              <a:ea typeface="Arial"/>
              <a:cs typeface="Arial"/>
              <a:sym typeface="Arial"/>
            </a:endParaRP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Symptoms of </a:t>
            </a:r>
            <a:r>
              <a:rPr lang="en-US" sz="1200" b="0" i="0" u="none" strike="noStrike" kern="1200" cap="none" dirty="0" err="1" smtClean="0">
                <a:solidFill>
                  <a:schemeClr val="tx1"/>
                </a:solidFill>
                <a:effectLst/>
                <a:latin typeface="Arial"/>
                <a:ea typeface="Arial"/>
                <a:cs typeface="Arial"/>
                <a:sym typeface="Arial"/>
              </a:rPr>
              <a:t>P.M.S</a:t>
            </a:r>
            <a:r>
              <a:rPr lang="en-US" sz="1200" b="0" i="0" u="none" strike="noStrike" kern="1200" cap="none" dirty="0" smtClean="0">
                <a:solidFill>
                  <a:schemeClr val="tx1"/>
                </a:solidFill>
                <a:effectLst/>
                <a:latin typeface="Arial"/>
                <a:ea typeface="Arial"/>
                <a:cs typeface="Arial"/>
                <a:sym typeface="Arial"/>
              </a:rPr>
              <a:t>. may appear after ovulation and can include lower abdominal cramping, backache and bloating</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These symptoms can be relieved by limiting salt intake, drinking plenty of water, participating in light exercise (stretching or walking), applying heat through a hot water bottle or heating pad, or taking a pain reliever</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Remind your students that they should always ask their parents before taking any medication</a:t>
            </a:r>
          </a:p>
          <a:p>
            <a:pPr marL="158750" indent="0">
              <a:buNone/>
            </a:pPr>
            <a:endParaRPr lang="en-US" sz="1100" b="1" i="0" u="none" strike="noStrike" kern="0" cap="none" dirty="0" smtClean="0">
              <a:solidFill>
                <a:srgbClr val="000000"/>
              </a:solidFill>
              <a:effectLst/>
              <a:latin typeface="Arial"/>
              <a:ea typeface="Arial"/>
              <a:cs typeface="Arial"/>
              <a:sym typeface="Arial"/>
            </a:endParaRPr>
          </a:p>
          <a:p>
            <a:pPr marL="158750" indent="0">
              <a:buNone/>
            </a:pPr>
            <a:r>
              <a:rPr lang="en-US" sz="1100" b="1" i="0" u="sng" strike="noStrike" kern="0" cap="none" dirty="0" smtClean="0">
                <a:solidFill>
                  <a:srgbClr val="000000"/>
                </a:solidFill>
                <a:effectLst/>
                <a:latin typeface="Arial"/>
                <a:ea typeface="Arial"/>
                <a:cs typeface="Arial"/>
                <a:sym typeface="Arial"/>
              </a:rPr>
              <a:t>Background Knowledge</a:t>
            </a:r>
            <a:endParaRPr lang="en-US" sz="1100" b="1" i="0" u="sng" strike="noStrike" kern="0" cap="none" baseline="0" dirty="0" smtClean="0">
              <a:solidFill>
                <a:srgbClr val="000000"/>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Discharge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Once puberty begins, a person</a:t>
            </a:r>
            <a:r>
              <a:rPr lang="en-US" sz="1100" b="0" i="0" u="none" strike="noStrike" kern="1200" cap="none" baseline="0" dirty="0" smtClean="0">
                <a:solidFill>
                  <a:schemeClr val="tx1"/>
                </a:solidFill>
                <a:effectLst/>
                <a:latin typeface="Arial"/>
                <a:ea typeface="Arial"/>
                <a:cs typeface="Arial"/>
                <a:sym typeface="Arial"/>
              </a:rPr>
              <a:t> with a vagina</a:t>
            </a:r>
            <a:r>
              <a:rPr lang="en-US" sz="1100" b="0" i="0" u="none" strike="noStrike" kern="1200" cap="none" dirty="0" smtClean="0">
                <a:solidFill>
                  <a:schemeClr val="tx1"/>
                </a:solidFill>
                <a:effectLst/>
                <a:latin typeface="Arial"/>
                <a:ea typeface="Arial"/>
                <a:cs typeface="Arial"/>
                <a:sym typeface="Arial"/>
              </a:rPr>
              <a:t> may notice some discharge from their vagina on their underwear or on toilet paper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Varies from a whitish colour to clear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This means their</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body is starting to mature and is a sign that their period may be starting sometime soon</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It is normal and keeps the vagina clean and healthy</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If the discharge smells bad or the area is itchy, it could signal infection and require medical treatment</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Normal vaginal discharge (fluid) is odorless, cloudy white, and is an indication that</a:t>
            </a:r>
            <a:r>
              <a:rPr lang="en-US" sz="1100" b="0" i="0" u="none" strike="noStrike" kern="1200" cap="none" baseline="0" dirty="0" smtClean="0">
                <a:solidFill>
                  <a:schemeClr val="tx1"/>
                </a:solidFill>
                <a:effectLst/>
                <a:latin typeface="Arial"/>
                <a:ea typeface="Arial"/>
                <a:cs typeface="Arial"/>
                <a:sym typeface="Arial"/>
              </a:rPr>
              <a:t> their </a:t>
            </a:r>
            <a:r>
              <a:rPr lang="en-US" sz="1100" b="0" i="0" u="none" strike="noStrike" kern="1200" cap="none" dirty="0" smtClean="0">
                <a:solidFill>
                  <a:schemeClr val="tx1"/>
                </a:solidFill>
                <a:effectLst/>
                <a:latin typeface="Arial"/>
                <a:ea typeface="Arial"/>
                <a:cs typeface="Arial"/>
                <a:sym typeface="Arial"/>
              </a:rPr>
              <a:t>body is preparing for menstruation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Reference: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b="0" i="0" u="none" strike="noStrike" kern="1200" cap="none" dirty="0" smtClean="0">
                <a:solidFill>
                  <a:schemeClr val="tx1"/>
                </a:solidFill>
                <a:effectLst/>
                <a:latin typeface="Arial"/>
                <a:ea typeface="Arial"/>
                <a:cs typeface="Arial"/>
                <a:sym typeface="Arial"/>
              </a:rPr>
              <a:t>OPHEA (2022). Always Changing &amp;</a:t>
            </a:r>
            <a:r>
              <a:rPr lang="en-US" sz="1100" b="0" i="0" u="none" strike="noStrike" kern="1200" cap="none" baseline="0" dirty="0" smtClean="0">
                <a:solidFill>
                  <a:schemeClr val="tx1"/>
                </a:solidFill>
                <a:effectLst/>
                <a:latin typeface="Arial"/>
                <a:ea typeface="Arial"/>
                <a:cs typeface="Arial"/>
                <a:sym typeface="Arial"/>
              </a:rPr>
              <a:t> Growing Up. Everything you need to know about puberty. Grades 5-6. </a:t>
            </a: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462349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baseline="0" dirty="0" smtClean="0">
                <a:solidFill>
                  <a:schemeClr val="tx1"/>
                </a:solidFill>
                <a:effectLst/>
                <a:latin typeface="Arial"/>
                <a:ea typeface="Arial"/>
                <a:cs typeface="Arial"/>
                <a:sym typeface="Arial"/>
              </a:rPr>
              <a:t>*</a:t>
            </a:r>
            <a:r>
              <a:rPr lang="en-US" sz="1100" b="1" i="1" u="none" strike="noStrike" kern="1200" cap="none" baseline="0" dirty="0" smtClean="0">
                <a:solidFill>
                  <a:schemeClr val="tx1"/>
                </a:solidFill>
                <a:effectLst/>
                <a:latin typeface="Arial"/>
                <a:ea typeface="Arial"/>
                <a:cs typeface="Arial"/>
                <a:sym typeface="Arial"/>
              </a:rPr>
              <a:t>Note:</a:t>
            </a:r>
            <a:r>
              <a:rPr lang="en-US" sz="1100" b="1" i="0" u="none" strike="noStrike" kern="1200" cap="none" baseline="0" dirty="0" smtClean="0">
                <a:solidFill>
                  <a:schemeClr val="tx1"/>
                </a:solidFill>
                <a:effectLst/>
                <a:latin typeface="Arial"/>
                <a:ea typeface="Arial"/>
                <a:cs typeface="Arial"/>
                <a:sym typeface="Arial"/>
              </a:rPr>
              <a:t> This slide will not show when you are in presentation mode.*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cap="none" baseline="0" dirty="0" smtClean="0">
                <a:solidFill>
                  <a:schemeClr val="tx1"/>
                </a:solidFill>
                <a:effectLst/>
                <a:latin typeface="Arial"/>
                <a:ea typeface="Arial"/>
                <a:cs typeface="Arial"/>
                <a:sym typeface="Arial"/>
              </a:rPr>
              <a:t>Background Knowledge for the Teacher Only:</a:t>
            </a:r>
            <a:endParaRPr lang="en-US" sz="1100" b="0"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Picture #1 (Follicular Phase): </a:t>
            </a:r>
            <a:r>
              <a:rPr lang="en-US" sz="1100" b="0" i="0" u="none" strike="noStrike" kern="1200" cap="none" dirty="0" smtClean="0">
                <a:solidFill>
                  <a:schemeClr val="tx1"/>
                </a:solidFill>
                <a:effectLst/>
                <a:latin typeface="Arial"/>
                <a:ea typeface="Arial"/>
                <a:cs typeface="Arial"/>
                <a:sym typeface="Arial"/>
              </a:rPr>
              <a:t>As the ovaries start producing hormones such as estrogen, a message is given to start</a:t>
            </a:r>
            <a:r>
              <a:rPr lang="en-US" baseline="0" dirty="0" smtClean="0"/>
              <a:t> maturing an egg cell (ovum). </a:t>
            </a: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This phase also begins on the first day of menstruation, but it lasts till the 13th day of the menstrual cycle. The following events occur during this phase:</a:t>
            </a:r>
          </a:p>
          <a:p>
            <a:r>
              <a:rPr lang="en-US" sz="1100" b="0" i="0" u="none" strike="noStrike" cap="none" dirty="0" smtClean="0">
                <a:solidFill>
                  <a:srgbClr val="000000"/>
                </a:solidFill>
                <a:effectLst/>
                <a:latin typeface="Arial"/>
                <a:ea typeface="Arial"/>
                <a:cs typeface="Arial"/>
                <a:sym typeface="Arial"/>
              </a:rPr>
              <a:t>The pituitary gland secretes a hormone that stimulates the egg cells in the ovaries to grow.</a:t>
            </a:r>
          </a:p>
          <a:p>
            <a:r>
              <a:rPr lang="en-US" sz="1100" b="0" i="0" u="none" strike="noStrike" cap="none" dirty="0" smtClean="0">
                <a:solidFill>
                  <a:srgbClr val="000000"/>
                </a:solidFill>
                <a:effectLst/>
                <a:latin typeface="Arial"/>
                <a:ea typeface="Arial"/>
                <a:cs typeface="Arial"/>
                <a:sym typeface="Arial"/>
              </a:rPr>
              <a:t>One of these egg cells begins to mature in a sac-like-structure called follicle. It takes 13 days for the egg cell to reach maturity.</a:t>
            </a:r>
          </a:p>
          <a:p>
            <a:r>
              <a:rPr lang="en-US" sz="1100" b="0" i="0" u="none" strike="noStrike" cap="none" dirty="0" smtClean="0">
                <a:solidFill>
                  <a:srgbClr val="000000"/>
                </a:solidFill>
                <a:effectLst/>
                <a:latin typeface="Arial"/>
                <a:ea typeface="Arial"/>
                <a:cs typeface="Arial"/>
                <a:sym typeface="Arial"/>
              </a:rPr>
              <a:t>While the egg cell matures, its follicle secretes a hormone that stimulates the uterus to develop a lining of blood vessels and soft tissue called endometrium.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Picture #2 (Ovulation Phase):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Once the egg cell (ovum) is mature, hormones</a:t>
            </a:r>
            <a:r>
              <a:rPr lang="en-US" sz="1100" b="0" i="0" u="none" strike="noStrike" kern="1200" cap="none" baseline="0" dirty="0" smtClean="0">
                <a:solidFill>
                  <a:schemeClr val="tx1"/>
                </a:solidFill>
                <a:effectLst/>
                <a:latin typeface="Arial"/>
                <a:ea typeface="Arial"/>
                <a:cs typeface="Arial"/>
                <a:sym typeface="Arial"/>
              </a:rPr>
              <a:t> send a message to the ovaries to </a:t>
            </a:r>
            <a:r>
              <a:rPr lang="en-US" sz="1100" b="0" i="0" u="none" strike="noStrike" kern="1200" cap="none" dirty="0" smtClean="0">
                <a:solidFill>
                  <a:schemeClr val="tx1"/>
                </a:solidFill>
                <a:effectLst/>
                <a:latin typeface="Arial"/>
                <a:ea typeface="Arial"/>
                <a:cs typeface="Arial"/>
                <a:sym typeface="Arial"/>
              </a:rPr>
              <a:t>start releasing one ovum, once a month from one ovary into the fallopian tube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This natural process is called </a:t>
            </a:r>
            <a:r>
              <a:rPr lang="en-US" sz="1100" b="1" i="0" u="none" strike="noStrike" kern="1200" cap="none" dirty="0" smtClean="0">
                <a:solidFill>
                  <a:schemeClr val="tx1"/>
                </a:solidFill>
                <a:effectLst/>
                <a:latin typeface="Arial"/>
                <a:ea typeface="Arial"/>
                <a:cs typeface="Arial"/>
                <a:sym typeface="Arial"/>
              </a:rPr>
              <a:t>ovulation </a:t>
            </a:r>
            <a:r>
              <a:rPr lang="en-US" sz="1100" b="0" i="0" u="none" strike="noStrike" kern="1200" cap="none" dirty="0" smtClean="0">
                <a:solidFill>
                  <a:schemeClr val="tx1"/>
                </a:solidFill>
                <a:effectLst/>
                <a:latin typeface="Arial"/>
                <a:ea typeface="Arial"/>
                <a:cs typeface="Arial"/>
                <a:sym typeface="Arial"/>
              </a:rPr>
              <a:t>and is usually not felt, but it is the time of the month she may get pregnant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 Once the egg cell (ovum) is in the fallopian tube it is possible for a sperm, if present, to fertilize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At the same time, hormones from the ovaries send messages to the uterus to grow a thick, soft lining of tissue and blood on the inside wall in preparation for a possible pregnancy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The lining, which is called the </a:t>
            </a:r>
            <a:r>
              <a:rPr lang="en-US" sz="1100" b="1" i="0" u="none" strike="noStrike" kern="1200" cap="none" dirty="0" smtClean="0">
                <a:solidFill>
                  <a:schemeClr val="tx1"/>
                </a:solidFill>
                <a:effectLst/>
                <a:latin typeface="Arial"/>
                <a:ea typeface="Arial"/>
                <a:cs typeface="Arial"/>
                <a:sym typeface="Arial"/>
              </a:rPr>
              <a:t>endometrium</a:t>
            </a:r>
            <a:r>
              <a:rPr lang="en-US" sz="1100" b="0" i="0" u="none" strike="noStrike" kern="1200" cap="none" dirty="0" smtClean="0">
                <a:solidFill>
                  <a:schemeClr val="tx1"/>
                </a:solidFill>
                <a:effectLst/>
                <a:latin typeface="Arial"/>
                <a:ea typeface="Arial"/>
                <a:cs typeface="Arial"/>
                <a:sym typeface="Arial"/>
              </a:rPr>
              <a:t> has lots of tiny blood vessels and is there to protect and feed a fertilized egg cell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On the 14th day of the cycle, the pituitary gland secretes a hormone that causes the ovary to release the matured egg cell. The released egg cell is swept into the fallopian tube by the cilia of the fimbriae. Fimbriae are finger like projections located at the end of the fallopian tube close to the ovaries and cilia are slender hair like projections on each Fimbria.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0" cap="none" dirty="0" smtClean="0">
              <a:solidFill>
                <a:srgbClr val="000000"/>
              </a:solidFill>
              <a:effectLst/>
              <a:latin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0" cap="none" dirty="0" smtClean="0">
                <a:solidFill>
                  <a:srgbClr val="000000"/>
                </a:solidFill>
                <a:effectLst/>
                <a:latin typeface="Arial"/>
                <a:cs typeface="Arial"/>
                <a:sym typeface="Arial"/>
              </a:rPr>
              <a:t>Picture</a:t>
            </a:r>
            <a:r>
              <a:rPr lang="en-US" sz="1100" b="1" i="0" u="none" strike="noStrike" kern="0" cap="none" baseline="0" dirty="0" smtClean="0">
                <a:solidFill>
                  <a:srgbClr val="000000"/>
                </a:solidFill>
                <a:effectLst/>
                <a:latin typeface="Arial"/>
                <a:cs typeface="Arial"/>
                <a:sym typeface="Arial"/>
              </a:rPr>
              <a:t> #3 (Luteal Phase):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If the egg is not fertilized in approximately 24 – 48 hours it dissolves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Ovulation happens in between a female’s menstrual periods, approximately 14 days before the start of her next period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If an egg is not fertilized by a sperm, then the lining is not needed to nourish a baby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cap="none" dirty="0" smtClean="0">
                <a:solidFill>
                  <a:srgbClr val="000000"/>
                </a:solidFill>
                <a:effectLst/>
                <a:latin typeface="Arial"/>
                <a:ea typeface="Arial"/>
                <a:cs typeface="Arial"/>
                <a:sym typeface="Arial"/>
              </a:rPr>
              <a:t>This phase begins on the 15th day and lasts till the end of the cycle. The following events occur during this phase:</a:t>
            </a:r>
          </a:p>
          <a:p>
            <a:r>
              <a:rPr lang="en-US" sz="1100" b="0" i="0" u="none" strike="noStrike" cap="none" dirty="0" smtClean="0">
                <a:solidFill>
                  <a:srgbClr val="000000"/>
                </a:solidFill>
                <a:effectLst/>
                <a:latin typeface="Arial"/>
                <a:ea typeface="Arial"/>
                <a:cs typeface="Arial"/>
                <a:sym typeface="Arial"/>
              </a:rPr>
              <a:t>The egg cell released during the ovulation phase stays in the fallopian tube for 24 hours.</a:t>
            </a:r>
          </a:p>
          <a:p>
            <a:r>
              <a:rPr lang="en-US" sz="1100" b="0" i="0" u="none" strike="noStrike" cap="none" dirty="0" smtClean="0">
                <a:solidFill>
                  <a:srgbClr val="000000"/>
                </a:solidFill>
                <a:effectLst/>
                <a:latin typeface="Arial"/>
                <a:ea typeface="Arial"/>
                <a:cs typeface="Arial"/>
                <a:sym typeface="Arial"/>
              </a:rPr>
              <a:t>If a sperm cell does not impregnate the egg cell within that time, the egg cell disintegrates.</a:t>
            </a:r>
          </a:p>
          <a:p>
            <a:r>
              <a:rPr lang="en-US" sz="1100" b="0" i="0" u="none" strike="noStrike" cap="none" dirty="0" smtClean="0">
                <a:solidFill>
                  <a:srgbClr val="000000"/>
                </a:solidFill>
                <a:effectLst/>
                <a:latin typeface="Arial"/>
                <a:ea typeface="Arial"/>
                <a:cs typeface="Arial"/>
                <a:sym typeface="Arial"/>
              </a:rPr>
              <a:t>The hormone that causes the uterus to retain its endometrium gets used up by the end of the menstrual cycle. This causes the menstrual phase of the next cycle to begin.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Reference: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b="0" i="0" u="none" strike="noStrike" kern="1200" cap="none" dirty="0" smtClean="0">
                <a:solidFill>
                  <a:schemeClr val="tx1"/>
                </a:solidFill>
                <a:effectLst/>
                <a:latin typeface="Arial"/>
                <a:ea typeface="Arial"/>
                <a:cs typeface="Arial"/>
                <a:sym typeface="Arial"/>
              </a:rPr>
              <a:t>Menstrupedia (2022). Phases of Menstrual cycle. https://www.menstrupedia.com/articles/physiology/cycle-phases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b="0" i="0" u="none" strike="noStrike" kern="1200" cap="none" dirty="0" smtClean="0">
                <a:solidFill>
                  <a:schemeClr val="tx1"/>
                </a:solidFill>
                <a:effectLst/>
                <a:latin typeface="Arial"/>
                <a:ea typeface="Arial"/>
                <a:cs typeface="Arial"/>
                <a:sym typeface="Arial"/>
              </a:rPr>
              <a:t>The Society of Obstetricians</a:t>
            </a:r>
            <a:r>
              <a:rPr lang="en-US" sz="1100" b="0" i="0" u="none" strike="noStrike" kern="1200" cap="none" baseline="0" dirty="0" smtClean="0">
                <a:solidFill>
                  <a:schemeClr val="tx1"/>
                </a:solidFill>
                <a:effectLst/>
                <a:latin typeface="Arial"/>
                <a:ea typeface="Arial"/>
                <a:cs typeface="Arial"/>
                <a:sym typeface="Arial"/>
              </a:rPr>
              <a:t> and Gynaecologists of Canada (2022). Normal Periods: Menstrual Cycle Basics. https://www.yourperiod.ca/normal-periods/menstrual-cycle-basics/ </a:t>
            </a: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26031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cap="none" dirty="0" smtClean="0">
                <a:solidFill>
                  <a:srgbClr val="000000"/>
                </a:solidFill>
                <a:effectLst/>
                <a:latin typeface="Arial"/>
                <a:cs typeface="Arial"/>
                <a:sym typeface="Arial"/>
              </a:rPr>
              <a:t>General</a:t>
            </a:r>
            <a:r>
              <a:rPr lang="en-US" sz="1200" b="1" i="0" u="sng" strike="noStrike" cap="none" baseline="0" dirty="0" smtClean="0">
                <a:solidFill>
                  <a:srgbClr val="000000"/>
                </a:solidFill>
                <a:effectLst/>
                <a:latin typeface="Arial"/>
                <a:cs typeface="Arial"/>
                <a:sym typeface="Arial"/>
              </a:rPr>
              <a:t> Information</a:t>
            </a:r>
            <a:endParaRPr lang="en-US" sz="1200" b="1" i="0" u="sng"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cap="none" dirty="0" smtClean="0">
                <a:solidFill>
                  <a:schemeClr val="tx1"/>
                </a:solidFill>
                <a:effectLst/>
                <a:latin typeface="Arial"/>
                <a:ea typeface="Arial"/>
                <a:cs typeface="Arial"/>
                <a:sym typeface="Arial"/>
              </a:rPr>
              <a:t>Is</a:t>
            </a:r>
            <a:r>
              <a:rPr lang="en-US" sz="1200" b="1" i="0" u="none" strike="noStrike" kern="1200" cap="none" baseline="0" dirty="0" smtClean="0">
                <a:solidFill>
                  <a:schemeClr val="tx1"/>
                </a:solidFill>
                <a:effectLst/>
                <a:latin typeface="Arial"/>
                <a:ea typeface="Arial"/>
                <a:cs typeface="Arial"/>
                <a:sym typeface="Arial"/>
              </a:rPr>
              <a:t> there a certain amount of menstrual blood that I’ll lose</a:t>
            </a:r>
            <a:r>
              <a:rPr lang="en-US" sz="1200" b="1" i="0" u="none" strike="noStrike" kern="1200" cap="none" dirty="0" smtClean="0">
                <a:solidFill>
                  <a:schemeClr val="tx1"/>
                </a:solidFill>
                <a:effectLst/>
                <a:latin typeface="Arial"/>
                <a:ea typeface="Arial"/>
                <a:cs typeface="Arial"/>
                <a:sym typeface="Arial"/>
              </a:rPr>
              <a: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The amount of menstrual blood lost can be anywhere from a few tablespoons to about half a cup</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When</a:t>
            </a:r>
            <a:r>
              <a:rPr lang="en-US" sz="1200" b="0" i="0" u="none" strike="noStrike" kern="1200" cap="none" baseline="0" dirty="0" smtClean="0">
                <a:solidFill>
                  <a:schemeClr val="tx1"/>
                </a:solidFill>
                <a:effectLst/>
                <a:latin typeface="Arial"/>
                <a:ea typeface="Arial"/>
                <a:cs typeface="Arial"/>
                <a:sym typeface="Arial"/>
              </a:rPr>
              <a:t> menstrual blood is released it doesn’t come out all at once, it can be heavier at times and lighter at others.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Remind students that you</a:t>
            </a:r>
            <a:r>
              <a:rPr lang="en-US" sz="1200" b="0" i="0" u="none" strike="noStrike" kern="1200" cap="none" baseline="0" dirty="0" smtClean="0">
                <a:solidFill>
                  <a:schemeClr val="tx1"/>
                </a:solidFill>
                <a:effectLst/>
                <a:latin typeface="Arial"/>
                <a:ea typeface="Arial"/>
                <a:cs typeface="Arial"/>
                <a:sym typeface="Arial"/>
              </a:rPr>
              <a:t> cannot stop the flow of your period, it will trickle, it will drip, but there is no way to actually stop your period. However, there are sanitary products that can be used to catch the menstrual period (this will be discussed later on in this presentation)</a:t>
            </a:r>
            <a:endParaRPr lang="en-US" sz="1200" b="0" i="0" u="none" strike="noStrike" kern="1200" cap="none" dirty="0" smtClean="0">
              <a:solidFill>
                <a:schemeClr val="tx1"/>
              </a:solidFill>
              <a:effectLst/>
              <a:latin typeface="Arial"/>
              <a:ea typeface="Arial"/>
              <a:cs typeface="Arial"/>
              <a:sym typeface="Arial"/>
            </a:endParaRPr>
          </a:p>
          <a:p>
            <a:pPr marL="158750" indent="0">
              <a:buNone/>
            </a:pPr>
            <a:endParaRPr lang="en-US" sz="1100" b="1" i="0" u="none" strike="noStrike" kern="1200" cap="none" dirty="0" smtClean="0">
              <a:solidFill>
                <a:schemeClr val="tx1"/>
              </a:solidFill>
              <a:effectLst/>
              <a:latin typeface="Arial"/>
              <a:ea typeface="Arial"/>
              <a:cs typeface="Arial"/>
              <a:sym typeface="Arial"/>
            </a:endParaRPr>
          </a:p>
          <a:p>
            <a:pPr marL="158750" indent="0">
              <a:buNone/>
            </a:pPr>
            <a:r>
              <a:rPr lang="en-US" sz="1100" b="1" i="0" u="none" strike="noStrike" kern="1200" cap="none" dirty="0" smtClean="0">
                <a:solidFill>
                  <a:schemeClr val="tx1"/>
                </a:solidFill>
                <a:effectLst/>
                <a:latin typeface="Arial"/>
                <a:ea typeface="Arial"/>
                <a:cs typeface="Arial"/>
                <a:sym typeface="Arial"/>
              </a:rPr>
              <a:t>Personal Care during Menstruation</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Menstruation is a normal change of puberty</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Personal hygiene (i.e. bathing, washing hair) are even more important at this time due to an increase in hormone production and to prevent bacterial growth</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No one will know that you have your period unless you tell them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fluid usually comes out a bit at a time and is something you have no control over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It will start and stop at different times no matter whether you are sitting, standing or lying down</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There are various forms of feminine hygiene</a:t>
            </a:r>
            <a:r>
              <a:rPr lang="en-US" sz="1100" b="0" i="0" u="none" strike="noStrike" kern="1200" cap="none" baseline="0" dirty="0" smtClean="0">
                <a:solidFill>
                  <a:schemeClr val="tx1"/>
                </a:solidFill>
                <a:effectLst/>
                <a:latin typeface="Arial"/>
                <a:ea typeface="Arial"/>
                <a:cs typeface="Arial"/>
                <a:sym typeface="Arial"/>
              </a:rPr>
              <a:t> products like pads, tampons, and menstrual cups to help catch the flow of blood during a period. There are many different products and you can pick what is best for you and what you are most comfortable with. </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Some people experience</a:t>
            </a:r>
            <a:r>
              <a:rPr lang="en-US" sz="1100" b="0" i="0" u="none" strike="noStrike" kern="1200" cap="none" baseline="0" dirty="0" smtClean="0">
                <a:solidFill>
                  <a:schemeClr val="tx1"/>
                </a:solidFill>
                <a:effectLst/>
                <a:latin typeface="Arial"/>
                <a:ea typeface="Arial"/>
                <a:cs typeface="Arial"/>
                <a:sym typeface="Arial"/>
              </a:rPr>
              <a:t> cramps during a period when the uterus contracts to push out menstrual blood. However, some people might have cramps worse than others. Some ways to help with cramps are a heating pad, exercise, and/or medication. Talk to an adult or a health care provider if cramps are interfering with daily life. </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Cramps might feel like lower back pain and/or a throbbing or cramping pain in the lower abdomen. </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0" u="none" strike="noStrike" kern="1200" cap="none" dirty="0" smtClean="0">
                <a:solidFill>
                  <a:schemeClr val="tx1"/>
                </a:solidFill>
                <a:effectLst/>
                <a:latin typeface="Arial"/>
                <a:ea typeface="Arial"/>
                <a:cs typeface="Arial"/>
                <a:sym typeface="Arial"/>
              </a:rPr>
              <a:t>A common misconception: </a:t>
            </a:r>
            <a:r>
              <a:rPr lang="en-US" sz="1100" b="0" i="0" u="none" strike="noStrike" kern="1200" cap="none" dirty="0" smtClean="0">
                <a:solidFill>
                  <a:schemeClr val="tx1"/>
                </a:solidFill>
                <a:effectLst/>
                <a:latin typeface="Arial"/>
                <a:ea typeface="Arial"/>
                <a:cs typeface="Arial"/>
                <a:sym typeface="Arial"/>
              </a:rPr>
              <a:t>You need to clean your vagina with lots of soap and body wash. This is incorrect!! </a:t>
            </a:r>
          </a:p>
          <a:p>
            <a:pPr marL="171450" indent="-171450"/>
            <a:r>
              <a:rPr lang="en-US" sz="1100" b="0" i="0" u="none" strike="noStrike" kern="1200" cap="none" dirty="0" smtClean="0">
                <a:solidFill>
                  <a:schemeClr val="tx1"/>
                </a:solidFill>
                <a:effectLst/>
                <a:latin typeface="Arial"/>
                <a:ea typeface="Arial"/>
                <a:cs typeface="Arial"/>
                <a:sym typeface="Arial"/>
              </a:rPr>
              <a:t>If you use soaps or products that you would normally use on the rest of your body, wash internally (using vaginal douches) or over-wash, you could actually cause or aggravate issues such as </a:t>
            </a:r>
            <a:r>
              <a:rPr lang="en-US" sz="1100" b="0" i="0" u="none" strike="noStrike" kern="1200" cap="none" dirty="0" err="1" smtClean="0">
                <a:solidFill>
                  <a:schemeClr val="tx1"/>
                </a:solidFill>
                <a:effectLst/>
                <a:latin typeface="Arial"/>
                <a:ea typeface="Arial"/>
                <a:cs typeface="Arial"/>
                <a:sym typeface="Arial"/>
              </a:rPr>
              <a:t>odour</a:t>
            </a:r>
            <a:r>
              <a:rPr lang="en-US" sz="1100" b="0" i="0" u="none" strike="noStrike" kern="1200" cap="none" dirty="0" smtClean="0">
                <a:solidFill>
                  <a:schemeClr val="tx1"/>
                </a:solidFill>
                <a:effectLst/>
                <a:latin typeface="Arial"/>
                <a:ea typeface="Arial"/>
                <a:cs typeface="Arial"/>
                <a:sym typeface="Arial"/>
              </a:rPr>
              <a:t>, dryness or recurrent infections by upsetting the pH balance of your vagina and intimate area. Your vagina naturally cleans itself with an internal lubricant so it’s best to simply wash yourself daily, with warm water and gentle products (yourperiod.ca)</a:t>
            </a:r>
          </a:p>
          <a:p>
            <a:pPr marL="171450" indent="-171450">
              <a:buFont typeface="Arial" panose="020B0604020202020204" pitchFamily="34" charset="0"/>
              <a:buChar char="•"/>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kern="1200" cap="none" dirty="0" smtClean="0">
                <a:solidFill>
                  <a:schemeClr val="tx1"/>
                </a:solidFill>
                <a:effectLst/>
                <a:latin typeface="Arial"/>
                <a:ea typeface="Arial"/>
                <a:cs typeface="Arial"/>
                <a:sym typeface="Arial"/>
              </a:rPr>
              <a:t>**</a:t>
            </a:r>
            <a:r>
              <a:rPr lang="en-US" sz="1100" b="1" i="0" u="none" strike="noStrike" cap="none" dirty="0" smtClean="0">
                <a:solidFill>
                  <a:srgbClr val="000000"/>
                </a:solidFill>
                <a:effectLst/>
                <a:latin typeface="Arial"/>
                <a:ea typeface="Arial"/>
                <a:cs typeface="Arial"/>
                <a:sym typeface="Arial"/>
              </a:rPr>
              <a:t>Should I Watch for Any Problems?</a:t>
            </a:r>
          </a:p>
          <a:p>
            <a:pPr marL="0" indent="0">
              <a:buFont typeface="Arial" panose="020B0604020202020204" pitchFamily="34" charset="0"/>
              <a:buNone/>
            </a:pPr>
            <a:r>
              <a:rPr lang="en-US" sz="1100" b="0" i="0" u="none" strike="noStrike" cap="none" dirty="0" smtClean="0">
                <a:solidFill>
                  <a:srgbClr val="000000"/>
                </a:solidFill>
                <a:effectLst/>
                <a:latin typeface="Arial"/>
                <a:ea typeface="Arial"/>
                <a:cs typeface="Arial"/>
                <a:sym typeface="Arial"/>
              </a:rPr>
              <a:t>Most people assigned female at birth and with a vagina don't have any problems with their periods. But call your doctor if you:</a:t>
            </a:r>
          </a:p>
          <a:p>
            <a:pPr fontAlgn="base"/>
            <a:r>
              <a:rPr lang="en-US" sz="1100" b="0" i="0" u="none" strike="noStrike" cap="none" dirty="0" smtClean="0">
                <a:solidFill>
                  <a:srgbClr val="000000"/>
                </a:solidFill>
                <a:effectLst/>
                <a:latin typeface="Arial"/>
                <a:ea typeface="Arial"/>
                <a:cs typeface="Arial"/>
                <a:sym typeface="Arial"/>
              </a:rPr>
              <a:t>are 15 and haven't started your period</a:t>
            </a:r>
          </a:p>
          <a:p>
            <a:pPr fontAlgn="base"/>
            <a:r>
              <a:rPr lang="en-US" sz="1100" b="0" i="0" u="none" strike="noStrike" cap="none" dirty="0" smtClean="0">
                <a:solidFill>
                  <a:srgbClr val="000000"/>
                </a:solidFill>
                <a:effectLst/>
                <a:latin typeface="Arial"/>
                <a:ea typeface="Arial"/>
                <a:cs typeface="Arial"/>
                <a:sym typeface="Arial"/>
              </a:rPr>
              <a:t>have had your period for more than 2 years and it still doesn't come regularly (about every 4–5 weeks)</a:t>
            </a:r>
          </a:p>
          <a:p>
            <a:pPr fontAlgn="base"/>
            <a:r>
              <a:rPr lang="en-US" sz="1100" b="0" i="0" u="none" strike="noStrike" cap="none" dirty="0" smtClean="0">
                <a:solidFill>
                  <a:srgbClr val="000000"/>
                </a:solidFill>
                <a:effectLst/>
                <a:latin typeface="Arial"/>
                <a:ea typeface="Arial"/>
                <a:cs typeface="Arial"/>
                <a:sym typeface="Arial"/>
              </a:rPr>
              <a:t>have bleeding between periods</a:t>
            </a:r>
          </a:p>
          <a:p>
            <a:pPr fontAlgn="base"/>
            <a:r>
              <a:rPr lang="en-US" sz="1100" b="0" i="0" u="none" strike="noStrike" cap="none" dirty="0" smtClean="0">
                <a:solidFill>
                  <a:srgbClr val="000000"/>
                </a:solidFill>
                <a:effectLst/>
                <a:latin typeface="Arial"/>
                <a:ea typeface="Arial"/>
                <a:cs typeface="Arial"/>
                <a:sym typeface="Arial"/>
              </a:rPr>
              <a:t>have severe cramps that don't get better with ibuprofen or naproxen </a:t>
            </a:r>
          </a:p>
          <a:p>
            <a:pPr fontAlgn="base"/>
            <a:r>
              <a:rPr lang="en-US" sz="1100" b="0" i="0" u="none" strike="noStrike" cap="none" dirty="0" smtClean="0">
                <a:solidFill>
                  <a:srgbClr val="000000"/>
                </a:solidFill>
                <a:effectLst/>
                <a:latin typeface="Arial"/>
                <a:ea typeface="Arial"/>
                <a:cs typeface="Arial"/>
                <a:sym typeface="Arial"/>
              </a:rPr>
              <a:t>have very heavy bleeding (bleeding that goes through a pad or tampon faster than every 1 hour)</a:t>
            </a:r>
          </a:p>
          <a:p>
            <a:pPr fontAlgn="base"/>
            <a:r>
              <a:rPr lang="en-US" sz="1100" b="0" i="0" u="none" strike="noStrike" cap="none" dirty="0" smtClean="0">
                <a:solidFill>
                  <a:srgbClr val="000000"/>
                </a:solidFill>
                <a:effectLst/>
                <a:latin typeface="Arial"/>
                <a:ea typeface="Arial"/>
                <a:cs typeface="Arial"/>
                <a:sym typeface="Arial"/>
              </a:rPr>
              <a:t>have periods that last more than about a week</a:t>
            </a:r>
          </a:p>
          <a:p>
            <a:pPr fontAlgn="base"/>
            <a:r>
              <a:rPr lang="en-US" sz="1100" b="0" i="0" u="none" strike="noStrike" cap="none" dirty="0" smtClean="0">
                <a:solidFill>
                  <a:srgbClr val="000000"/>
                </a:solidFill>
                <a:effectLst/>
                <a:latin typeface="Arial"/>
                <a:ea typeface="Arial"/>
                <a:cs typeface="Arial"/>
                <a:sym typeface="Arial"/>
              </a:rPr>
              <a:t>have severe PMS that gets in the way of your everyday activities</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None/>
            </a:pPr>
            <a:r>
              <a:rPr lang="en-US" sz="1100" b="1" i="0" u="none" strike="noStrike" kern="1200" cap="none" dirty="0" smtClean="0">
                <a:solidFill>
                  <a:schemeClr val="tx1"/>
                </a:solidFill>
                <a:effectLst/>
                <a:latin typeface="Arial"/>
                <a:ea typeface="Arial"/>
                <a:cs typeface="Arial"/>
                <a:sym typeface="Arial"/>
              </a:rPr>
              <a:t>References:</a:t>
            </a:r>
          </a:p>
          <a:p>
            <a:pPr marL="171450" indent="-171450"/>
            <a:r>
              <a:rPr lang="en-US" sz="1100" b="0" i="0" u="none" strike="noStrike" kern="1200" cap="none" dirty="0" smtClean="0">
                <a:solidFill>
                  <a:schemeClr val="tx1"/>
                </a:solidFill>
                <a:effectLst/>
                <a:latin typeface="Arial"/>
                <a:ea typeface="Arial"/>
                <a:cs typeface="Arial"/>
                <a:sym typeface="Arial"/>
              </a:rPr>
              <a:t>Wood</a:t>
            </a:r>
            <a:r>
              <a:rPr lang="en-US" sz="1100" b="0" i="0" u="none" strike="noStrike" kern="1200" cap="none" baseline="0" dirty="0" smtClean="0">
                <a:solidFill>
                  <a:schemeClr val="tx1"/>
                </a:solidFill>
                <a:effectLst/>
                <a:latin typeface="Arial"/>
                <a:ea typeface="Arial"/>
                <a:cs typeface="Arial"/>
                <a:sym typeface="Arial"/>
              </a:rPr>
              <a:t> White, K. (2018, October). Nemours </a:t>
            </a:r>
            <a:r>
              <a:rPr lang="en-US" sz="1100" b="0" i="0" u="none" strike="noStrike" kern="1200" cap="none" baseline="0" dirty="0" err="1" smtClean="0">
                <a:solidFill>
                  <a:schemeClr val="tx1"/>
                </a:solidFill>
                <a:effectLst/>
                <a:latin typeface="Arial"/>
                <a:ea typeface="Arial"/>
                <a:cs typeface="Arial"/>
                <a:sym typeface="Arial"/>
              </a:rPr>
              <a:t>TeensHealth</a:t>
            </a:r>
            <a:r>
              <a:rPr lang="en-US" sz="1100" b="0" i="0" u="none" strike="noStrike" kern="1200" cap="none" baseline="0" dirty="0" smtClean="0">
                <a:solidFill>
                  <a:schemeClr val="tx1"/>
                </a:solidFill>
                <a:effectLst/>
                <a:latin typeface="Arial"/>
                <a:ea typeface="Arial"/>
                <a:cs typeface="Arial"/>
                <a:sym typeface="Arial"/>
              </a:rPr>
              <a:t> – All About Periods. https://kidshealth.org/en/teens/menstruation.html </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b="1" i="0" dirty="0" smtClean="0"/>
              <a:t>**If</a:t>
            </a:r>
            <a:r>
              <a:rPr lang="en-CA" b="1" i="0" baseline="0" dirty="0" smtClean="0"/>
              <a:t> you’d prefer to show the Personal Care during Menstruation Video that was created by our team at Niagara Region Public Health, please use the following link: </a:t>
            </a:r>
            <a:r>
              <a:rPr lang="en-CA" b="0" i="0" baseline="0" dirty="0" smtClean="0"/>
              <a:t>https://www.youtube.com/watch?v=nySZsLDBTvU</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b="0"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b="1" i="0" baseline="0" dirty="0" smtClean="0"/>
              <a:t>Image from </a:t>
            </a:r>
            <a:r>
              <a:rPr lang="en-CA" b="1" i="0" baseline="0" dirty="0" err="1" smtClean="0"/>
              <a:t>Canva</a:t>
            </a:r>
            <a:endParaRPr lang="en-US" b="1"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24448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1" i="1" u="none" strike="noStrike" kern="1200" cap="none" dirty="0" smtClean="0">
              <a:solidFill>
                <a:schemeClr val="tx1"/>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Pads or Sanitary Napkins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Made of material that absorbs the fluid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Most have a sticky strip on one side to hold the pad to the underwear; come in a variety of sizes and shapes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Different size pads are chosen to meet the needs of varying menstrual flow</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Need to wear 24 hours a day while menstruating</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Change pads frequently- about every 3-4 hours while awake, even if flow isn’t heavy because regular changing prevents buildup of bacteria and eliminates odour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Dispose of pads in wastebasket/container</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rather than the toilet- NOT flushable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Panty-liners are similar to pads and are used to catch light menstrual flow or vaginal discharge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Keep pads in a backpack, locker or bag</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cap="none" dirty="0" smtClean="0">
                <a:solidFill>
                  <a:srgbClr val="000000"/>
                </a:solidFill>
                <a:effectLst/>
                <a:latin typeface="Arial"/>
                <a:ea typeface="Arial"/>
                <a:cs typeface="Arial"/>
                <a:sym typeface="Arial"/>
              </a:rPr>
              <a:t>There are many different types of pads, including:</a:t>
            </a:r>
          </a:p>
          <a:p>
            <a:pPr fontAlgn="base"/>
            <a:r>
              <a:rPr lang="en-US" sz="1100" b="0" i="0" u="none" strike="noStrike" cap="none" dirty="0" smtClean="0">
                <a:solidFill>
                  <a:srgbClr val="000000"/>
                </a:solidFill>
                <a:effectLst/>
                <a:latin typeface="Arial"/>
                <a:ea typeface="Arial"/>
                <a:cs typeface="Arial"/>
                <a:sym typeface="Arial"/>
              </a:rPr>
              <a:t>super</a:t>
            </a:r>
          </a:p>
          <a:p>
            <a:pPr fontAlgn="base"/>
            <a:r>
              <a:rPr lang="en-US" sz="1100" b="0" i="0" u="none" strike="noStrike" cap="none" dirty="0" smtClean="0">
                <a:solidFill>
                  <a:srgbClr val="000000"/>
                </a:solidFill>
                <a:effectLst/>
                <a:latin typeface="Arial"/>
                <a:ea typeface="Arial"/>
                <a:cs typeface="Arial"/>
                <a:sym typeface="Arial"/>
              </a:rPr>
              <a:t>slender</a:t>
            </a:r>
          </a:p>
          <a:p>
            <a:pPr fontAlgn="base"/>
            <a:r>
              <a:rPr lang="en-US" sz="1100" b="0" i="0" u="none" strike="noStrike" cap="none" dirty="0" smtClean="0">
                <a:solidFill>
                  <a:srgbClr val="000000"/>
                </a:solidFill>
                <a:effectLst/>
                <a:latin typeface="Arial"/>
                <a:ea typeface="Arial"/>
                <a:cs typeface="Arial"/>
                <a:sym typeface="Arial"/>
              </a:rPr>
              <a:t>overnight</a:t>
            </a:r>
          </a:p>
          <a:p>
            <a:pPr fontAlgn="base"/>
            <a:r>
              <a:rPr lang="en-US" sz="1100" b="0" i="0" u="none" strike="noStrike" cap="none" dirty="0" smtClean="0">
                <a:solidFill>
                  <a:srgbClr val="000000"/>
                </a:solidFill>
                <a:effectLst/>
                <a:latin typeface="Arial"/>
                <a:ea typeface="Arial"/>
                <a:cs typeface="Arial"/>
                <a:sym typeface="Arial"/>
              </a:rPr>
              <a:t>scented</a:t>
            </a:r>
          </a:p>
          <a:p>
            <a:pPr fontAlgn="base"/>
            <a:r>
              <a:rPr lang="en-US" sz="1100" b="0" i="0" u="none" strike="noStrike" cap="none" dirty="0" smtClean="0">
                <a:solidFill>
                  <a:srgbClr val="000000"/>
                </a:solidFill>
                <a:effectLst/>
                <a:latin typeface="Arial"/>
                <a:ea typeface="Arial"/>
                <a:cs typeface="Arial"/>
                <a:sym typeface="Arial"/>
              </a:rPr>
              <a:t>maxi</a:t>
            </a:r>
          </a:p>
          <a:p>
            <a:pPr fontAlgn="base"/>
            <a:r>
              <a:rPr lang="en-US" sz="1100" b="0" i="0" u="none" strike="noStrike" cap="none" dirty="0" smtClean="0">
                <a:solidFill>
                  <a:srgbClr val="000000"/>
                </a:solidFill>
                <a:effectLst/>
                <a:latin typeface="Arial"/>
                <a:ea typeface="Arial"/>
                <a:cs typeface="Arial"/>
                <a:sym typeface="Arial"/>
              </a:rPr>
              <a:t>Mini</a:t>
            </a:r>
          </a:p>
          <a:p>
            <a:pPr fontAlgn="base"/>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kern="1200" cap="none" dirty="0" smtClean="0">
                <a:solidFill>
                  <a:schemeClr val="tx1"/>
                </a:solidFill>
                <a:effectLst/>
                <a:latin typeface="Arial"/>
                <a:ea typeface="Arial"/>
                <a:cs typeface="Arial"/>
                <a:sym typeface="Arial"/>
              </a:rPr>
              <a:t>Tampons</a:t>
            </a:r>
            <a:r>
              <a:rPr lang="en-US" sz="1100" b="1" i="1" u="sng" strike="noStrike" kern="1200" cap="none" dirty="0" smtClean="0">
                <a:solidFill>
                  <a:schemeClr val="tx1"/>
                </a:solidFill>
                <a:effectLst/>
                <a:latin typeface="Arial"/>
                <a:ea typeface="Arial"/>
                <a:cs typeface="Arial"/>
                <a:sym typeface="Arial"/>
              </a:rPr>
              <a:t> </a:t>
            </a:r>
            <a:endParaRPr lang="en-US" sz="1100" b="1" i="1"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Small plug of material that fits inside the vagina to absorb the blood and lining</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Held in place by the muscles in the vagina – cannot get lost or fall out. The cervix stops the tampon from entering the uterus.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String used to remove tampon – very strong so no fear of breakage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Tampons are often not used by females when they first start having periods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Some females like to use tampons, especially if they are doing physical activities (i.e. swimming, dance, gymnastics) but it is personal choice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You should talk to a parent/adult you trust before using tampons and read the instruction booklet in the tampon package to learn more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Hand washing is important both before and after changing tampons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They need to be changed regularly, every 4-6 hours and should never be worn overnight</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Used tampons should be wrapped up in toilet paper and put in the garbage. They are not to be flushed down the toilet</a:t>
            </a:r>
            <a:endParaRPr lang="en-US" sz="1100" b="0" i="0" u="none" strike="noStrike" kern="1200" cap="none" baseline="0"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Not practicing good hand and body hygiene and/or not changing tampons regularly could cause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a rare but serious and sometimes life-threatening infection</a:t>
            </a:r>
            <a:r>
              <a:rPr lang="en-US" sz="1100" b="0" i="0" u="none" strike="noStrike" kern="1200" cap="none" baseline="0" dirty="0" smtClean="0">
                <a:solidFill>
                  <a:schemeClr val="tx1"/>
                </a:solidFill>
                <a:effectLst/>
                <a:latin typeface="Arial"/>
                <a:ea typeface="Arial"/>
                <a:cs typeface="Arial"/>
                <a:sym typeface="Arial"/>
              </a:rPr>
              <a:t> called Toxic Shock Syndrome</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kern="1200" cap="none" dirty="0" smtClean="0">
                <a:solidFill>
                  <a:schemeClr val="tx1"/>
                </a:solidFill>
                <a:effectLst/>
                <a:latin typeface="Arial"/>
                <a:ea typeface="Arial"/>
                <a:cs typeface="Arial"/>
                <a:sym typeface="Arial"/>
              </a:rPr>
              <a:t>Briefly explain</a:t>
            </a:r>
            <a:r>
              <a:rPr lang="en-US" sz="1100" b="0" i="0" u="none" strike="noStrike" kern="1200" cap="none" baseline="0" dirty="0" smtClean="0">
                <a:solidFill>
                  <a:schemeClr val="tx1"/>
                </a:solidFill>
                <a:effectLst/>
                <a:latin typeface="Arial"/>
                <a:ea typeface="Arial"/>
                <a:cs typeface="Arial"/>
                <a:sym typeface="Arial"/>
              </a:rPr>
              <a:t>-</a:t>
            </a:r>
            <a:r>
              <a:rPr lang="en-US" sz="1100" b="1" i="0" u="none" strike="noStrike" kern="1200" cap="none" baseline="0" dirty="0" smtClean="0">
                <a:solidFill>
                  <a:schemeClr val="tx1"/>
                </a:solidFill>
                <a:effectLst/>
                <a:latin typeface="Arial"/>
                <a:ea typeface="Arial"/>
                <a:cs typeface="Arial"/>
                <a:sym typeface="Arial"/>
              </a:rPr>
              <a:t> </a:t>
            </a:r>
            <a:r>
              <a:rPr lang="en-US" sz="1100" b="1" i="0" u="none" strike="noStrike" kern="1200" cap="none" dirty="0" smtClean="0">
                <a:solidFill>
                  <a:schemeClr val="tx1"/>
                </a:solidFill>
                <a:effectLst/>
                <a:latin typeface="Arial"/>
                <a:ea typeface="Arial"/>
                <a:cs typeface="Arial"/>
                <a:sym typeface="Arial"/>
              </a:rPr>
              <a:t>Toxic Shock Syndrome </a:t>
            </a:r>
          </a:p>
          <a:p>
            <a:pPr marL="171450" indent="-171450">
              <a:buFont typeface="Arial" panose="020B0604020202020204" pitchFamily="34" charset="0"/>
              <a:buChar char="•"/>
            </a:pPr>
            <a:r>
              <a:rPr lang="en-US" sz="1100" b="0" i="0" u="none" strike="noStrike" kern="1200" cap="none" dirty="0" err="1" smtClean="0">
                <a:solidFill>
                  <a:schemeClr val="tx1"/>
                </a:solidFill>
                <a:effectLst/>
                <a:latin typeface="Arial"/>
                <a:ea typeface="Arial"/>
                <a:cs typeface="Arial"/>
                <a:sym typeface="Arial"/>
              </a:rPr>
              <a:t>TSS</a:t>
            </a:r>
            <a:r>
              <a:rPr lang="en-US" sz="1100" b="0" i="0" u="none" strike="noStrike" kern="1200" cap="none" dirty="0" smtClean="0">
                <a:solidFill>
                  <a:schemeClr val="tx1"/>
                </a:solidFill>
                <a:effectLst/>
                <a:latin typeface="Arial"/>
                <a:ea typeface="Arial"/>
                <a:cs typeface="Arial"/>
                <a:sym typeface="Arial"/>
              </a:rPr>
              <a:t> is caused by a toxin (a poisonous substance) that builds up in the body</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It is caused</a:t>
            </a:r>
            <a:r>
              <a:rPr lang="en-US" sz="1100" b="0" i="0" u="none" strike="noStrike" kern="1200" cap="none" baseline="0" dirty="0" smtClean="0">
                <a:solidFill>
                  <a:schemeClr val="tx1"/>
                </a:solidFill>
                <a:effectLst/>
                <a:latin typeface="Arial"/>
                <a:ea typeface="Arial"/>
                <a:cs typeface="Arial"/>
                <a:sym typeface="Arial"/>
              </a:rPr>
              <a:t> by either staphylococcus or streptococcus bacteria.</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These bacteria normally live on the skin and in the nose or mouth without causing harm, but if they get deeper into the body they can release toxins that damage tissue and stop organs from working.</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signs of </a:t>
            </a:r>
            <a:r>
              <a:rPr lang="en-US" sz="1100" b="0" i="0" u="none" strike="noStrike" kern="1200" cap="none" dirty="0" err="1" smtClean="0">
                <a:solidFill>
                  <a:schemeClr val="tx1"/>
                </a:solidFill>
                <a:effectLst/>
                <a:latin typeface="Arial"/>
                <a:ea typeface="Arial"/>
                <a:cs typeface="Arial"/>
                <a:sym typeface="Arial"/>
              </a:rPr>
              <a:t>TSS</a:t>
            </a:r>
            <a:r>
              <a:rPr lang="en-US" sz="1100" b="0" i="0" u="none" strike="noStrike" kern="1200" cap="none" dirty="0" smtClean="0">
                <a:solidFill>
                  <a:schemeClr val="tx1"/>
                </a:solidFill>
                <a:effectLst/>
                <a:latin typeface="Arial"/>
                <a:ea typeface="Arial"/>
                <a:cs typeface="Arial"/>
                <a:sym typeface="Arial"/>
              </a:rPr>
              <a:t> include sudden high fever, nausea and vomiting, diarrhea, headache, generalized aches and pains, dizziness and feeling faint (especially when rising from a lying or sitting position), disorientation, a rash like a sunburn on the palms of the hands and the soles of the feet and extremely low blood pressure and rapid weak pulse (shock)</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These</a:t>
            </a:r>
            <a:r>
              <a:rPr lang="en-US" sz="1100" b="0" i="0" u="none" strike="noStrike" kern="1200" cap="none" baseline="0" dirty="0" smtClean="0">
                <a:solidFill>
                  <a:schemeClr val="tx1"/>
                </a:solidFill>
                <a:effectLst/>
                <a:latin typeface="Arial"/>
                <a:ea typeface="Arial"/>
                <a:cs typeface="Arial"/>
                <a:sym typeface="Arial"/>
              </a:rPr>
              <a:t> signs will typically occur when a person is on their period and using tampons. </a:t>
            </a:r>
          </a:p>
          <a:p>
            <a:pPr marL="171450" lvl="0"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Things that can increase the risk of </a:t>
            </a:r>
            <a:r>
              <a:rPr lang="en-US" sz="1100" b="0" i="0" u="none" strike="noStrike" kern="1200" cap="none" baseline="0" dirty="0" err="1" smtClean="0">
                <a:solidFill>
                  <a:schemeClr val="tx1"/>
                </a:solidFill>
                <a:effectLst/>
                <a:latin typeface="Arial"/>
                <a:ea typeface="Arial"/>
                <a:cs typeface="Arial"/>
                <a:sym typeface="Arial"/>
              </a:rPr>
              <a:t>TSS</a:t>
            </a:r>
            <a:r>
              <a:rPr lang="en-US" sz="1100" b="0" i="0" u="none" strike="noStrike" kern="1200" cap="none" baseline="0" dirty="0" smtClean="0">
                <a:solidFill>
                  <a:schemeClr val="tx1"/>
                </a:solidFill>
                <a:effectLst/>
                <a:latin typeface="Arial"/>
                <a:ea typeface="Arial"/>
                <a:cs typeface="Arial"/>
                <a:sym typeface="Arial"/>
              </a:rPr>
              <a:t>:</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Using tampons – particularly if they are left in longer than the recommended use</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Using female barrier contraceptives, such as a contraceptive diaphragm or cap</a:t>
            </a:r>
          </a:p>
          <a:p>
            <a:pPr marL="171450" lvl="0"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Suggestions: </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Alternate between tampons, pads and a sanitary towel or panty liner during your period</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Always use a tampon with the lowest absorbency suitable for your period</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Change tampons regularly – as often as directed on the pack (usually 4 to 8 hours)</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Wash your hands before and after inserting a tampon</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Never have more than one tampon in your vagina at a time</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Remove a tampon at the end of your period</a:t>
            </a:r>
          </a:p>
          <a:p>
            <a:pPr marL="628650" lvl="1"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When using female barrier contraception, follow the manufacturer’s instructions about how long you can leave it in</a:t>
            </a:r>
            <a:endParaRPr lang="en-US" sz="1100" b="0" i="0" u="none" strike="noStrike" kern="1200" cap="none" dirty="0" smtClean="0">
              <a:solidFill>
                <a:schemeClr val="tx1"/>
              </a:solidFill>
              <a:effectLst/>
              <a:latin typeface="Arial"/>
              <a:ea typeface="Arial"/>
              <a:cs typeface="Arial"/>
              <a:sym typeface="Arial"/>
            </a:endParaRP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1" i="0" u="sng" strike="noStrike" kern="1200" cap="none" dirty="0" smtClean="0">
                <a:solidFill>
                  <a:schemeClr val="tx1"/>
                </a:solidFill>
                <a:effectLst/>
                <a:latin typeface="Arial"/>
                <a:ea typeface="Arial"/>
                <a:cs typeface="Arial"/>
                <a:sym typeface="Arial"/>
              </a:rPr>
              <a:t>Background Knowledge</a:t>
            </a: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1" i="0" u="none" strike="noStrike" kern="1200" cap="none" dirty="0" smtClean="0">
                <a:solidFill>
                  <a:schemeClr val="tx1"/>
                </a:solidFill>
                <a:effectLst/>
                <a:latin typeface="Arial"/>
                <a:ea typeface="Arial"/>
                <a:cs typeface="Arial"/>
                <a:sym typeface="Arial"/>
              </a:rPr>
              <a:t>Pads</a:t>
            </a:r>
            <a:endParaRPr lang="en-US" sz="1100" b="0" i="0" u="none" strike="noStrike" kern="1200" cap="none" dirty="0" smtClean="0">
              <a:solidFill>
                <a:schemeClr val="tx1"/>
              </a:solidFill>
              <a:effectLst/>
              <a:latin typeface="Arial"/>
              <a:ea typeface="Arial"/>
              <a:cs typeface="Arial"/>
              <a:sym typeface="Arial"/>
            </a:endParaRPr>
          </a:p>
          <a:p>
            <a:pPr marL="158750" indent="0" fontAlgn="base">
              <a:buNone/>
            </a:pPr>
            <a:r>
              <a:rPr lang="en-US" sz="1100" b="0" i="0" u="none" strike="noStrike" cap="none" dirty="0" smtClean="0">
                <a:solidFill>
                  <a:srgbClr val="000000"/>
                </a:solidFill>
                <a:effectLst/>
                <a:latin typeface="Arial"/>
                <a:ea typeface="Arial"/>
                <a:cs typeface="Arial"/>
                <a:sym typeface="Arial"/>
              </a:rPr>
              <a:t>There are a few types of pads that do the same job, but are used a little bit differently.</a:t>
            </a:r>
          </a:p>
          <a:p>
            <a:pPr fontAlgn="base"/>
            <a:r>
              <a:rPr lang="en-US" sz="1100" b="1" i="0" u="none" strike="noStrike" cap="none" dirty="0" smtClean="0">
                <a:solidFill>
                  <a:srgbClr val="000000"/>
                </a:solidFill>
                <a:effectLst/>
                <a:latin typeface="Arial"/>
                <a:ea typeface="Arial"/>
                <a:cs typeface="Arial"/>
                <a:sym typeface="Arial"/>
              </a:rPr>
              <a:t>Disposable pads</a:t>
            </a:r>
            <a:r>
              <a:rPr lang="en-US" sz="1100" b="0" i="0" u="none" strike="noStrike" cap="none" dirty="0" smtClean="0">
                <a:solidFill>
                  <a:srgbClr val="000000"/>
                </a:solidFill>
                <a:effectLst/>
                <a:latin typeface="Arial"/>
                <a:ea typeface="Arial"/>
                <a:cs typeface="Arial"/>
                <a:sym typeface="Arial"/>
              </a:rPr>
              <a:t> </a:t>
            </a:r>
          </a:p>
          <a:p>
            <a:pPr lvl="1" fontAlgn="base"/>
            <a:r>
              <a:rPr lang="en-US" sz="1100" b="0" i="0" u="none" strike="noStrike" cap="none" dirty="0" smtClean="0">
                <a:solidFill>
                  <a:srgbClr val="000000"/>
                </a:solidFill>
                <a:effectLst/>
                <a:latin typeface="Arial"/>
                <a:ea typeface="Arial"/>
                <a:cs typeface="Arial"/>
                <a:sym typeface="Arial"/>
              </a:rPr>
              <a:t>Most pads have a sticky strip along the bottom. You peel off the paper strip that covers the adhesive and press the pad into the crotch of your underwear. If the pad has wings, you wrap these around the bottom of the crotch.</a:t>
            </a:r>
          </a:p>
          <a:p>
            <a:pPr lvl="1" fontAlgn="base"/>
            <a:r>
              <a:rPr lang="en-US" sz="1100" b="0" i="0" u="none" strike="noStrike" cap="none" dirty="0" smtClean="0">
                <a:solidFill>
                  <a:srgbClr val="000000"/>
                </a:solidFill>
                <a:effectLst/>
                <a:latin typeface="Arial"/>
                <a:ea typeface="Arial"/>
                <a:cs typeface="Arial"/>
                <a:sym typeface="Arial"/>
              </a:rPr>
              <a:t>To remove the pad, unstick it from your underwear and wrap it in toilet paper. Put it in the trash can or in the special disposal box that's found in most bathroom stalls. Don't try to flush a pad down the toilet because the toilet can become clogged and make a big mess.</a:t>
            </a:r>
          </a:p>
          <a:p>
            <a:pPr fontAlgn="base"/>
            <a:r>
              <a:rPr lang="en-US" sz="1100" b="1" i="0" u="none" strike="noStrike" cap="none" dirty="0" smtClean="0">
                <a:solidFill>
                  <a:srgbClr val="000000"/>
                </a:solidFill>
                <a:effectLst/>
                <a:latin typeface="Arial"/>
                <a:ea typeface="Arial"/>
                <a:cs typeface="Arial"/>
                <a:sym typeface="Arial"/>
              </a:rPr>
              <a:t>Reusable pads</a:t>
            </a:r>
            <a:endParaRPr lang="en-US" sz="1100" b="0" i="0" u="none" strike="noStrike" cap="none" dirty="0" smtClean="0">
              <a:solidFill>
                <a:srgbClr val="000000"/>
              </a:solidFill>
              <a:effectLst/>
              <a:latin typeface="Arial"/>
              <a:ea typeface="Arial"/>
              <a:cs typeface="Arial"/>
              <a:sym typeface="Arial"/>
            </a:endParaRPr>
          </a:p>
          <a:p>
            <a:pPr lvl="1" fontAlgn="base"/>
            <a:r>
              <a:rPr lang="en-US" sz="1100" b="0" i="0" u="none" strike="noStrike" cap="none" dirty="0" smtClean="0">
                <a:solidFill>
                  <a:srgbClr val="000000"/>
                </a:solidFill>
                <a:effectLst/>
                <a:latin typeface="Arial"/>
                <a:ea typeface="Arial"/>
                <a:cs typeface="Arial"/>
                <a:sym typeface="Arial"/>
              </a:rPr>
              <a:t>These pads are washed after each time you wear them. They're sold in natural health stores and online. These kinds of pads snap or clip onto a girl's underwear. Girls might use these pads because they feel they're better for the environment or to save money. It's all a matter of personal preference.</a:t>
            </a:r>
          </a:p>
          <a:p>
            <a:pPr lvl="0" fontAlgn="base"/>
            <a:r>
              <a:rPr lang="en-US" sz="1100" b="1" i="0" u="none" strike="noStrike" cap="none" dirty="0" smtClean="0">
                <a:solidFill>
                  <a:srgbClr val="000000"/>
                </a:solidFill>
                <a:effectLst/>
                <a:latin typeface="Arial"/>
                <a:ea typeface="Arial"/>
                <a:cs typeface="Arial"/>
                <a:sym typeface="Arial"/>
              </a:rPr>
              <a:t>Pantiliners</a:t>
            </a:r>
          </a:p>
          <a:p>
            <a:pPr lvl="1"/>
            <a:r>
              <a:rPr lang="en-US" sz="1100" b="0" i="0" u="none" strike="noStrike" cap="none" dirty="0" smtClean="0">
                <a:solidFill>
                  <a:srgbClr val="000000"/>
                </a:solidFill>
                <a:effectLst/>
                <a:latin typeface="Arial"/>
                <a:ea typeface="Arial"/>
                <a:cs typeface="Arial"/>
                <a:sym typeface="Arial"/>
              </a:rPr>
              <a:t>These are small, thin, disposable absorbent pads that can be used on their own on days of light flow. They can also be used in combination with a tampon, in case of leaks or discharge.</a:t>
            </a:r>
          </a:p>
          <a:p>
            <a:pPr lvl="1"/>
            <a:r>
              <a:rPr lang="en-US" sz="1100" b="0" i="0" u="none" strike="noStrike" cap="none" dirty="0" smtClean="0">
                <a:solidFill>
                  <a:srgbClr val="000000"/>
                </a:solidFill>
                <a:effectLst/>
                <a:latin typeface="Arial"/>
                <a:ea typeface="Arial"/>
                <a:cs typeface="Arial"/>
                <a:sym typeface="Arial"/>
              </a:rPr>
              <a:t>These should</a:t>
            </a:r>
            <a:r>
              <a:rPr lang="en-US" sz="1100" b="0" i="0" u="none" strike="noStrike" cap="none" baseline="0" dirty="0" smtClean="0">
                <a:solidFill>
                  <a:srgbClr val="000000"/>
                </a:solidFill>
                <a:effectLst/>
                <a:latin typeface="Arial"/>
                <a:ea typeface="Arial"/>
                <a:cs typeface="Arial"/>
                <a:sym typeface="Arial"/>
              </a:rPr>
              <a:t> not be used every day (when not menstruating or on your period) because they don’t allow the area to breathe.</a:t>
            </a:r>
          </a:p>
          <a:p>
            <a:pPr lvl="2"/>
            <a:r>
              <a:rPr lang="en-US" sz="1100" b="0" i="0" u="none" strike="noStrike" cap="none" baseline="0" dirty="0" smtClean="0">
                <a:solidFill>
                  <a:srgbClr val="000000"/>
                </a:solidFill>
                <a:effectLst/>
                <a:latin typeface="Arial"/>
                <a:ea typeface="Arial"/>
                <a:cs typeface="Arial"/>
                <a:sym typeface="Arial"/>
              </a:rPr>
              <a:t>If this happens, the area could have bacteria build up (i.e., yeast infection), which happens in warm and moist environments. </a:t>
            </a:r>
            <a:endParaRPr lang="en-US" sz="1100" b="1" i="0" u="none" strike="noStrike" cap="none" dirty="0" smtClean="0">
              <a:solidFill>
                <a:srgbClr val="000000"/>
              </a:solidFill>
              <a:effectLst/>
              <a:latin typeface="Arial"/>
              <a:ea typeface="Arial"/>
              <a:cs typeface="Arial"/>
              <a:sym typeface="Arial"/>
            </a:endParaRPr>
          </a:p>
          <a:p>
            <a:pPr mar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0" u="none" strike="noStrike" kern="1200" cap="none" dirty="0" smtClean="0">
                <a:solidFill>
                  <a:schemeClr val="tx1"/>
                </a:solidFill>
                <a:effectLst/>
                <a:latin typeface="Arial"/>
                <a:ea typeface="Arial"/>
                <a:cs typeface="Arial"/>
                <a:sym typeface="Arial"/>
              </a:rPr>
              <a:t>Menstrual Cups</a:t>
            </a:r>
          </a:p>
          <a:p>
            <a:r>
              <a:rPr lang="en-US" sz="1100" b="0" i="0" u="none" strike="noStrike" cap="none" dirty="0" smtClean="0">
                <a:solidFill>
                  <a:srgbClr val="000000"/>
                </a:solidFill>
                <a:effectLst/>
                <a:latin typeface="Arial"/>
                <a:ea typeface="Arial"/>
                <a:cs typeface="Arial"/>
                <a:sym typeface="Arial"/>
              </a:rPr>
              <a:t>This is a cup-shaped, flexible silicone or rubber apparatus that is inserted inside the vagina to catch menstrual flow. The cup has a stem on the bottom for removal. Menstrual cups should be emptied every 8-12 hours. Some are disposable and others can be washed and reinserted.</a:t>
            </a:r>
          </a:p>
          <a:p>
            <a:pPr fontAlgn="base"/>
            <a:r>
              <a:rPr lang="en-US" sz="1100" b="0" i="0" u="none" strike="noStrike" cap="none" dirty="0" smtClean="0">
                <a:solidFill>
                  <a:srgbClr val="000000"/>
                </a:solidFill>
                <a:effectLst/>
                <a:latin typeface="Arial"/>
                <a:ea typeface="Arial"/>
                <a:cs typeface="Arial"/>
                <a:sym typeface="Arial"/>
              </a:rPr>
              <a:t>Like a tampon, a menstrual cup is inserted into the vagina. Instead of absorbing blood, the cup catches it before it flows out of the vagina. Menstrual cups are made of flexible materials, like rubber or silicone.</a:t>
            </a:r>
          </a:p>
          <a:p>
            <a:pPr fontAlgn="base"/>
            <a:r>
              <a:rPr lang="en-US" sz="1100" b="0" i="0" u="none" strike="noStrike" cap="none" dirty="0" smtClean="0">
                <a:solidFill>
                  <a:srgbClr val="000000"/>
                </a:solidFill>
                <a:effectLst/>
                <a:latin typeface="Arial"/>
                <a:ea typeface="Arial"/>
                <a:cs typeface="Arial"/>
                <a:sym typeface="Arial"/>
              </a:rPr>
              <a:t>You can't see when the cup is full, so empty it (or, in the case of disposable cups, throw it away) several times a day. Instructions that come with the cup explain how to do this.</a:t>
            </a:r>
          </a:p>
          <a:p>
            <a:pPr fontAlgn="base"/>
            <a:r>
              <a:rPr lang="en-US" sz="1100" b="0" i="0" u="none" strike="noStrike" cap="none" dirty="0" smtClean="0">
                <a:solidFill>
                  <a:srgbClr val="000000"/>
                </a:solidFill>
                <a:effectLst/>
                <a:latin typeface="Arial"/>
                <a:ea typeface="Arial"/>
                <a:cs typeface="Arial"/>
                <a:sym typeface="Arial"/>
              </a:rPr>
              <a:t>Because some menstrual cups look like a </a:t>
            </a:r>
            <a:r>
              <a:rPr lang="en-US" sz="1100" b="0" i="0" u="sng" strike="noStrike" cap="none" dirty="0" smtClean="0">
                <a:solidFill>
                  <a:srgbClr val="000000"/>
                </a:solidFill>
                <a:effectLst/>
                <a:latin typeface="Arial"/>
                <a:ea typeface="Arial"/>
                <a:cs typeface="Arial"/>
                <a:sym typeface="Arial"/>
                <a:hlinkClick r:id="rId3"/>
              </a:rPr>
              <a:t>diaphragm</a:t>
            </a:r>
            <a:r>
              <a:rPr lang="en-US" sz="1100" b="0" i="0" u="none" strike="noStrike" cap="none" dirty="0" smtClean="0">
                <a:solidFill>
                  <a:srgbClr val="000000"/>
                </a:solidFill>
                <a:effectLst/>
                <a:latin typeface="Arial"/>
                <a:ea typeface="Arial"/>
                <a:cs typeface="Arial"/>
                <a:sym typeface="Arial"/>
              </a:rPr>
              <a:t>, girls might wonder if a menstrual cup could be used as </a:t>
            </a:r>
            <a:r>
              <a:rPr lang="en-US" sz="1100" b="0" i="0" u="sng" strike="noStrike" cap="none" dirty="0" smtClean="0">
                <a:solidFill>
                  <a:srgbClr val="000000"/>
                </a:solidFill>
                <a:effectLst/>
                <a:latin typeface="Arial"/>
                <a:ea typeface="Arial"/>
                <a:cs typeface="Arial"/>
                <a:sym typeface="Arial"/>
                <a:hlinkClick r:id="rId4"/>
              </a:rPr>
              <a:t>birth control</a:t>
            </a:r>
            <a:r>
              <a:rPr lang="en-US" sz="1100" b="0" i="0" u="none" strike="noStrike" cap="none" dirty="0" smtClean="0">
                <a:solidFill>
                  <a:srgbClr val="000000"/>
                </a:solidFill>
                <a:effectLst/>
                <a:latin typeface="Arial"/>
                <a:ea typeface="Arial"/>
                <a:cs typeface="Arial"/>
                <a:sym typeface="Arial"/>
              </a:rPr>
              <a:t>. But a menstrual cup does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prevent pregnancy.</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0" u="none" strike="noStrike" kern="1200" cap="none" dirty="0" smtClean="0">
                <a:solidFill>
                  <a:schemeClr val="tx1"/>
                </a:solidFill>
                <a:effectLst/>
                <a:latin typeface="Arial"/>
                <a:ea typeface="Arial"/>
                <a:cs typeface="Arial"/>
                <a:sym typeface="Arial"/>
              </a:rPr>
              <a:t>Period</a:t>
            </a:r>
            <a:r>
              <a:rPr lang="en-US" sz="1100" b="1" i="0" u="none" strike="noStrike" kern="1200" cap="none" baseline="0" dirty="0" smtClean="0">
                <a:solidFill>
                  <a:schemeClr val="tx1"/>
                </a:solidFill>
                <a:effectLst/>
                <a:latin typeface="Arial"/>
                <a:ea typeface="Arial"/>
                <a:cs typeface="Arial"/>
                <a:sym typeface="Arial"/>
              </a:rPr>
              <a:t> underwear</a:t>
            </a:r>
            <a:endParaRPr lang="en-US" sz="1100" b="0" i="0" u="none" strike="noStrike" kern="1200" cap="none" baseline="0" dirty="0" smtClean="0">
              <a:solidFill>
                <a:schemeClr val="tx1"/>
              </a:solidFill>
              <a:effectLst/>
              <a:latin typeface="Arial"/>
              <a:ea typeface="Arial"/>
              <a:cs typeface="Arial"/>
              <a:sym typeface="Arial"/>
            </a:endParaRPr>
          </a:p>
          <a:p>
            <a:pPr lvl="0"/>
            <a:r>
              <a:rPr lang="en-US" sz="1100" b="1" i="0" u="none" strike="noStrike" cap="none" dirty="0" smtClean="0">
                <a:solidFill>
                  <a:srgbClr val="000000"/>
                </a:solidFill>
                <a:effectLst/>
                <a:latin typeface="Arial"/>
                <a:ea typeface="Arial"/>
                <a:cs typeface="Arial"/>
                <a:sym typeface="Arial"/>
              </a:rPr>
              <a:t>Physical Health </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Period underwear can reduce the risk of Toxic Shock Syndrome (</a:t>
            </a:r>
            <a:r>
              <a:rPr lang="en-US" sz="1100" b="0" i="0" u="none" strike="noStrike" cap="none" dirty="0" err="1" smtClean="0">
                <a:solidFill>
                  <a:srgbClr val="000000"/>
                </a:solidFill>
                <a:effectLst/>
                <a:latin typeface="Arial"/>
                <a:ea typeface="Arial"/>
                <a:cs typeface="Arial"/>
                <a:sym typeface="Arial"/>
              </a:rPr>
              <a:t>TSS</a:t>
            </a:r>
            <a:r>
              <a:rPr lang="en-US" sz="1100" b="0" i="0" u="none" strike="noStrike" cap="none" dirty="0" smtClean="0">
                <a:solidFill>
                  <a:srgbClr val="000000"/>
                </a:solidFill>
                <a:effectLst/>
                <a:latin typeface="Arial"/>
                <a:ea typeface="Arial"/>
                <a:cs typeface="Arial"/>
                <a:sym typeface="Arial"/>
              </a:rPr>
              <a:t>). Tampons pose a particular health risk for young menstruators. The </a:t>
            </a:r>
            <a:r>
              <a:rPr lang="en-US" sz="1100" b="0" i="1" u="none" strike="noStrike" cap="none" dirty="0" smtClean="0">
                <a:solidFill>
                  <a:srgbClr val="000000"/>
                </a:solidFill>
                <a:effectLst/>
                <a:latin typeface="Arial"/>
                <a:ea typeface="Arial"/>
                <a:cs typeface="Arial"/>
                <a:sym typeface="Arial"/>
              </a:rPr>
              <a:t>Journal of Adolescent Health Care</a:t>
            </a:r>
            <a:r>
              <a:rPr lang="en-US" sz="1100" b="0" i="0" u="none" strike="noStrike" cap="none" dirty="0" smtClean="0">
                <a:solidFill>
                  <a:srgbClr val="000000"/>
                </a:solidFill>
                <a:effectLst/>
                <a:latin typeface="Arial"/>
                <a:ea typeface="Arial"/>
                <a:cs typeface="Arial"/>
                <a:sym typeface="Arial"/>
              </a:rPr>
              <a:t> reports that nearly half of all </a:t>
            </a:r>
            <a:r>
              <a:rPr lang="en-US" sz="1100" b="0" i="0" u="none" strike="noStrike" cap="none" dirty="0" err="1" smtClean="0">
                <a:solidFill>
                  <a:srgbClr val="000000"/>
                </a:solidFill>
                <a:effectLst/>
                <a:latin typeface="Arial"/>
                <a:ea typeface="Arial"/>
                <a:cs typeface="Arial"/>
                <a:sym typeface="Arial"/>
              </a:rPr>
              <a:t>TSS</a:t>
            </a:r>
            <a:r>
              <a:rPr lang="en-US" sz="1100" b="0" i="0" u="none" strike="noStrike" cap="none" dirty="0" smtClean="0">
                <a:solidFill>
                  <a:srgbClr val="000000"/>
                </a:solidFill>
                <a:effectLst/>
                <a:latin typeface="Arial"/>
                <a:ea typeface="Arial"/>
                <a:cs typeface="Arial"/>
                <a:sym typeface="Arial"/>
              </a:rPr>
              <a:t> cases occur in menstruators under the age of 19 (</a:t>
            </a:r>
            <a:r>
              <a:rPr lang="en-US" sz="1100" b="0" i="0" u="none" strike="noStrike" cap="none" dirty="0" err="1" smtClean="0">
                <a:solidFill>
                  <a:srgbClr val="000000"/>
                </a:solidFill>
                <a:effectLst/>
                <a:latin typeface="Arial"/>
                <a:ea typeface="Arial"/>
                <a:cs typeface="Arial"/>
                <a:sym typeface="Arial"/>
              </a:rPr>
              <a:t>Litt</a:t>
            </a:r>
            <a:r>
              <a:rPr lang="en-US" sz="1100" b="0" i="0" u="none" strike="noStrike" cap="none" dirty="0" smtClean="0">
                <a:solidFill>
                  <a:srgbClr val="000000"/>
                </a:solidFill>
                <a:effectLst/>
                <a:latin typeface="Arial"/>
                <a:ea typeface="Arial"/>
                <a:cs typeface="Arial"/>
                <a:sym typeface="Arial"/>
              </a:rPr>
              <a:t>, 1983).</a:t>
            </a:r>
            <a:endParaRPr lang="en-CA" sz="1100" b="0" i="0" u="none" strike="noStrike" cap="none" dirty="0" smtClean="0">
              <a:solidFill>
                <a:srgbClr val="000000"/>
              </a:solidFill>
              <a:effectLst/>
              <a:latin typeface="Arial"/>
              <a:ea typeface="Arial"/>
              <a:cs typeface="Arial"/>
              <a:sym typeface="Arial"/>
            </a:endParaRPr>
          </a:p>
          <a:p>
            <a:pPr lvl="2"/>
            <a:r>
              <a:rPr lang="en-CA" sz="1100" b="0" i="0" u="none" strike="noStrike" cap="none" dirty="0" smtClean="0">
                <a:solidFill>
                  <a:srgbClr val="000000"/>
                </a:solidFill>
                <a:effectLst/>
                <a:latin typeface="Arial"/>
                <a:ea typeface="Arial"/>
                <a:cs typeface="Arial"/>
                <a:sym typeface="Arial"/>
              </a:rPr>
              <a:t>Article Link: </a:t>
            </a:r>
            <a:r>
              <a:rPr lang="en-CA" sz="1100" b="0" i="0" u="sng" strike="noStrike" cap="none" dirty="0" smtClean="0">
                <a:solidFill>
                  <a:srgbClr val="000000"/>
                </a:solidFill>
                <a:effectLst/>
                <a:latin typeface="Arial"/>
                <a:ea typeface="Arial"/>
                <a:cs typeface="Arial"/>
                <a:sym typeface="Arial"/>
                <a:hlinkClick r:id="rId5"/>
              </a:rPr>
              <a:t>https://www.sciencedirect.com/science/article/abs/pii/S0197007083800102</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The use of tampons is also linked to a higher incidence of </a:t>
            </a:r>
            <a:r>
              <a:rPr lang="en-US" sz="1100" b="0" i="0" u="none" strike="noStrike" cap="none" dirty="0" err="1" smtClean="0">
                <a:solidFill>
                  <a:srgbClr val="000000"/>
                </a:solidFill>
                <a:effectLst/>
                <a:latin typeface="Arial"/>
                <a:ea typeface="Arial"/>
                <a:cs typeface="Arial"/>
                <a:sym typeface="Arial"/>
              </a:rPr>
              <a:t>UTIs</a:t>
            </a:r>
            <a:r>
              <a:rPr lang="en-US" sz="1100" b="0" i="0" u="none" strike="noStrike" cap="none" dirty="0" smtClean="0">
                <a:solidFill>
                  <a:srgbClr val="000000"/>
                </a:solidFill>
                <a:effectLst/>
                <a:latin typeface="Arial"/>
                <a:ea typeface="Arial"/>
                <a:cs typeface="Arial"/>
                <a:sym typeface="Arial"/>
              </a:rPr>
              <a:t> in adolescents. According to the </a:t>
            </a:r>
            <a:r>
              <a:rPr lang="en-US" sz="1100" b="0" i="1" u="none" strike="noStrike" cap="none" dirty="0" smtClean="0">
                <a:solidFill>
                  <a:srgbClr val="000000"/>
                </a:solidFill>
                <a:effectLst/>
                <a:latin typeface="Arial"/>
                <a:ea typeface="Arial"/>
                <a:cs typeface="Arial"/>
                <a:sym typeface="Arial"/>
              </a:rPr>
              <a:t>Journal of Pediatric and Adolescent Gynecology, </a:t>
            </a:r>
            <a:r>
              <a:rPr lang="en-US" sz="1100" b="0" i="0" u="none" strike="noStrike" cap="none" dirty="0" smtClean="0">
                <a:solidFill>
                  <a:srgbClr val="000000"/>
                </a:solidFill>
                <a:effectLst/>
                <a:latin typeface="Arial"/>
                <a:ea typeface="Arial"/>
                <a:cs typeface="Arial"/>
                <a:sym typeface="Arial"/>
              </a:rPr>
              <a:t>tampon-only users were nearly 3x more prone to </a:t>
            </a:r>
            <a:r>
              <a:rPr lang="en-US" sz="1100" b="0" i="0" u="none" strike="noStrike" cap="none" dirty="0" err="1" smtClean="0">
                <a:solidFill>
                  <a:srgbClr val="000000"/>
                </a:solidFill>
                <a:effectLst/>
                <a:latin typeface="Arial"/>
                <a:ea typeface="Arial"/>
                <a:cs typeface="Arial"/>
                <a:sym typeface="Arial"/>
              </a:rPr>
              <a:t>UTIs</a:t>
            </a:r>
            <a:r>
              <a:rPr lang="en-US" sz="1100" b="0" i="0" u="none" strike="noStrike" cap="none" dirty="0" smtClean="0">
                <a:solidFill>
                  <a:srgbClr val="000000"/>
                </a:solidFill>
                <a:effectLst/>
                <a:latin typeface="Arial"/>
                <a:ea typeface="Arial"/>
                <a:cs typeface="Arial"/>
                <a:sym typeface="Arial"/>
              </a:rPr>
              <a:t> than pad-only users (tampons = 32% of study participants versus pads = 12%). Moreover, the primary determinant for selecting tampon/pad usage was maternal influence; not physician recommendation (Omar, Aggarwal, Perkins, 1998). </a:t>
            </a:r>
            <a:endParaRPr lang="en-CA" sz="1100" b="0" i="0" u="none" strike="noStrike" cap="none" dirty="0" smtClean="0">
              <a:solidFill>
                <a:srgbClr val="000000"/>
              </a:solidFill>
              <a:effectLst/>
              <a:latin typeface="Arial"/>
              <a:ea typeface="Arial"/>
              <a:cs typeface="Arial"/>
              <a:sym typeface="Arial"/>
            </a:endParaRPr>
          </a:p>
          <a:p>
            <a:pPr lvl="2"/>
            <a:r>
              <a:rPr lang="en-CA" sz="1100" b="0" i="0" u="none" strike="noStrike" cap="none" dirty="0" smtClean="0">
                <a:solidFill>
                  <a:srgbClr val="000000"/>
                </a:solidFill>
                <a:effectLst/>
                <a:latin typeface="Arial"/>
                <a:ea typeface="Arial"/>
                <a:cs typeface="Arial"/>
                <a:sym typeface="Arial"/>
              </a:rPr>
              <a:t>Article Link: </a:t>
            </a:r>
            <a:r>
              <a:rPr lang="en-CA" sz="1100" b="0" i="0" u="sng" strike="noStrike" cap="none" dirty="0" smtClean="0">
                <a:solidFill>
                  <a:srgbClr val="000000"/>
                </a:solidFill>
                <a:effectLst/>
                <a:latin typeface="Arial"/>
                <a:ea typeface="Arial"/>
                <a:cs typeface="Arial"/>
                <a:sym typeface="Arial"/>
                <a:hlinkClick r:id="rId6"/>
              </a:rPr>
              <a:t>https://www.sciencedirect.com/science/article/abs/pii/S1083318898701342</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A medical criticism of period underwear is that some brands contain </a:t>
            </a:r>
            <a:r>
              <a:rPr lang="en-US" sz="1100" b="0" i="0" u="none" strike="noStrike" cap="none" dirty="0" err="1" smtClean="0">
                <a:solidFill>
                  <a:srgbClr val="000000"/>
                </a:solidFill>
                <a:effectLst/>
                <a:latin typeface="Arial"/>
                <a:ea typeface="Arial"/>
                <a:cs typeface="Arial"/>
                <a:sym typeface="Arial"/>
              </a:rPr>
              <a:t>PFAs</a:t>
            </a:r>
            <a:r>
              <a:rPr lang="en-US" sz="1100" b="0" i="0" u="none" strike="noStrike" cap="none" dirty="0" smtClean="0">
                <a:solidFill>
                  <a:srgbClr val="000000"/>
                </a:solidFill>
                <a:effectLst/>
                <a:latin typeface="Arial"/>
                <a:ea typeface="Arial"/>
                <a:cs typeface="Arial"/>
                <a:sym typeface="Arial"/>
              </a:rPr>
              <a:t>. However, </a:t>
            </a:r>
            <a:r>
              <a:rPr lang="en-US" sz="1100" b="0" i="0" u="none" strike="noStrike" cap="none" dirty="0" err="1" smtClean="0">
                <a:solidFill>
                  <a:srgbClr val="000000"/>
                </a:solidFill>
                <a:effectLst/>
                <a:latin typeface="Arial"/>
                <a:ea typeface="Arial"/>
                <a:cs typeface="Arial"/>
                <a:sym typeface="Arial"/>
              </a:rPr>
              <a:t>Knix</a:t>
            </a:r>
            <a:r>
              <a:rPr lang="en-US" sz="1100" b="0" i="0" u="none" strike="noStrike" cap="none" dirty="0" smtClean="0">
                <a:solidFill>
                  <a:srgbClr val="000000"/>
                </a:solidFill>
                <a:effectLst/>
                <a:latin typeface="Arial"/>
                <a:ea typeface="Arial"/>
                <a:cs typeface="Arial"/>
                <a:sym typeface="Arial"/>
              </a:rPr>
              <a:t> (a Toronto-based company) are </a:t>
            </a:r>
            <a:r>
              <a:rPr lang="en-US" sz="1100" b="0" i="0" u="none" strike="noStrike" cap="none" dirty="0" err="1" smtClean="0">
                <a:solidFill>
                  <a:srgbClr val="000000"/>
                </a:solidFill>
                <a:effectLst/>
                <a:latin typeface="Arial"/>
                <a:ea typeface="Arial"/>
                <a:cs typeface="Arial"/>
                <a:sym typeface="Arial"/>
              </a:rPr>
              <a:t>PFA</a:t>
            </a:r>
            <a:r>
              <a:rPr lang="en-US" sz="1100" b="0" i="0" u="none" strike="noStrike" cap="none" dirty="0" smtClean="0">
                <a:solidFill>
                  <a:srgbClr val="000000"/>
                </a:solidFill>
                <a:effectLst/>
                <a:latin typeface="Arial"/>
                <a:ea typeface="Arial"/>
                <a:cs typeface="Arial"/>
                <a:sym typeface="Arial"/>
              </a:rPr>
              <a:t>-free and </a:t>
            </a:r>
            <a:r>
              <a:rPr lang="en-US" sz="1100" b="1" i="0" u="sng" strike="noStrike" cap="none" dirty="0" err="1" smtClean="0">
                <a:solidFill>
                  <a:srgbClr val="000000"/>
                </a:solidFill>
                <a:effectLst/>
                <a:latin typeface="Arial"/>
                <a:ea typeface="Arial"/>
                <a:cs typeface="Arial"/>
                <a:sym typeface="Arial"/>
                <a:hlinkClick r:id="rId7"/>
              </a:rPr>
              <a:t>OEKO-TEX</a:t>
            </a:r>
            <a:r>
              <a:rPr lang="en-US" sz="1100" b="1" i="0" u="sng" strike="noStrike" cap="none" dirty="0" smtClean="0">
                <a:solidFill>
                  <a:srgbClr val="000000"/>
                </a:solidFill>
                <a:effectLst/>
                <a:latin typeface="Arial"/>
                <a:ea typeface="Arial"/>
                <a:cs typeface="Arial"/>
                <a:sym typeface="Arial"/>
                <a:hlinkClick r:id="rId7"/>
              </a:rPr>
              <a:t>®</a:t>
            </a:r>
            <a:r>
              <a:rPr lang="en-US" sz="1100" b="0" i="0" u="none" strike="noStrike" cap="none" dirty="0" smtClean="0">
                <a:solidFill>
                  <a:srgbClr val="000000"/>
                </a:solidFill>
                <a:effectLst/>
                <a:latin typeface="Arial"/>
                <a:ea typeface="Arial"/>
                <a:cs typeface="Arial"/>
                <a:sym typeface="Arial"/>
              </a:rPr>
              <a:t> certified. While my study would not contain </a:t>
            </a:r>
            <a:r>
              <a:rPr lang="en-US" sz="1100" b="0" i="0" u="sng" strike="noStrike" cap="none" dirty="0" smtClean="0">
                <a:solidFill>
                  <a:srgbClr val="000000"/>
                </a:solidFill>
                <a:effectLst/>
                <a:latin typeface="Arial"/>
                <a:ea typeface="Arial"/>
                <a:cs typeface="Arial"/>
                <a:sym typeface="Arial"/>
              </a:rPr>
              <a:t>any</a:t>
            </a:r>
            <a:r>
              <a:rPr lang="en-US" sz="1100" b="0" i="0" u="none" strike="noStrike" cap="none" dirty="0" smtClean="0">
                <a:solidFill>
                  <a:srgbClr val="000000"/>
                </a:solidFill>
                <a:effectLst/>
                <a:latin typeface="Arial"/>
                <a:ea typeface="Arial"/>
                <a:cs typeface="Arial"/>
                <a:sym typeface="Arial"/>
              </a:rPr>
              <a:t> branding information, it is good to know that the proposed product will not contain </a:t>
            </a:r>
            <a:r>
              <a:rPr lang="en-US" sz="1100" b="0" i="0" u="none" strike="noStrike" cap="none" dirty="0" err="1" smtClean="0">
                <a:solidFill>
                  <a:srgbClr val="000000"/>
                </a:solidFill>
                <a:effectLst/>
                <a:latin typeface="Arial"/>
                <a:ea typeface="Arial"/>
                <a:cs typeface="Arial"/>
                <a:sym typeface="Arial"/>
              </a:rPr>
              <a:t>PFAs</a:t>
            </a:r>
            <a:r>
              <a:rPr lang="en-US" sz="1100" b="0" i="0" u="none" strike="noStrike" cap="none" dirty="0" smtClean="0">
                <a:solidFill>
                  <a:srgbClr val="000000"/>
                </a:solidFill>
                <a:effectLst/>
                <a:latin typeface="Arial"/>
                <a:ea typeface="Arial"/>
                <a:cs typeface="Arial"/>
                <a:sym typeface="Arial"/>
              </a:rPr>
              <a:t>. </a:t>
            </a:r>
            <a:endParaRPr lang="en-CA" sz="1100" b="0" i="0" u="none" strike="noStrike" cap="none" dirty="0" smtClean="0">
              <a:solidFill>
                <a:srgbClr val="000000"/>
              </a:solidFill>
              <a:effectLst/>
              <a:latin typeface="Arial"/>
              <a:ea typeface="Arial"/>
              <a:cs typeface="Arial"/>
              <a:sym typeface="Arial"/>
            </a:endParaRPr>
          </a:p>
          <a:p>
            <a:pPr lvl="2"/>
            <a:r>
              <a:rPr lang="en-CA" sz="1100" b="0" i="0" u="none" strike="noStrike" cap="none" dirty="0" smtClean="0">
                <a:solidFill>
                  <a:srgbClr val="000000"/>
                </a:solidFill>
                <a:effectLst/>
                <a:latin typeface="Arial"/>
                <a:ea typeface="Arial"/>
                <a:cs typeface="Arial"/>
                <a:sym typeface="Arial"/>
              </a:rPr>
              <a:t>Link: </a:t>
            </a:r>
            <a:r>
              <a:rPr lang="en-CA" sz="1100" b="0" i="0" u="sng" strike="noStrike" cap="none" dirty="0" smtClean="0">
                <a:solidFill>
                  <a:srgbClr val="000000"/>
                </a:solidFill>
                <a:effectLst/>
                <a:latin typeface="Arial"/>
                <a:ea typeface="Arial"/>
                <a:cs typeface="Arial"/>
                <a:sym typeface="Arial"/>
                <a:hlinkClick r:id="rId8"/>
              </a:rPr>
              <a:t>https://knix.com/blogs/knix-blog/yes-knix-underwear-are-toxic-chemical-free</a:t>
            </a:r>
            <a:endParaRPr lang="en-CA" sz="1100" b="0" i="0" u="none" strike="noStrike" cap="none" dirty="0" smtClean="0">
              <a:solidFill>
                <a:srgbClr val="000000"/>
              </a:solidFill>
              <a:effectLst/>
              <a:latin typeface="Arial"/>
              <a:ea typeface="Arial"/>
              <a:cs typeface="Arial"/>
              <a:sym typeface="Arial"/>
            </a:endParaRPr>
          </a:p>
          <a:p>
            <a:pPr lvl="0"/>
            <a:r>
              <a:rPr lang="en-US" sz="1100" b="1" i="0" u="none" strike="noStrike" cap="none" dirty="0" smtClean="0">
                <a:solidFill>
                  <a:srgbClr val="000000"/>
                </a:solidFill>
                <a:effectLst/>
                <a:latin typeface="Arial"/>
                <a:ea typeface="Arial"/>
                <a:cs typeface="Arial"/>
                <a:sym typeface="Arial"/>
              </a:rPr>
              <a:t>Mental Health</a:t>
            </a:r>
            <a:r>
              <a:rPr lang="en-US" sz="1100" b="0" i="0" u="none" strike="noStrike" cap="none" dirty="0" smtClean="0">
                <a:solidFill>
                  <a:srgbClr val="000000"/>
                </a:solidFill>
                <a:effectLst/>
                <a:latin typeface="Arial"/>
                <a:ea typeface="Arial"/>
                <a:cs typeface="Arial"/>
                <a:sym typeface="Arial"/>
              </a:rPr>
              <a:t> </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Advertising of single-use feminine hygiene products often focuses on how the product conceals menstruation and saves users from the shame and embarrassment of leaks (</a:t>
            </a:r>
            <a:r>
              <a:rPr lang="en-US" sz="1100" b="0" i="0" u="none" strike="noStrike" cap="none" dirty="0" err="1" smtClean="0">
                <a:solidFill>
                  <a:srgbClr val="000000"/>
                </a:solidFill>
                <a:effectLst/>
                <a:latin typeface="Arial"/>
                <a:ea typeface="Arial"/>
                <a:cs typeface="Arial"/>
                <a:sym typeface="Arial"/>
              </a:rPr>
              <a:t>Malefyt</a:t>
            </a:r>
            <a:r>
              <a:rPr lang="en-US" sz="1100" b="0" i="0" u="none" strike="noStrike" cap="none" dirty="0" smtClean="0">
                <a:solidFill>
                  <a:srgbClr val="000000"/>
                </a:solidFill>
                <a:effectLst/>
                <a:latin typeface="Arial"/>
                <a:ea typeface="Arial"/>
                <a:cs typeface="Arial"/>
                <a:sym typeface="Arial"/>
              </a:rPr>
              <a:t> &amp; McCabe, 2016). In adolescents, these advertisements have been found to heighten insecurities and perpetuate shame (</a:t>
            </a:r>
            <a:r>
              <a:rPr lang="en-US" sz="1100" b="0" i="0" u="none" strike="noStrike" cap="none" dirty="0" err="1" smtClean="0">
                <a:solidFill>
                  <a:srgbClr val="000000"/>
                </a:solidFill>
                <a:effectLst/>
                <a:latin typeface="Arial"/>
                <a:ea typeface="Arial"/>
                <a:cs typeface="Arial"/>
                <a:sym typeface="Arial"/>
              </a:rPr>
              <a:t>Simes</a:t>
            </a:r>
            <a:r>
              <a:rPr lang="en-US" sz="1100" b="0" i="0" u="none" strike="noStrike" cap="none" dirty="0" smtClean="0">
                <a:solidFill>
                  <a:srgbClr val="000000"/>
                </a:solidFill>
                <a:effectLst/>
                <a:latin typeface="Arial"/>
                <a:ea typeface="Arial"/>
                <a:cs typeface="Arial"/>
                <a:sym typeface="Arial"/>
              </a:rPr>
              <a:t> and Berg, 2001). The parallel look and feel of period underwear to regular underwear can help reduce anxiety by normalizing menses (Sharkey, 2019). </a:t>
            </a:r>
            <a:endParaRPr lang="en-CA" sz="1100" b="0" i="0" u="none" strike="noStrike" cap="none" dirty="0" smtClean="0">
              <a:solidFill>
                <a:srgbClr val="000000"/>
              </a:solidFill>
              <a:effectLst/>
              <a:latin typeface="Arial"/>
              <a:ea typeface="Arial"/>
              <a:cs typeface="Arial"/>
              <a:sym typeface="Arial"/>
            </a:endParaRPr>
          </a:p>
          <a:p>
            <a:pPr lvl="0"/>
            <a:r>
              <a:rPr lang="en-US" sz="1100" b="1" i="0" u="none" strike="noStrike" cap="none" dirty="0" smtClean="0">
                <a:solidFill>
                  <a:srgbClr val="000000"/>
                </a:solidFill>
                <a:effectLst/>
                <a:latin typeface="Arial"/>
                <a:ea typeface="Arial"/>
                <a:cs typeface="Arial"/>
                <a:sym typeface="Arial"/>
              </a:rPr>
              <a:t>Environmental Health </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Rough estimates project that a single menstruator uses between 5-15 thousand pads and/or tampons over their lifetime, almost all of which end up in landfills as plastic waste (</a:t>
            </a:r>
            <a:r>
              <a:rPr lang="en-US" sz="1100" b="0" i="0" u="none" strike="noStrike" cap="none" dirty="0" err="1" smtClean="0">
                <a:solidFill>
                  <a:srgbClr val="000000"/>
                </a:solidFill>
                <a:effectLst/>
                <a:latin typeface="Arial"/>
                <a:ea typeface="Arial"/>
                <a:cs typeface="Arial"/>
                <a:sym typeface="Arial"/>
              </a:rPr>
              <a:t>Borduna</a:t>
            </a:r>
            <a:r>
              <a:rPr lang="en-US" sz="1100" b="0" i="0" u="none" strike="noStrike" cap="none" dirty="0" smtClean="0">
                <a:solidFill>
                  <a:srgbClr val="000000"/>
                </a:solidFill>
                <a:effectLst/>
                <a:latin typeface="Arial"/>
                <a:ea typeface="Arial"/>
                <a:cs typeface="Arial"/>
                <a:sym typeface="Arial"/>
              </a:rPr>
              <a:t>, 2019). </a:t>
            </a:r>
            <a:r>
              <a:rPr lang="en-US" sz="1100" b="0" i="0" u="none" strike="noStrike" cap="none" dirty="0" err="1" smtClean="0">
                <a:solidFill>
                  <a:srgbClr val="000000"/>
                </a:solidFill>
                <a:effectLst/>
                <a:latin typeface="Arial"/>
                <a:ea typeface="Arial"/>
                <a:cs typeface="Arial"/>
                <a:sym typeface="Arial"/>
              </a:rPr>
              <a:t>Peberdy</a:t>
            </a:r>
            <a:r>
              <a:rPr lang="en-US" sz="1100" b="0" i="0" u="none" strike="noStrike" cap="none" dirty="0" smtClean="0">
                <a:solidFill>
                  <a:srgbClr val="000000"/>
                </a:solidFill>
                <a:effectLst/>
                <a:latin typeface="Arial"/>
                <a:ea typeface="Arial"/>
                <a:cs typeface="Arial"/>
                <a:sym typeface="Arial"/>
              </a:rPr>
              <a:t>, Jones, &amp; Green, (2019) found that most people are unaware of the harmful environmental impact of single-use menstrual products and that consumers with higher awareness are more likely to purchase environmental alternatives.</a:t>
            </a:r>
            <a:endParaRPr lang="en-CA" sz="1100" b="0" i="0" u="none" strike="noStrike" cap="none" dirty="0" smtClean="0">
              <a:solidFill>
                <a:srgbClr val="000000"/>
              </a:solidFill>
              <a:effectLst/>
              <a:latin typeface="Arial"/>
              <a:ea typeface="Arial"/>
              <a:cs typeface="Arial"/>
              <a:sym typeface="Arial"/>
            </a:endParaRPr>
          </a:p>
          <a:p>
            <a:pPr lvl="0"/>
            <a:r>
              <a:rPr lang="en-US" sz="1100" b="1" i="0" u="none" strike="noStrike" cap="none" dirty="0" smtClean="0">
                <a:solidFill>
                  <a:srgbClr val="000000"/>
                </a:solidFill>
                <a:effectLst/>
                <a:latin typeface="Arial"/>
                <a:ea typeface="Arial"/>
                <a:cs typeface="Arial"/>
                <a:sym typeface="Arial"/>
              </a:rPr>
              <a:t>Educational Health (Gender-Equality) </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Since period underwear absorbs the equivalent of up to two-four tampons, young menstruators may not have to leave the classroom as often as those who use single-use products. This becomes a gender-equality issue vis-à-vis access to class-time.</a:t>
            </a:r>
            <a:endParaRPr lang="en-CA" sz="1100" b="0" i="0" u="none" strike="noStrike" cap="none" dirty="0" smtClean="0">
              <a:solidFill>
                <a:srgbClr val="000000"/>
              </a:solidFill>
              <a:effectLst/>
              <a:latin typeface="Arial"/>
              <a:ea typeface="Arial"/>
              <a:cs typeface="Arial"/>
              <a:sym typeface="Arial"/>
            </a:endParaRPr>
          </a:p>
          <a:p>
            <a:pPr lvl="0"/>
            <a:r>
              <a:rPr lang="en-US" sz="1100" b="1" i="0" u="none" strike="noStrike" cap="none" dirty="0" smtClean="0">
                <a:solidFill>
                  <a:srgbClr val="000000"/>
                </a:solidFill>
                <a:effectLst/>
                <a:latin typeface="Arial"/>
                <a:ea typeface="Arial"/>
                <a:cs typeface="Arial"/>
                <a:sym typeface="Arial"/>
              </a:rPr>
              <a:t>Financial Health (Long-Term)</a:t>
            </a:r>
            <a:r>
              <a:rPr lang="en-US" sz="1100" b="0" i="0" u="none" strike="noStrike" cap="none" dirty="0" smtClean="0">
                <a:solidFill>
                  <a:srgbClr val="000000"/>
                </a:solidFill>
                <a:effectLst/>
                <a:latin typeface="Arial"/>
                <a:ea typeface="Arial"/>
                <a:cs typeface="Arial"/>
                <a:sym typeface="Arial"/>
              </a:rPr>
              <a:t> </a:t>
            </a:r>
            <a:endParaRPr lang="en-CA"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err="1" smtClean="0">
                <a:solidFill>
                  <a:srgbClr val="000000"/>
                </a:solidFill>
                <a:effectLst/>
                <a:latin typeface="Arial"/>
                <a:ea typeface="Arial"/>
                <a:cs typeface="Arial"/>
                <a:sym typeface="Arial"/>
              </a:rPr>
              <a:t>Wier</a:t>
            </a:r>
            <a:r>
              <a:rPr lang="en-US" sz="1100" b="0" i="0" u="none" strike="noStrike" cap="none" dirty="0" smtClean="0">
                <a:solidFill>
                  <a:srgbClr val="000000"/>
                </a:solidFill>
                <a:effectLst/>
                <a:latin typeface="Arial"/>
                <a:ea typeface="Arial"/>
                <a:cs typeface="Arial"/>
                <a:sym typeface="Arial"/>
              </a:rPr>
              <a:t> (2015) found that reusable menstrual products had long-term financial, environmental, and physical health benefits over single-use menstrual products. </a:t>
            </a:r>
            <a:endParaRPr lang="en-US" sz="1100" b="0" i="0" u="none" strike="noStrike" kern="1200" cap="none" dirty="0" smtClean="0">
              <a:solidFill>
                <a:schemeClr val="tx1"/>
              </a:solidFill>
              <a:effectLst/>
              <a:latin typeface="Arial"/>
              <a:ea typeface="Arial"/>
              <a:cs typeface="Arial"/>
              <a:sym typeface="Arial"/>
            </a:endParaRPr>
          </a:p>
          <a:p>
            <a:pPr marL="0" indent="0">
              <a:buNone/>
            </a:pPr>
            <a:endParaRPr lang="en-US" sz="1100" b="0" i="0" u="none" strike="noStrike" kern="1200" cap="none" baseline="0" dirty="0" smtClean="0">
              <a:solidFill>
                <a:schemeClr val="tx1"/>
              </a:solidFill>
              <a:effectLst/>
              <a:latin typeface="Arial"/>
              <a:ea typeface="Arial"/>
              <a:cs typeface="Arial"/>
              <a:sym typeface="Arial"/>
            </a:endParaRPr>
          </a:p>
          <a:p>
            <a:pPr marL="171450" indent="-171450"/>
            <a:r>
              <a:rPr lang="en-US" sz="1100" b="0" i="0" u="none" strike="noStrike" kern="1200" cap="none" baseline="0" dirty="0" smtClean="0">
                <a:solidFill>
                  <a:schemeClr val="tx1"/>
                </a:solidFill>
                <a:effectLst/>
                <a:latin typeface="Arial"/>
                <a:ea typeface="Arial"/>
                <a:cs typeface="Arial"/>
                <a:sym typeface="Arial"/>
              </a:rPr>
              <a:t>Check out the following resources for more information on period underwear:</a:t>
            </a:r>
          </a:p>
          <a:p>
            <a:pPr marL="628650" lvl="1" indent="-171450"/>
            <a:r>
              <a:rPr lang="en-US" sz="1100" b="0" i="0" u="none" strike="noStrike" kern="1200" cap="none" baseline="0" dirty="0" smtClean="0">
                <a:solidFill>
                  <a:schemeClr val="tx1"/>
                </a:solidFill>
                <a:effectLst/>
                <a:latin typeface="Arial"/>
                <a:ea typeface="Arial"/>
                <a:cs typeface="Arial"/>
                <a:sym typeface="Arial"/>
              </a:rPr>
              <a:t>https://knix.ca/collections/period-underwear</a:t>
            </a:r>
          </a:p>
          <a:p>
            <a:pPr marL="628650" lvl="1" indent="-171450"/>
            <a:r>
              <a:rPr lang="en-US" sz="1100" b="0" i="0" u="none" strike="noStrike" kern="1200" cap="none" baseline="0" dirty="0" smtClean="0">
                <a:solidFill>
                  <a:schemeClr val="tx1"/>
                </a:solidFill>
                <a:effectLst/>
                <a:latin typeface="Arial"/>
                <a:ea typeface="Arial"/>
                <a:cs typeface="Arial"/>
                <a:sym typeface="Arial"/>
              </a:rPr>
              <a:t>https://www.knixteen.ca/</a:t>
            </a:r>
          </a:p>
          <a:p>
            <a:pPr mar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0" u="none" strike="noStrike" kern="1200" cap="none" dirty="0" smtClean="0">
                <a:solidFill>
                  <a:schemeClr val="tx1"/>
                </a:solidFill>
                <a:effectLst/>
                <a:latin typeface="Arial"/>
                <a:ea typeface="Arial"/>
                <a:cs typeface="Arial"/>
                <a:sym typeface="Arial"/>
              </a:rPr>
              <a:t>Reference</a:t>
            </a:r>
            <a:endParaRPr lang="en-US" sz="1100" b="1" i="0" u="none" strike="noStrike" kern="1200" cap="none" baseline="0" dirty="0" smtClean="0">
              <a:solidFill>
                <a:schemeClr val="tx1"/>
              </a:solidFill>
              <a:effectLst/>
              <a:latin typeface="Arial"/>
              <a:ea typeface="Arial"/>
              <a:cs typeface="Arial"/>
              <a:sym typeface="Arial"/>
            </a:endParaRPr>
          </a:p>
          <a:p>
            <a:pPr marL="171450" indent="-171450"/>
            <a:r>
              <a:rPr lang="en-US" sz="1100" b="0" i="0" u="none" strike="noStrike" kern="1200" cap="none" baseline="0" dirty="0" err="1" smtClean="0">
                <a:solidFill>
                  <a:schemeClr val="tx1"/>
                </a:solidFill>
                <a:effectLst/>
                <a:latin typeface="Arial"/>
                <a:ea typeface="Arial"/>
                <a:cs typeface="Arial"/>
                <a:sym typeface="Arial"/>
              </a:rPr>
              <a:t>Anzilotti</a:t>
            </a:r>
            <a:r>
              <a:rPr lang="en-US" sz="1100" b="0" i="0" u="none" strike="noStrike" kern="1200" cap="none" baseline="0" dirty="0" smtClean="0">
                <a:solidFill>
                  <a:schemeClr val="tx1"/>
                </a:solidFill>
                <a:effectLst/>
                <a:latin typeface="Arial"/>
                <a:ea typeface="Arial"/>
                <a:cs typeface="Arial"/>
                <a:sym typeface="Arial"/>
              </a:rPr>
              <a:t>, A. W. (2019, October). Nemours </a:t>
            </a:r>
            <a:r>
              <a:rPr lang="en-US" sz="1100" b="0" i="0" u="none" strike="noStrike" kern="1200" cap="none" baseline="0" dirty="0" err="1" smtClean="0">
                <a:solidFill>
                  <a:schemeClr val="tx1"/>
                </a:solidFill>
                <a:effectLst/>
                <a:latin typeface="Arial"/>
                <a:ea typeface="Arial"/>
                <a:cs typeface="Arial"/>
                <a:sym typeface="Arial"/>
              </a:rPr>
              <a:t>TeensHealth</a:t>
            </a:r>
            <a:r>
              <a:rPr lang="en-US" sz="1100" b="0" i="0" u="none" strike="noStrike" kern="1200" cap="none" baseline="0" dirty="0" smtClean="0">
                <a:solidFill>
                  <a:schemeClr val="tx1"/>
                </a:solidFill>
                <a:effectLst/>
                <a:latin typeface="Arial"/>
                <a:ea typeface="Arial"/>
                <a:cs typeface="Arial"/>
                <a:sym typeface="Arial"/>
              </a:rPr>
              <a:t>: Tampons, Pads, and Other Period Supplies. https://kidshealth.org/en/teens/supplies.html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baseline="0" dirty="0" err="1" smtClean="0">
                <a:solidFill>
                  <a:schemeClr val="tx1"/>
                </a:solidFill>
                <a:effectLst/>
                <a:latin typeface="Arial"/>
                <a:ea typeface="Arial"/>
                <a:cs typeface="Arial"/>
                <a:sym typeface="Arial"/>
              </a:rPr>
              <a:t>Anzilotti</a:t>
            </a:r>
            <a:r>
              <a:rPr lang="en-US" sz="1100" b="0" i="0" u="none" strike="noStrike" kern="1200" cap="none" baseline="0" dirty="0" smtClean="0">
                <a:solidFill>
                  <a:schemeClr val="tx1"/>
                </a:solidFill>
                <a:effectLst/>
                <a:latin typeface="Arial"/>
                <a:ea typeface="Arial"/>
                <a:cs typeface="Arial"/>
                <a:sym typeface="Arial"/>
              </a:rPr>
              <a:t>, A. W. (2020, August). Nemours </a:t>
            </a:r>
            <a:r>
              <a:rPr lang="en-US" sz="1100" b="0" i="0" u="none" strike="noStrike" kern="1200" cap="none" baseline="0" dirty="0" err="1" smtClean="0">
                <a:solidFill>
                  <a:schemeClr val="tx1"/>
                </a:solidFill>
                <a:effectLst/>
                <a:latin typeface="Arial"/>
                <a:ea typeface="Arial"/>
                <a:cs typeface="Arial"/>
                <a:sym typeface="Arial"/>
              </a:rPr>
              <a:t>TeensHealth</a:t>
            </a:r>
            <a:r>
              <a:rPr lang="en-US" sz="1100" b="0" i="0" u="none" strike="noStrike" kern="1200" cap="none" baseline="0" dirty="0" smtClean="0">
                <a:solidFill>
                  <a:schemeClr val="tx1"/>
                </a:solidFill>
                <a:effectLst/>
                <a:latin typeface="Arial"/>
                <a:ea typeface="Arial"/>
                <a:cs typeface="Arial"/>
                <a:sym typeface="Arial"/>
              </a:rPr>
              <a:t>: Pads and Tampons. https://kidshealth.org/en/kids/pads-tampons.html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baseline="0" dirty="0" smtClean="0">
                <a:solidFill>
                  <a:schemeClr val="tx1"/>
                </a:solidFill>
                <a:effectLst/>
                <a:latin typeface="Arial"/>
                <a:ea typeface="Arial"/>
                <a:cs typeface="Arial"/>
                <a:sym typeface="Arial"/>
              </a:rPr>
              <a:t>NHS (2019, September 27). Health A to Z: Toxic Shock Syndrome. https://www.nhs.uk/conditions/toxic-shock-syndrome/#:~:text=Toxic%20shock%20syndrome%20(TSS)%20is,age%20%E2%80%93%20including%20men%20and%20children.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baseline="0" dirty="0" smtClean="0">
                <a:solidFill>
                  <a:schemeClr val="tx1"/>
                </a:solidFill>
                <a:effectLst/>
                <a:latin typeface="Arial"/>
                <a:ea typeface="Arial"/>
                <a:cs typeface="Arial"/>
                <a:sym typeface="Arial"/>
              </a:rPr>
              <a:t>The Society of Obstetricians and Gynaecologists of Canada (</a:t>
            </a:r>
            <a:r>
              <a:rPr lang="en-US" sz="1100" b="0" i="0" u="none" strike="noStrike" kern="1200" cap="none" baseline="0" dirty="0" err="1" smtClean="0">
                <a:solidFill>
                  <a:schemeClr val="tx1"/>
                </a:solidFill>
                <a:effectLst/>
                <a:latin typeface="Arial"/>
                <a:ea typeface="Arial"/>
                <a:cs typeface="Arial"/>
                <a:sym typeface="Arial"/>
              </a:rPr>
              <a:t>SOGC</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baseline="0" dirty="0" err="1" smtClean="0">
                <a:solidFill>
                  <a:schemeClr val="tx1"/>
                </a:solidFill>
                <a:effectLst/>
                <a:latin typeface="Arial"/>
                <a:ea typeface="Arial"/>
                <a:cs typeface="Arial"/>
                <a:sym typeface="Arial"/>
              </a:rPr>
              <a:t>n.d.</a:t>
            </a:r>
            <a:r>
              <a:rPr lang="en-US" sz="1100" b="0" i="0" u="none" strike="noStrike" kern="1200" cap="none" baseline="0" dirty="0" smtClean="0">
                <a:solidFill>
                  <a:schemeClr val="tx1"/>
                </a:solidFill>
                <a:effectLst/>
                <a:latin typeface="Arial"/>
                <a:ea typeface="Arial"/>
                <a:cs typeface="Arial"/>
                <a:sym typeface="Arial"/>
              </a:rPr>
              <a:t>). Normal Periods: Your First Period. https://www.yourperiod.ca/normal-periods/your-first-period/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kern="1200" cap="none" baseline="0" dirty="0" smtClean="0">
                <a:solidFill>
                  <a:schemeClr val="tx1"/>
                </a:solidFill>
                <a:effectLst/>
                <a:latin typeface="Arial"/>
                <a:ea typeface="Arial"/>
                <a:cs typeface="Arial"/>
                <a:sym typeface="Arial"/>
              </a:rPr>
              <a:t>For more information, visit https://always.com/en-us/tips-and-advice. This resource provides tips and advice for using products that can help a person who is trying to deal with their menstruation/period.</a:t>
            </a:r>
          </a:p>
          <a:p>
            <a:pPr marL="0" indent="0">
              <a:buFont typeface="Arial" panose="020B0604020202020204" pitchFamily="34" charset="0"/>
              <a:buNone/>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b="1" dirty="0" smtClean="0"/>
              <a:t>Image from </a:t>
            </a:r>
            <a:r>
              <a:rPr lang="en-CA" b="1" dirty="0" err="1" smtClean="0"/>
              <a:t>Canva</a:t>
            </a:r>
            <a:endParaRPr lang="en-CA" b="1" dirty="0" smtClean="0"/>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425121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link: https://youtu.be/nzVKrDDarjs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 Knowledge</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Starting your period is an exciting moment, but what exactly is a period? And why do millions of girls get their periods every month? Watch our video and we'll tell you all you need to know about your period and menstrual cycle in less than 3 minutes!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visit </a:t>
            </a:r>
            <a:r>
              <a:rPr lang="en-US" sz="1100" b="0" i="0" u="none" strike="noStrike" cap="none" dirty="0" smtClean="0">
                <a:solidFill>
                  <a:srgbClr val="000000"/>
                </a:solidFill>
                <a:effectLst/>
                <a:latin typeface="Arial"/>
                <a:ea typeface="Arial"/>
                <a:cs typeface="Arial"/>
                <a:sym typeface="Arial"/>
                <a:hlinkClick r:id="rId3"/>
              </a:rPr>
              <a:t>https://always.com/en-us/tips-and-advice</a:t>
            </a:r>
            <a:r>
              <a:rPr lang="en-US" sz="1100" b="0" i="0" u="none" strike="noStrike" cap="none" dirty="0" smtClean="0">
                <a:solidFill>
                  <a:srgbClr val="000000"/>
                </a:solidFill>
                <a:effectLst/>
                <a:latin typeface="Arial"/>
                <a:ea typeface="Arial"/>
                <a:cs typeface="Arial"/>
                <a:sym typeface="Arial"/>
              </a:rPr>
              <a:t> for more information!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Periods are normal and a sign of health. They are just one part of a natural process known as the menstrual cycle (or monthly cycle). The cycle is a way for the body to prepare itself for pregnancy. An average menstrual cycle lasts 28 days (but anything from 21 to 35 is considered normal).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The menstrual cycle has 4 phases: </a:t>
            </a:r>
          </a:p>
          <a:p>
            <a:pPr marL="228600" lvl="0" indent="-228600" algn="l" rtl="0">
              <a:spcBef>
                <a:spcPts val="0"/>
              </a:spcBef>
              <a:spcAft>
                <a:spcPts val="0"/>
              </a:spcAft>
              <a:buAutoNum type="arabicPeriod"/>
            </a:pPr>
            <a:r>
              <a:rPr lang="en-US" sz="1100" b="0" i="0" u="none" strike="noStrike" cap="none" dirty="0" smtClean="0">
                <a:solidFill>
                  <a:srgbClr val="000000"/>
                </a:solidFill>
                <a:effectLst/>
                <a:latin typeface="Arial"/>
                <a:ea typeface="Arial"/>
                <a:cs typeface="Arial"/>
                <a:sym typeface="Arial"/>
              </a:rPr>
              <a:t>Menstruation </a:t>
            </a:r>
          </a:p>
          <a:p>
            <a:pPr marL="228600" lvl="0" indent="-228600" algn="l" rtl="0">
              <a:spcBef>
                <a:spcPts val="0"/>
              </a:spcBef>
              <a:spcAft>
                <a:spcPts val="0"/>
              </a:spcAft>
              <a:buAutoNum type="arabicPeriod"/>
            </a:pPr>
            <a:r>
              <a:rPr lang="en-US" sz="1100" b="0" i="0" u="none" strike="noStrike" cap="none" dirty="0" smtClean="0">
                <a:solidFill>
                  <a:srgbClr val="000000"/>
                </a:solidFill>
                <a:effectLst/>
                <a:latin typeface="Arial"/>
                <a:ea typeface="Arial"/>
                <a:cs typeface="Arial"/>
                <a:sym typeface="Arial"/>
              </a:rPr>
              <a:t>Pre-ovulation </a:t>
            </a:r>
          </a:p>
          <a:p>
            <a:pPr marL="228600" lvl="0" indent="-228600" algn="l" rtl="0">
              <a:spcBef>
                <a:spcPts val="0"/>
              </a:spcBef>
              <a:spcAft>
                <a:spcPts val="0"/>
              </a:spcAft>
              <a:buAutoNum type="arabicPeriod"/>
            </a:pPr>
            <a:r>
              <a:rPr lang="en-US" sz="1100" b="0" i="0" u="none" strike="noStrike" cap="none" dirty="0" smtClean="0">
                <a:solidFill>
                  <a:srgbClr val="000000"/>
                </a:solidFill>
                <a:effectLst/>
                <a:latin typeface="Arial"/>
                <a:ea typeface="Arial"/>
                <a:cs typeface="Arial"/>
                <a:sym typeface="Arial"/>
              </a:rPr>
              <a:t>Ovulation</a:t>
            </a:r>
          </a:p>
          <a:p>
            <a:pPr marL="228600" lvl="0" indent="-228600" algn="l" rtl="0">
              <a:spcBef>
                <a:spcPts val="0"/>
              </a:spcBef>
              <a:spcAft>
                <a:spcPts val="0"/>
              </a:spcAft>
              <a:buAutoNum type="arabicPeriod"/>
            </a:pPr>
            <a:r>
              <a:rPr lang="en-US" sz="1100" b="0" i="0" u="none" strike="noStrike" cap="none" dirty="0" smtClean="0">
                <a:solidFill>
                  <a:srgbClr val="000000"/>
                </a:solidFill>
                <a:effectLst/>
                <a:latin typeface="Arial"/>
                <a:ea typeface="Arial"/>
                <a:cs typeface="Arial"/>
                <a:sym typeface="Arial"/>
              </a:rPr>
              <a:t>Pre-menstruation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You can find more information on the menstrual cycle phases and their duration in this video! Visit our official website to learn more about ALWAYS sanitary pads: </a:t>
            </a:r>
            <a:r>
              <a:rPr lang="en-US" sz="1100" b="0" i="0" u="none" strike="noStrike" cap="none" dirty="0" smtClean="0">
                <a:solidFill>
                  <a:srgbClr val="000000"/>
                </a:solidFill>
                <a:effectLst/>
                <a:latin typeface="Arial"/>
                <a:ea typeface="Arial"/>
                <a:cs typeface="Arial"/>
                <a:sym typeface="Arial"/>
                <a:hlinkClick r:id="rId4"/>
              </a:rPr>
              <a:t>https://always.com/en-us</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For an additional video on the menstrual cycle and having a period, check out: https://www.youtube.com/watch?v=vXrQ_FhZmos</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96686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i="0" u="sng" dirty="0" smtClean="0"/>
              <a:t>Teacher Prompt</a:t>
            </a:r>
            <a:endParaRPr lang="en-CA" b="1" i="1" u="none" dirty="0" smtClean="0"/>
          </a:p>
          <a:p>
            <a:pPr marL="0" lvl="0" indent="0" algn="l" rtl="0">
              <a:spcBef>
                <a:spcPts val="0"/>
              </a:spcBef>
              <a:spcAft>
                <a:spcPts val="0"/>
              </a:spcAft>
              <a:buNone/>
            </a:pPr>
            <a:r>
              <a:rPr lang="en-CA" b="1" i="1" dirty="0" smtClean="0"/>
              <a:t>What do you know about pregnancy? How</a:t>
            </a:r>
            <a:r>
              <a:rPr lang="en-CA" b="1" i="1" baseline="0" dirty="0" smtClean="0"/>
              <a:t> do you think people get pregnant?</a:t>
            </a:r>
            <a:r>
              <a:rPr lang="en-CA" b="1" i="1" dirty="0" smtClean="0"/>
              <a:t> </a:t>
            </a:r>
            <a:r>
              <a:rPr lang="en-CA" b="0" i="0" dirty="0" smtClean="0"/>
              <a:t>This question</a:t>
            </a:r>
            <a:r>
              <a:rPr lang="en-CA" b="0" i="0" baseline="0" dirty="0" smtClean="0"/>
              <a:t> is very open-ended because of the grade level and possible literacy levels. </a:t>
            </a:r>
            <a:r>
              <a:rPr lang="en-CA" b="0" dirty="0" smtClean="0"/>
              <a:t>With your elbow partner… try to discuss</a:t>
            </a:r>
            <a:r>
              <a:rPr lang="en-CA" b="0" baseline="0" dirty="0" smtClean="0"/>
              <a:t> and answer the question.</a:t>
            </a:r>
          </a:p>
          <a:p>
            <a:pPr marL="0" lvl="0" indent="0" algn="l" rtl="0">
              <a:spcBef>
                <a:spcPts val="0"/>
              </a:spcBef>
              <a:spcAft>
                <a:spcPts val="0"/>
              </a:spcAft>
              <a:buNone/>
            </a:pPr>
            <a:endParaRPr lang="en-CA" b="0" u="none" baseline="0" dirty="0" smtClean="0"/>
          </a:p>
          <a:p>
            <a:pPr marL="0" lvl="0" indent="0" algn="l" rtl="0">
              <a:spcBef>
                <a:spcPts val="0"/>
              </a:spcBef>
              <a:spcAft>
                <a:spcPts val="0"/>
              </a:spcAft>
              <a:buNone/>
            </a:pPr>
            <a:r>
              <a:rPr lang="en-CA" b="0" u="sng" baseline="0" dirty="0" smtClean="0"/>
              <a:t>Notes:</a:t>
            </a:r>
          </a:p>
          <a:p>
            <a:pPr marL="0" lvl="0" indent="0" algn="l" rtl="0">
              <a:spcBef>
                <a:spcPts val="0"/>
              </a:spcBef>
              <a:spcAft>
                <a:spcPts val="0"/>
              </a:spcAft>
              <a:buNone/>
            </a:pPr>
            <a:r>
              <a:rPr lang="en-CA" b="0" u="none" baseline="0" dirty="0" smtClean="0"/>
              <a:t>There are four things needed for pregnancy:</a:t>
            </a:r>
          </a:p>
          <a:p>
            <a:pPr marL="228600" lvl="0" indent="-228600" algn="l" rtl="0">
              <a:spcBef>
                <a:spcPts val="0"/>
              </a:spcBef>
              <a:spcAft>
                <a:spcPts val="0"/>
              </a:spcAft>
              <a:buAutoNum type="arabicPeriod"/>
            </a:pPr>
            <a:r>
              <a:rPr lang="en-CA" b="0" u="none" baseline="0" dirty="0" smtClean="0"/>
              <a:t>Egg</a:t>
            </a:r>
          </a:p>
          <a:p>
            <a:pPr marL="228600" lvl="0" indent="-228600" algn="l" rtl="0">
              <a:spcBef>
                <a:spcPts val="0"/>
              </a:spcBef>
              <a:spcAft>
                <a:spcPts val="0"/>
              </a:spcAft>
              <a:buAutoNum type="arabicPeriod"/>
            </a:pPr>
            <a:r>
              <a:rPr lang="en-CA" b="0" u="none" baseline="0" dirty="0" smtClean="0"/>
              <a:t>Sperm</a:t>
            </a:r>
          </a:p>
          <a:p>
            <a:pPr marL="228600" lvl="0" indent="-228600" algn="l" rtl="0">
              <a:spcBef>
                <a:spcPts val="0"/>
              </a:spcBef>
              <a:spcAft>
                <a:spcPts val="0"/>
              </a:spcAft>
              <a:buAutoNum type="arabicPeriod"/>
            </a:pPr>
            <a:r>
              <a:rPr lang="en-CA" b="0" u="none" baseline="0" dirty="0" smtClean="0"/>
              <a:t>Fertilization</a:t>
            </a:r>
          </a:p>
          <a:p>
            <a:pPr marL="228600" lvl="0" indent="-228600" algn="l" rtl="0">
              <a:spcBef>
                <a:spcPts val="0"/>
              </a:spcBef>
              <a:spcAft>
                <a:spcPts val="0"/>
              </a:spcAft>
              <a:buAutoNum type="arabicPeriod"/>
            </a:pPr>
            <a:r>
              <a:rPr lang="en-CA" b="0" u="none" baseline="0" dirty="0" smtClean="0"/>
              <a:t>Implantation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none" baseline="0" dirty="0" smtClean="0"/>
              <a:t>Any time there is vaginal intercourse a person with a uterus could become pregnant. </a:t>
            </a:r>
          </a:p>
          <a:p>
            <a:pPr marL="0" lvl="0" indent="0" algn="l" rtl="0">
              <a:spcBef>
                <a:spcPts val="0"/>
              </a:spcBef>
              <a:spcAft>
                <a:spcPts val="0"/>
              </a:spcAft>
              <a:buNone/>
            </a:pPr>
            <a:endParaRPr lang="en-US" b="0" u="none" baseline="0" dirty="0" smtClean="0"/>
          </a:p>
          <a:p>
            <a:pPr marL="0" lvl="0" indent="0" algn="l" rtl="0">
              <a:spcBef>
                <a:spcPts val="0"/>
              </a:spcBef>
              <a:spcAft>
                <a:spcPts val="0"/>
              </a:spcAft>
              <a:buNone/>
            </a:pPr>
            <a:r>
              <a:rPr lang="en-US" b="1" u="sng" baseline="0" dirty="0" smtClean="0"/>
              <a:t>Background Knowledge </a:t>
            </a:r>
            <a:endParaRPr lang="en-CA" b="1" u="sng" baseline="0" dirty="0" smtClean="0"/>
          </a:p>
          <a:p>
            <a:pPr marL="0" lvl="0" indent="0" algn="l" rtl="0">
              <a:spcBef>
                <a:spcPts val="0"/>
              </a:spcBef>
              <a:spcAft>
                <a:spcPts val="0"/>
              </a:spcAft>
              <a:buNone/>
            </a:pPr>
            <a:r>
              <a:rPr lang="en-CA" b="0" u="none" baseline="0" dirty="0" smtClean="0"/>
              <a:t>Pregnancy is different for everyone. When someone will get pregnant also differs. For a person assigned female at birth, as long as they are producing eggs they can become pregnant. A person with a vagina, uterus, and ovaries must begin puberty and begin releasing an egg (ovulating) for pregnancy to be possible. However, a person assigned female at birth and with a vagina can become pregnant before they get their first period, as they usually cannot tell when their body will begin ovulation/ovulating. This process occurs about once a month, and the person cannot tell which days of the month there will be an egg in their fallopian tubes. </a:t>
            </a:r>
            <a:endParaRPr lang="en-CA" b="1" u="none" baseline="0" dirty="0" smtClean="0"/>
          </a:p>
          <a:p>
            <a:pPr marL="0" lvl="0" indent="0" algn="l" rtl="0">
              <a:spcBef>
                <a:spcPts val="0"/>
              </a:spcBef>
              <a:spcAft>
                <a:spcPts val="0"/>
              </a:spcAft>
              <a:buNone/>
            </a:pPr>
            <a:endParaRPr lang="en-CA" b="1"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latin typeface="Arial"/>
                <a:ea typeface="Arial"/>
                <a:cs typeface="Arial"/>
                <a:sym typeface="Arial"/>
              </a:rPr>
              <a:t>Who can become a parent? </a:t>
            </a:r>
            <a:r>
              <a:rPr lang="en-CA" sz="1100" b="0" i="0" u="none" strike="noStrike" cap="none" baseline="0" dirty="0" smtClean="0">
                <a:solidFill>
                  <a:srgbClr val="000000"/>
                </a:solidFill>
                <a:latin typeface="Arial"/>
                <a:ea typeface="Arial"/>
                <a:cs typeface="Arial"/>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 person assigned female at birth and with a uterus) may give birth to a baby – this could be natural pregnancy, in-vitro fertilization or artificial insemination.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 person who provides sperm to fertilize the egg to conceive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 person who adopts a child or becomes a legal guardian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 person can take on a parenting role by caring for a child (i.e., caregiver)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u="none" baseline="0" dirty="0" smtClean="0"/>
              <a:t>**Note: Some people are using the term </a:t>
            </a:r>
            <a:r>
              <a:rPr lang="en-CA" b="0" i="1" u="none" baseline="0" dirty="0" smtClean="0"/>
              <a:t>birthing parent </a:t>
            </a:r>
            <a:r>
              <a:rPr lang="en-CA" b="0" i="0" u="none" baseline="0" dirty="0" smtClean="0"/>
              <a:t>instead of mom/mother</a:t>
            </a:r>
            <a:r>
              <a:rPr lang="en-CA" b="0" u="none" baseline="0" dirty="0" smtClean="0"/>
              <a:t>** </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baseline="0" dirty="0" smtClean="0">
                <a:solidFill>
                  <a:srgbClr val="000000"/>
                </a:solidFill>
                <a:latin typeface="Arial"/>
                <a:ea typeface="Arial"/>
                <a:cs typeface="Arial"/>
                <a:sym typeface="Arial"/>
              </a:rPr>
              <a:t>Emphasize, just because a person can provide the sperm or egg for a pregnancy does NOT mean they are ready for pregnancy, or that they are the only type of parent. Some people may choose never to have a baby and that’s ok too! Even if your body is now ready for pregnancy, it doesn’t mean you are! It’s important to know why you get your period and what is happening inside your body. There are many other external factors to be considered for pregnancy and these include age, readiness, and much more.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u="none" baseline="0" dirty="0" smtClean="0"/>
              <a:t>**</a:t>
            </a:r>
            <a:r>
              <a:rPr lang="en-CA" b="1" i="0" u="none" baseline="0" dirty="0" smtClean="0"/>
              <a:t>Reminder</a:t>
            </a:r>
            <a:r>
              <a:rPr lang="en-CA" b="0" u="none" baseline="0" dirty="0" smtClean="0"/>
              <a:t>: Many kids might say “my mom” when answering the question. As the teacher, try to use gender-neutral language and inclusive terminology because some family situations are different (i.e., single-parent families, foster and adopted parents, two moms, two dads, surrogate family, etc.)**</a:t>
            </a: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CA" b="0" u="sng" dirty="0" smtClean="0"/>
          </a:p>
          <a:p>
            <a:pPr marL="0" lvl="0" indent="0" algn="l" rtl="0">
              <a:spcBef>
                <a:spcPts val="0"/>
              </a:spcBef>
              <a:spcAft>
                <a:spcPts val="0"/>
              </a:spcAft>
              <a:buNone/>
            </a:pPr>
            <a:r>
              <a:rPr lang="en-CA" b="1" dirty="0" smtClean="0"/>
              <a:t>Images from </a:t>
            </a:r>
            <a:r>
              <a:rPr lang="en-CA" b="1" dirty="0" err="1" smtClean="0"/>
              <a:t>Canva</a:t>
            </a:r>
            <a:endParaRPr b="1" dirty="0"/>
          </a:p>
        </p:txBody>
      </p:sp>
    </p:spTree>
    <p:extLst>
      <p:ext uri="{BB962C8B-B14F-4D97-AF65-F5344CB8AC3E}">
        <p14:creationId xmlns:p14="http://schemas.microsoft.com/office/powerpoint/2010/main" val="255580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3977711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US" sz="1100" b="0" i="1"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sng" strike="noStrike" cap="none" dirty="0" smtClean="0">
                <a:solidFill>
                  <a:srgbClr val="000000"/>
                </a:solidFill>
                <a:effectLst/>
                <a:latin typeface="Arial"/>
                <a:ea typeface="Arial"/>
                <a:cs typeface="Arial"/>
                <a:sym typeface="Arial"/>
              </a:rPr>
              <a:t>Conception</a:t>
            </a:r>
            <a:r>
              <a:rPr lang="en-US" sz="1100" b="0" i="0" u="none" strike="noStrike" cap="none" dirty="0" smtClean="0">
                <a:solidFill>
                  <a:srgbClr val="000000"/>
                </a:solidFill>
                <a:effectLst/>
                <a:latin typeface="Arial"/>
                <a:ea typeface="Arial"/>
                <a:cs typeface="Arial"/>
                <a:sym typeface="Arial"/>
              </a:rPr>
              <a:t>: </a:t>
            </a:r>
          </a:p>
          <a:p>
            <a:r>
              <a:rPr lang="en-CA" b="1" u="none" baseline="0" dirty="0" smtClean="0"/>
              <a:t>Definition of Conception: </a:t>
            </a:r>
            <a:r>
              <a:rPr lang="en-US" sz="1100" b="0" i="0" u="none" strike="noStrike" cap="none" dirty="0" smtClean="0">
                <a:solidFill>
                  <a:srgbClr val="000000"/>
                </a:solidFill>
                <a:effectLst/>
                <a:latin typeface="Arial"/>
                <a:ea typeface="Arial"/>
                <a:cs typeface="Arial"/>
                <a:sym typeface="Arial"/>
              </a:rPr>
              <a:t>the act of conceiving a child or of a child being </a:t>
            </a:r>
            <a:r>
              <a:rPr lang="en-US" sz="1100" b="0" i="0" u="sng" strike="noStrike" cap="none" dirty="0" smtClean="0">
                <a:solidFill>
                  <a:srgbClr val="000000"/>
                </a:solidFill>
                <a:effectLst/>
                <a:latin typeface="Arial"/>
                <a:ea typeface="Arial"/>
                <a:cs typeface="Arial"/>
                <a:sym typeface="Arial"/>
              </a:rPr>
              <a:t>conceived</a:t>
            </a:r>
            <a:r>
              <a:rPr lang="en-US" sz="1100" b="0" i="0" u="none" strike="noStrike" cap="none" baseline="0" dirty="0" smtClean="0">
                <a:solidFill>
                  <a:srgbClr val="000000"/>
                </a:solidFill>
                <a:effectLst/>
                <a:latin typeface="Arial"/>
                <a:ea typeface="Arial"/>
                <a:cs typeface="Arial"/>
                <a:sym typeface="Arial"/>
              </a:rPr>
              <a:t> by having sexual intercourse.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smtClean="0">
                <a:solidFill>
                  <a:schemeClr val="tx1"/>
                </a:solidFill>
                <a:latin typeface="Arial"/>
                <a:ea typeface="Gill Sans"/>
                <a:cs typeface="Calibri"/>
                <a:sym typeface="Calibri"/>
              </a:rPr>
              <a:t>Conception can occur when sperm is ejaculated from the penis into the vagina. </a:t>
            </a:r>
          </a:p>
          <a:p>
            <a:r>
              <a:rPr lang="en-US" sz="1100" b="0" i="0" u="none" strike="noStrike" cap="none" dirty="0" smtClean="0">
                <a:solidFill>
                  <a:srgbClr val="000000"/>
                </a:solidFill>
                <a:effectLst/>
                <a:latin typeface="Arial"/>
                <a:ea typeface="Arial"/>
                <a:cs typeface="Arial"/>
                <a:sym typeface="Arial"/>
              </a:rPr>
              <a:t>In biology, the beginning of pregnancy</a:t>
            </a:r>
            <a:r>
              <a:rPr lang="en-US" sz="1100" b="0" i="0" u="none" strike="noStrike" cap="none" baseline="0" dirty="0" smtClean="0">
                <a:solidFill>
                  <a:srgbClr val="000000"/>
                </a:solidFill>
                <a:effectLst/>
                <a:latin typeface="Arial"/>
                <a:ea typeface="Arial"/>
                <a:cs typeface="Arial"/>
                <a:sym typeface="Arial"/>
              </a:rPr>
              <a:t> is </a:t>
            </a:r>
            <a:r>
              <a:rPr lang="en-US" sz="1100" b="0" i="0" u="none" strike="noStrike" cap="none" dirty="0" smtClean="0">
                <a:solidFill>
                  <a:srgbClr val="000000"/>
                </a:solidFill>
                <a:effectLst/>
                <a:latin typeface="Arial"/>
                <a:ea typeface="Arial"/>
                <a:cs typeface="Arial"/>
                <a:sym typeface="Arial"/>
              </a:rPr>
              <a:t>marked by fertilization of an egg by a sperm.</a:t>
            </a:r>
            <a:endParaRPr lang="en-CA" sz="1100" b="0" i="0" u="none" strike="noStrike" cap="none" dirty="0" smtClean="0">
              <a:solidFill>
                <a:schemeClr val="tx1"/>
              </a:solidFill>
              <a:latin typeface="Arial"/>
              <a:ea typeface="Gill Sans"/>
              <a:cs typeface="Calibri"/>
              <a:sym typeface="Calibri"/>
            </a:endParaRPr>
          </a:p>
          <a:p>
            <a:pPr marL="158750" indent="0" fontAlgn="base">
              <a:buNone/>
            </a:pPr>
            <a:endParaRPr lang="en-US" sz="1100" b="0" i="0" u="sng" strike="noStrike" cap="none" dirty="0" smtClean="0">
              <a:solidFill>
                <a:srgbClr val="000000"/>
              </a:solidFill>
              <a:effectLst/>
              <a:latin typeface="Arial"/>
              <a:ea typeface="Arial"/>
              <a:cs typeface="Arial"/>
              <a:sym typeface="Arial"/>
            </a:endParaRPr>
          </a:p>
          <a:p>
            <a:pPr marL="158750" indent="0" fontAlgn="base">
              <a:buNone/>
            </a:pPr>
            <a:r>
              <a:rPr lang="en-US" sz="1100" b="0" i="0" u="sng" strike="noStrike" cap="none" dirty="0" smtClean="0">
                <a:solidFill>
                  <a:srgbClr val="000000"/>
                </a:solidFill>
                <a:effectLst/>
                <a:latin typeface="Arial"/>
                <a:ea typeface="Arial"/>
                <a:cs typeface="Arial"/>
                <a:sym typeface="Arial"/>
              </a:rPr>
              <a:t>Fertilization:</a:t>
            </a:r>
          </a:p>
          <a:p>
            <a:pPr fontAlgn="base"/>
            <a:r>
              <a:rPr lang="en-US" sz="1100" b="0" i="0" u="none" strike="noStrike" cap="none" baseline="0" dirty="0" smtClean="0">
                <a:solidFill>
                  <a:srgbClr val="000000"/>
                </a:solidFill>
                <a:latin typeface="Arial"/>
                <a:ea typeface="Arial"/>
                <a:cs typeface="Arial"/>
                <a:sym typeface="Arial"/>
              </a:rPr>
              <a:t>Sperm is needed for fertilization. When the sperm from the male and the egg from the female join together, pregnancy occurs.</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Sperm enters a person through the vagina</a:t>
            </a:r>
            <a:r>
              <a:rPr lang="en-US" sz="1100" b="0" i="0" u="none" strike="noStrike" cap="none" baseline="0" dirty="0" smtClean="0">
                <a:solidFill>
                  <a:srgbClr val="000000"/>
                </a:solidFill>
                <a:effectLst/>
                <a:latin typeface="Arial"/>
                <a:ea typeface="Arial"/>
                <a:cs typeface="Arial"/>
                <a:sym typeface="Arial"/>
              </a:rPr>
              <a:t> through sexual intercourse between a person with a penis and a person with a vagina. </a:t>
            </a:r>
            <a:r>
              <a:rPr lang="en-US" sz="1100" b="0" i="0" u="none" strike="noStrike" cap="none" dirty="0" smtClean="0">
                <a:solidFill>
                  <a:srgbClr val="000000"/>
                </a:solidFill>
                <a:effectLst/>
                <a:latin typeface="Arial"/>
                <a:ea typeface="Arial"/>
                <a:cs typeface="Arial"/>
                <a:sym typeface="Arial"/>
              </a:rPr>
              <a:t>The sperm swim up through the uterus and into the fallopian tubes. If an egg is in one of the fallopian tubes, the sperm try to join with it. Only one sperm can enter, or fertilize, the egg. The rest of the sperm die.</a:t>
            </a:r>
          </a:p>
          <a:p>
            <a:pPr fontAlgn="base"/>
            <a:r>
              <a:rPr lang="en-US" sz="1100" b="0" i="0" u="none" strike="noStrike" cap="none" dirty="0" smtClean="0">
                <a:solidFill>
                  <a:srgbClr val="000000"/>
                </a:solidFill>
                <a:effectLst/>
                <a:latin typeface="Arial"/>
                <a:ea typeface="Arial"/>
                <a:cs typeface="Arial"/>
                <a:sym typeface="Arial"/>
              </a:rPr>
              <a:t>Once the egg is fertilized, the</a:t>
            </a:r>
            <a:r>
              <a:rPr lang="en-US" sz="1100" b="0" i="0" u="none" strike="noStrike" cap="none" baseline="0" dirty="0" smtClean="0">
                <a:solidFill>
                  <a:srgbClr val="000000"/>
                </a:solidFill>
                <a:effectLst/>
                <a:latin typeface="Arial"/>
                <a:ea typeface="Arial"/>
                <a:cs typeface="Arial"/>
                <a:sym typeface="Arial"/>
              </a:rPr>
              <a:t> process of pregnancy will begin</a:t>
            </a:r>
          </a:p>
          <a:p>
            <a:pPr fontAlgn="base"/>
            <a:r>
              <a:rPr lang="en-US" sz="1100" b="0" i="0" u="none" strike="noStrike" cap="none" dirty="0" smtClean="0">
                <a:solidFill>
                  <a:srgbClr val="000000"/>
                </a:solidFill>
                <a:effectLst/>
                <a:latin typeface="Arial"/>
                <a:ea typeface="Arial"/>
                <a:cs typeface="Arial"/>
                <a:sym typeface="Arial"/>
              </a:rPr>
              <a:t>The fertilized egg moves into and implants in the uterus. As it travels it starts to divide into many more cells. After about five or six days these cells burrow into the wall of the uterus. There the cells begin to develop into a baby. </a:t>
            </a:r>
            <a:endParaRPr lang="en-US" sz="1100" b="1"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u="sng" dirty="0" smtClean="0"/>
              <a:t>Background Knowledge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“In the male body, the testicles are glands within the scrotum that produce sperm and hormones, beginning at puberty. After sperm develops in the testicles, it can travel through the epididymis until it reaches the vas deferens where it is stored until ejaculation occurs. During ejaculation, the prostate gland releases a liquid that mixes with the sperm from the vas deferens to make semen, which then leaves the body through the urethra. Fertilization can occur when sperm is ejaculated into the vagina, and the sperm and egg connect. Babies can also be conceived by having the sperm and egg connect using assisted reproductive technologies.”</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kern="1200" cap="none" dirty="0" smtClean="0">
                <a:solidFill>
                  <a:schemeClr val="tx1"/>
                </a:solidFill>
                <a:effectLst/>
                <a:latin typeface="Arial"/>
                <a:ea typeface="Arial"/>
                <a:cs typeface="Arial"/>
                <a:sym typeface="Arial"/>
              </a:rPr>
              <a:t>Fertilization</a:t>
            </a:r>
            <a:r>
              <a:rPr lang="en-US" sz="1100" b="0" i="0" u="none" strike="noStrike" kern="1200" cap="none" dirty="0" smtClean="0">
                <a:solidFill>
                  <a:schemeClr val="tx1"/>
                </a:solidFill>
                <a:effectLst/>
                <a:latin typeface="Arial"/>
                <a:ea typeface="Arial"/>
                <a:cs typeface="Arial"/>
                <a:sym typeface="Arial"/>
              </a:rPr>
              <a:t> is the union of one sperm and one ova (egg) – ovum (eggs). The process takes place in the fallopian tube and happens when a</a:t>
            </a:r>
            <a:r>
              <a:rPr lang="en-US" sz="1100" b="0" i="0" u="none" strike="noStrike" kern="1200" cap="none" baseline="0" dirty="0" smtClean="0">
                <a:solidFill>
                  <a:schemeClr val="tx1"/>
                </a:solidFill>
                <a:effectLst/>
                <a:latin typeface="Arial"/>
                <a:ea typeface="Arial"/>
                <a:cs typeface="Arial"/>
                <a:sym typeface="Arial"/>
              </a:rPr>
              <a:t> person with a penis </a:t>
            </a:r>
            <a:r>
              <a:rPr lang="en-US" sz="1100" b="0" i="0" u="none" strike="noStrike" kern="1200" cap="none" dirty="0" smtClean="0">
                <a:solidFill>
                  <a:schemeClr val="tx1"/>
                </a:solidFill>
                <a:effectLst/>
                <a:latin typeface="Arial"/>
                <a:ea typeface="Arial"/>
                <a:cs typeface="Arial"/>
                <a:sym typeface="Arial"/>
              </a:rPr>
              <a:t>ejaculates semen into the vagina of a person with a vagina . Although there are of millions of sperm in this semen only around 1,000 make it as far as the fallopian tubes. The semen containing sperm travel from the vagina, through the cervix, the uterus and finally into the fallopian tube in search of the ovum. If this happens around the time of ovulation there is, or soon will be, an egg (ova) in the fallopian tube. One sperm will penetrate it. This is the moment of </a:t>
            </a:r>
            <a:r>
              <a:rPr lang="en-US" sz="1100" b="1" i="0" u="none" strike="noStrike" kern="1200" cap="none" dirty="0" smtClean="0">
                <a:solidFill>
                  <a:schemeClr val="tx1"/>
                </a:solidFill>
                <a:effectLst/>
                <a:latin typeface="Arial"/>
                <a:ea typeface="Arial"/>
                <a:cs typeface="Arial"/>
                <a:sym typeface="Arial"/>
              </a:rPr>
              <a:t>fertilization</a:t>
            </a:r>
            <a:r>
              <a:rPr lang="en-US" sz="1100" b="0" i="0" u="none" strike="noStrike" kern="1200" cap="none" dirty="0" smtClean="0">
                <a:solidFill>
                  <a:schemeClr val="tx1"/>
                </a:solidFill>
                <a:effectLst/>
                <a:latin typeface="Arial"/>
                <a:ea typeface="Arial"/>
                <a:cs typeface="Arial"/>
                <a:sym typeface="Arial"/>
              </a:rPr>
              <a:t>. The remaining sperm cells will die off and dissolve.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National Cancer Institute (</a:t>
            </a:r>
            <a:r>
              <a:rPr lang="en-CA" b="0" baseline="0" dirty="0" err="1" smtClean="0"/>
              <a:t>n.d.</a:t>
            </a:r>
            <a:r>
              <a:rPr lang="en-CA" b="0" baseline="0" dirty="0" smtClean="0"/>
              <a:t>). NCI dictionary of cancer terms: Conception. https://www.cancer.gov/publications/dictionaries/cancer-terms/def/conception </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dirty="0" smtClean="0"/>
          </a:p>
          <a:p>
            <a:pPr marL="0" lvl="0" indent="0" algn="l" rtl="0">
              <a:spcBef>
                <a:spcPts val="0"/>
              </a:spcBef>
              <a:spcAft>
                <a:spcPts val="0"/>
              </a:spcAft>
              <a:buNone/>
            </a:pPr>
            <a:r>
              <a:rPr lang="en-CA" b="1" dirty="0" smtClean="0"/>
              <a:t>Image:</a:t>
            </a:r>
          </a:p>
          <a:p>
            <a:pPr marL="171450" lvl="0" indent="-171450" algn="l" rtl="0">
              <a:spcBef>
                <a:spcPts val="0"/>
              </a:spcBef>
              <a:spcAft>
                <a:spcPts val="0"/>
              </a:spcAft>
            </a:pPr>
            <a:r>
              <a:rPr lang="en-CA" b="0" dirty="0" smtClean="0"/>
              <a:t>Reece,</a:t>
            </a:r>
            <a:r>
              <a:rPr lang="en-CA" b="0" baseline="0" dirty="0" smtClean="0"/>
              <a:t> T., &amp; Jain, </a:t>
            </a:r>
            <a:r>
              <a:rPr lang="en-CA" b="0" baseline="0" dirty="0" err="1" smtClean="0"/>
              <a:t>Tarun</a:t>
            </a:r>
            <a:r>
              <a:rPr lang="en-CA" b="0" baseline="0" dirty="0" smtClean="0"/>
              <a:t>. (2021, April 6). What to expect: How fertilization happens. https://www.whattoexpect.com/getting-pregnant/fertility/how-fertilization-happens.aspx</a:t>
            </a:r>
            <a:endParaRPr lang="en-CA" b="0" dirty="0" smtClean="0"/>
          </a:p>
        </p:txBody>
      </p:sp>
    </p:spTree>
    <p:extLst>
      <p:ext uri="{BB962C8B-B14F-4D97-AF65-F5344CB8AC3E}">
        <p14:creationId xmlns:p14="http://schemas.microsoft.com/office/powerpoint/2010/main" val="220003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1" u="none" strike="noStrike" kern="1200" cap="none" dirty="0" smtClean="0">
                <a:solidFill>
                  <a:schemeClr val="tx1"/>
                </a:solidFill>
                <a:effectLst/>
                <a:latin typeface="Arial"/>
                <a:ea typeface="Arial"/>
                <a:cs typeface="Arial"/>
                <a:sym typeface="Arial"/>
              </a:rPr>
              <a:t>Spermatogenesis</a:t>
            </a:r>
            <a:r>
              <a:rPr lang="en-US" sz="1100" b="1" i="0" u="none" strike="noStrike" kern="1200" cap="none" dirty="0" smtClean="0">
                <a:solidFill>
                  <a:schemeClr val="tx1"/>
                </a:solidFill>
                <a:effectLst/>
                <a:latin typeface="Arial"/>
                <a:ea typeface="Arial"/>
                <a:cs typeface="Arial"/>
                <a:sym typeface="Arial"/>
              </a:rPr>
              <a:t> </a:t>
            </a:r>
            <a:r>
              <a:rPr lang="en-US" sz="1100" b="0" i="0" u="none" strike="noStrike" kern="1200" cap="none" baseline="0" dirty="0" smtClean="0">
                <a:solidFill>
                  <a:schemeClr val="tx1"/>
                </a:solidFill>
                <a:effectLst/>
                <a:latin typeface="Arial"/>
                <a:ea typeface="Arial"/>
                <a:cs typeface="Arial"/>
                <a:sym typeface="Arial"/>
              </a:rPr>
              <a:t>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There are special cells produced in the testicles after the onset of puberty called </a:t>
            </a:r>
            <a:r>
              <a:rPr lang="en-US" sz="1100" b="1" i="0" u="none" strike="noStrike" kern="1200" cap="none" dirty="0" smtClean="0">
                <a:solidFill>
                  <a:schemeClr val="tx1"/>
                </a:solidFill>
                <a:effectLst/>
                <a:latin typeface="Arial"/>
                <a:ea typeface="Arial"/>
                <a:cs typeface="Arial"/>
                <a:sym typeface="Arial"/>
              </a:rPr>
              <a:t>sperm cells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One cell, the tiniest cell in the body, can reproduce when united with the special egg cell (ovum)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They are very small – need a microscope to see them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Once a person</a:t>
            </a:r>
            <a:r>
              <a:rPr lang="en-US" sz="1100" b="0" i="0" u="none" strike="noStrike" kern="1200" cap="none" baseline="0" dirty="0" smtClean="0">
                <a:solidFill>
                  <a:schemeClr val="tx1"/>
                </a:solidFill>
                <a:effectLst/>
                <a:latin typeface="Arial"/>
                <a:ea typeface="Arial"/>
                <a:cs typeface="Arial"/>
                <a:sym typeface="Arial"/>
              </a:rPr>
              <a:t> with a penis</a:t>
            </a:r>
            <a:r>
              <a:rPr lang="en-US" sz="1100" b="0" i="0" u="none" strike="noStrike" kern="1200" cap="none" dirty="0" smtClean="0">
                <a:solidFill>
                  <a:schemeClr val="tx1"/>
                </a:solidFill>
                <a:effectLst/>
                <a:latin typeface="Arial"/>
                <a:ea typeface="Arial"/>
                <a:cs typeface="Arial"/>
                <a:sym typeface="Arial"/>
              </a:rPr>
              <a:t> starts to make sperm they will continue to make about 400 million each day for the rest of their life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Sperm are shaped like tadpoles and are able to swim by lashing their tails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Sperm build up in tubes around the testicles called the </a:t>
            </a:r>
            <a:r>
              <a:rPr lang="en-US" sz="1100" b="1" i="0" u="none" strike="noStrike" kern="1200" cap="none" dirty="0" smtClean="0">
                <a:solidFill>
                  <a:schemeClr val="tx1"/>
                </a:solidFill>
                <a:effectLst/>
                <a:latin typeface="Arial"/>
                <a:ea typeface="Arial"/>
                <a:cs typeface="Arial"/>
                <a:sym typeface="Arial"/>
              </a:rPr>
              <a:t>epididymis</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As sperm is being produced the older ones die off and will be reabsorbed by the body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Fun fact: People</a:t>
            </a:r>
            <a:r>
              <a:rPr lang="en-US" sz="1100" b="0" i="0" u="none" strike="noStrike" kern="1200" cap="none" baseline="0" dirty="0" smtClean="0">
                <a:solidFill>
                  <a:schemeClr val="tx1"/>
                </a:solidFill>
                <a:effectLst/>
                <a:latin typeface="Arial"/>
                <a:ea typeface="Arial"/>
                <a:cs typeface="Arial"/>
                <a:sym typeface="Arial"/>
              </a:rPr>
              <a:t> born with a penis are not born with sperm. Sperm starts to develop once puberty begins. </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kern="1200" cap="none" dirty="0" smtClean="0">
                <a:solidFill>
                  <a:schemeClr val="tx1"/>
                </a:solidFill>
                <a:effectLst/>
                <a:latin typeface="Arial"/>
                <a:ea typeface="Arial"/>
                <a:cs typeface="Arial"/>
                <a:sym typeface="Arial"/>
              </a:rPr>
              <a:t>When sperm is going to leave the body,</a:t>
            </a:r>
            <a:r>
              <a:rPr lang="en-US" sz="1100" b="1" i="0" u="none" strike="noStrike" kern="1200" cap="none"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in a process called</a:t>
            </a:r>
            <a:r>
              <a:rPr lang="en-US" sz="1100" b="1" i="0" u="none" strike="noStrike" kern="1200" cap="none" dirty="0" smtClean="0">
                <a:solidFill>
                  <a:schemeClr val="tx1"/>
                </a:solidFill>
                <a:effectLst/>
                <a:latin typeface="Arial"/>
                <a:ea typeface="Arial"/>
                <a:cs typeface="Arial"/>
                <a:sym typeface="Arial"/>
              </a:rPr>
              <a:t> ejaculation</a:t>
            </a:r>
            <a:r>
              <a:rPr lang="en-US" sz="1100" b="0" i="0" u="none" strike="noStrike" kern="1200" cap="none" dirty="0" smtClean="0">
                <a:solidFill>
                  <a:schemeClr val="tx1"/>
                </a:solidFill>
                <a:effectLst/>
                <a:latin typeface="Arial"/>
                <a:ea typeface="Arial"/>
                <a:cs typeface="Arial"/>
                <a:sym typeface="Arial"/>
              </a:rPr>
              <a:t> they travel through the </a:t>
            </a:r>
            <a:r>
              <a:rPr lang="en-US" sz="1100" b="1" i="0" u="none" strike="noStrike" kern="1200" cap="none" dirty="0" smtClean="0">
                <a:solidFill>
                  <a:schemeClr val="tx1"/>
                </a:solidFill>
                <a:effectLst/>
                <a:latin typeface="Arial"/>
                <a:ea typeface="Arial"/>
                <a:cs typeface="Arial"/>
                <a:sym typeface="Arial"/>
              </a:rPr>
              <a:t>vas deferens</a:t>
            </a:r>
            <a:r>
              <a:rPr lang="en-US" sz="1100" b="0" i="0" u="none" strike="noStrike" kern="1200" cap="none" dirty="0" smtClean="0">
                <a:solidFill>
                  <a:schemeClr val="tx1"/>
                </a:solidFill>
                <a:effectLst/>
                <a:latin typeface="Arial"/>
                <a:ea typeface="Arial"/>
                <a:cs typeface="Arial"/>
                <a:sym typeface="Arial"/>
              </a:rPr>
              <a:t> and mix with fluids released from both the </a:t>
            </a:r>
            <a:r>
              <a:rPr lang="en-US" sz="1100" b="1" i="0" u="none" strike="noStrike" kern="1200" cap="none" dirty="0" smtClean="0">
                <a:solidFill>
                  <a:schemeClr val="tx1"/>
                </a:solidFill>
                <a:effectLst/>
                <a:latin typeface="Arial"/>
                <a:ea typeface="Arial"/>
                <a:cs typeface="Arial"/>
                <a:sym typeface="Arial"/>
              </a:rPr>
              <a:t>seminal vesicles</a:t>
            </a:r>
            <a:r>
              <a:rPr lang="en-US" sz="1100" b="0" i="0" u="none" strike="noStrike" kern="1200" cap="none" dirty="0" smtClean="0">
                <a:solidFill>
                  <a:schemeClr val="tx1"/>
                </a:solidFill>
                <a:effectLst/>
                <a:latin typeface="Arial"/>
                <a:ea typeface="Arial"/>
                <a:cs typeface="Arial"/>
                <a:sym typeface="Arial"/>
              </a:rPr>
              <a:t> and </a:t>
            </a:r>
            <a:r>
              <a:rPr lang="en-US" sz="1100" b="1" i="0" u="none" strike="noStrike" kern="1200" cap="none" dirty="0" smtClean="0">
                <a:solidFill>
                  <a:schemeClr val="tx1"/>
                </a:solidFill>
                <a:effectLst/>
                <a:latin typeface="Arial"/>
                <a:ea typeface="Arial"/>
                <a:cs typeface="Arial"/>
                <a:sym typeface="Arial"/>
              </a:rPr>
              <a:t>prostate gland</a:t>
            </a:r>
            <a:r>
              <a:rPr lang="en-US" sz="1100" b="0" i="0" u="none" strike="noStrike" kern="1200" cap="none" dirty="0" smtClean="0">
                <a:solidFill>
                  <a:schemeClr val="tx1"/>
                </a:solidFill>
                <a:effectLst/>
                <a:latin typeface="Arial"/>
                <a:ea typeface="Arial"/>
                <a:cs typeface="Arial"/>
                <a:sym typeface="Arial"/>
              </a:rPr>
              <a:t> to form a white sticky fluid called </a:t>
            </a:r>
            <a:r>
              <a:rPr lang="en-US" sz="1100" b="1" i="0" u="none" strike="noStrike" kern="1200" cap="none" dirty="0" smtClean="0">
                <a:solidFill>
                  <a:schemeClr val="tx1"/>
                </a:solidFill>
                <a:effectLst/>
                <a:latin typeface="Arial"/>
                <a:ea typeface="Arial"/>
                <a:cs typeface="Arial"/>
                <a:sym typeface="Arial"/>
              </a:rPr>
              <a:t>semen.</a:t>
            </a:r>
          </a:p>
          <a:p>
            <a:pPr marL="0" indent="0">
              <a:buFont typeface="Arial" panose="020B0604020202020204"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0" i="0" u="none" strike="noStrike" kern="1200" cap="none" dirty="0" smtClean="0">
                <a:solidFill>
                  <a:schemeClr val="tx1"/>
                </a:solidFill>
                <a:effectLst/>
                <a:latin typeface="Arial"/>
                <a:ea typeface="Arial"/>
                <a:cs typeface="Arial"/>
                <a:sym typeface="Arial"/>
              </a:rPr>
              <a:t>When a sperm cell joins an egg cell, this is fertilization and can create a fetus.</a:t>
            </a:r>
            <a:r>
              <a:rPr lang="en-US" sz="1100" b="0" i="0" u="none" strike="noStrike" kern="1200" cap="none" baseline="0" dirty="0" smtClean="0">
                <a:solidFill>
                  <a:schemeClr val="tx1"/>
                </a:solidFill>
                <a:effectLst/>
                <a:latin typeface="Arial"/>
                <a:ea typeface="Arial"/>
                <a:cs typeface="Arial"/>
                <a:sym typeface="Arial"/>
              </a:rPr>
              <a:t> As pregnancy continues the fetus will become a baby. </a:t>
            </a:r>
            <a:r>
              <a:rPr lang="en-US" sz="1100" b="1" i="1" u="none" strike="noStrike" kern="1200" cap="none" baseline="0" dirty="0" smtClean="0">
                <a:solidFill>
                  <a:schemeClr val="tx1"/>
                </a:solidFill>
                <a:effectLst/>
                <a:latin typeface="Arial"/>
                <a:ea typeface="Arial"/>
                <a:cs typeface="Arial"/>
                <a:sym typeface="Arial"/>
              </a:rPr>
              <a:t>This will be expanded on in the Pregnancy PowerPoint Presentation. </a:t>
            </a: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CA" i="1" dirty="0" smtClean="0"/>
          </a:p>
          <a:p>
            <a:pPr marL="0" lvl="0" indent="0" algn="l" rtl="0">
              <a:spcBef>
                <a:spcPts val="0"/>
              </a:spcBef>
              <a:spcAft>
                <a:spcPts val="0"/>
              </a:spcAft>
              <a:buNone/>
            </a:pPr>
            <a:r>
              <a:rPr lang="en-CA" sz="1100" b="1" dirty="0" smtClean="0"/>
              <a:t>Reference:</a:t>
            </a:r>
          </a:p>
          <a:p>
            <a:pPr marL="171450" lvl="0" indent="-171450" algn="l" rtl="0">
              <a:spcBef>
                <a:spcPts val="0"/>
              </a:spcBef>
              <a:spcAft>
                <a:spcPts val="0"/>
              </a:spcAft>
            </a:pPr>
            <a:r>
              <a:rPr lang="en-CA" sz="1100" b="0" dirty="0" smtClean="0"/>
              <a:t>Hirsch,</a:t>
            </a:r>
            <a:r>
              <a:rPr lang="en-CA" sz="1100" b="0" baseline="0" dirty="0" smtClean="0"/>
              <a:t> L. (2019, July). Nemours </a:t>
            </a:r>
            <a:r>
              <a:rPr lang="en-CA" sz="1100" b="0" baseline="0" dirty="0" err="1" smtClean="0"/>
              <a:t>TeensHealth</a:t>
            </a:r>
            <a:r>
              <a:rPr lang="en-CA" sz="1100" b="0" baseline="0" dirty="0" smtClean="0"/>
              <a:t>: Male Reproductive System. https://kidshealth.org/en/teens/male-repro.html</a:t>
            </a:r>
            <a:endParaRPr lang="en-CA" sz="1100" b="0" dirty="0" smtClean="0"/>
          </a:p>
        </p:txBody>
      </p:sp>
    </p:spTree>
    <p:extLst>
      <p:ext uri="{BB962C8B-B14F-4D97-AF65-F5344CB8AC3E}">
        <p14:creationId xmlns:p14="http://schemas.microsoft.com/office/powerpoint/2010/main" val="2863077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“Human reproduction happens through sexual contact. You may have heard of the phrase “having sex”. There are many different kinds of sexual contact, but the kind of sexual contact needed for reproduction is called </a:t>
            </a:r>
            <a:r>
              <a:rPr lang="en-US" sz="1100" b="1" i="0" u="none" strike="noStrike" cap="none" baseline="0" dirty="0" smtClean="0">
                <a:solidFill>
                  <a:srgbClr val="000000"/>
                </a:solidFill>
                <a:latin typeface="Arial"/>
                <a:ea typeface="Arial"/>
                <a:cs typeface="Arial"/>
                <a:sym typeface="Arial"/>
              </a:rPr>
              <a:t>vaginal intercourse </a:t>
            </a:r>
            <a:r>
              <a:rPr lang="en-US" sz="1100" b="0" i="0" u="none" strike="noStrike" cap="none" baseline="0" dirty="0" smtClean="0">
                <a:solidFill>
                  <a:srgbClr val="000000"/>
                </a:solidFill>
                <a:latin typeface="Arial"/>
                <a:ea typeface="Arial"/>
                <a:cs typeface="Arial"/>
                <a:sym typeface="Arial"/>
              </a:rPr>
              <a:t>or vaginal sex. </a:t>
            </a:r>
            <a:r>
              <a:rPr lang="en-US" sz="1100" b="1" i="0" u="none" strike="noStrike" cap="none" baseline="0" dirty="0" smtClean="0">
                <a:solidFill>
                  <a:srgbClr val="000000"/>
                </a:solidFill>
                <a:latin typeface="Arial"/>
                <a:ea typeface="Arial"/>
                <a:cs typeface="Arial"/>
                <a:sym typeface="Arial"/>
              </a:rPr>
              <a:t>Vaginal intercourse </a:t>
            </a:r>
            <a:r>
              <a:rPr lang="en-US" sz="1100" b="0" i="0" u="none" strike="noStrike" cap="none" baseline="0" dirty="0" smtClean="0">
                <a:solidFill>
                  <a:srgbClr val="000000"/>
                </a:solidFill>
                <a:latin typeface="Arial"/>
                <a:ea typeface="Arial"/>
                <a:cs typeface="Arial"/>
                <a:sym typeface="Arial"/>
              </a:rPr>
              <a:t>is when a person with a penis inserts their erect penis into a person with a vagina. The person with a penis then ejaculates, releasing sperm into the vagina, where it may travel to meet an egg (ova), causing pregnancy.” </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1" i="0" u="sng" strike="noStrike" kern="1200" cap="none" dirty="0" smtClean="0">
                <a:solidFill>
                  <a:schemeClr val="tx1"/>
                </a:solidFill>
                <a:effectLst/>
                <a:latin typeface="Arial"/>
                <a:ea typeface="Arial"/>
                <a:cs typeface="Arial"/>
                <a:sym typeface="Arial"/>
              </a:rPr>
              <a:t>Background Knowledge </a:t>
            </a:r>
          </a:p>
          <a:p>
            <a:pPr marL="158750" indent="0">
              <a:buNone/>
            </a:pPr>
            <a:r>
              <a:rPr lang="en-US" sz="1100" b="1" i="0" u="none" strike="noStrike" kern="1200" cap="none" dirty="0" smtClean="0">
                <a:solidFill>
                  <a:schemeClr val="tx1"/>
                </a:solidFill>
                <a:effectLst/>
                <a:latin typeface="Arial"/>
                <a:ea typeface="Arial"/>
                <a:cs typeface="Arial"/>
                <a:sym typeface="Arial"/>
              </a:rPr>
              <a:t>For</a:t>
            </a:r>
            <a:r>
              <a:rPr lang="en-US" sz="1100" b="1" i="0" u="none" strike="noStrike" kern="1200" cap="none" baseline="0" dirty="0" smtClean="0">
                <a:solidFill>
                  <a:schemeClr val="tx1"/>
                </a:solidFill>
                <a:effectLst/>
                <a:latin typeface="Arial"/>
                <a:ea typeface="Arial"/>
                <a:cs typeface="Arial"/>
                <a:sym typeface="Arial"/>
              </a:rPr>
              <a:t> Teacher Knowledge and Understanding Only:</a:t>
            </a:r>
            <a:endParaRPr lang="en-US" sz="1100" b="1"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kern="1200" cap="none" dirty="0" smtClean="0">
                <a:solidFill>
                  <a:schemeClr val="tx1"/>
                </a:solidFill>
                <a:effectLst/>
                <a:latin typeface="Arial"/>
                <a:ea typeface="Arial"/>
                <a:cs typeface="Arial"/>
                <a:sym typeface="Arial"/>
              </a:rPr>
              <a:t>These two cells then become one cell which is neither a sperm nor an egg (ova), but is called a </a:t>
            </a:r>
            <a:r>
              <a:rPr lang="en-US" sz="1100" b="1" i="0" u="none" strike="noStrike" kern="1200" cap="none" dirty="0" smtClean="0">
                <a:solidFill>
                  <a:schemeClr val="tx1"/>
                </a:solidFill>
                <a:effectLst/>
                <a:latin typeface="Arial"/>
                <a:ea typeface="Arial"/>
                <a:cs typeface="Arial"/>
                <a:sym typeface="Arial"/>
              </a:rPr>
              <a:t>zygote</a:t>
            </a:r>
            <a:r>
              <a:rPr lang="en-US" sz="1100" b="0" i="0" u="none" strike="noStrike" kern="1200" cap="none" dirty="0" smtClean="0">
                <a:solidFill>
                  <a:schemeClr val="tx1"/>
                </a:solidFill>
                <a:effectLst/>
                <a:latin typeface="Arial"/>
                <a:ea typeface="Arial"/>
                <a:cs typeface="Arial"/>
                <a:sym typeface="Arial"/>
              </a:rPr>
              <a:t>. This zygote spends the next few days traveling down the fallopian tube. As it travels, it begins to divide within itself into two identical cells, and those two into four, and those four into eight and so on. This zygote (ball of cells) is now called a </a:t>
            </a:r>
            <a:r>
              <a:rPr lang="en-US" sz="1100" b="1" i="0" u="none" strike="noStrike" kern="1200" cap="none" dirty="0" smtClean="0">
                <a:solidFill>
                  <a:schemeClr val="tx1"/>
                </a:solidFill>
                <a:effectLst/>
                <a:latin typeface="Arial"/>
                <a:ea typeface="Arial"/>
                <a:cs typeface="Arial"/>
                <a:sym typeface="Arial"/>
              </a:rPr>
              <a:t>blastocyst</a:t>
            </a:r>
            <a:r>
              <a:rPr lang="en-US" sz="1100" b="0" i="0" u="none" strike="noStrike" kern="1200" cap="none" dirty="0" smtClean="0">
                <a:solidFill>
                  <a:schemeClr val="tx1"/>
                </a:solidFill>
                <a:effectLst/>
                <a:latin typeface="Arial"/>
                <a:ea typeface="Arial"/>
                <a:cs typeface="Arial"/>
                <a:sym typeface="Arial"/>
              </a:rPr>
              <a:t>.   The blastocyst is made up of an inner group of cells and an outer group of cells. The inner group of cells will become the baby (</a:t>
            </a:r>
            <a:r>
              <a:rPr lang="en-US" sz="1100" b="1" i="0" u="none" strike="noStrike" kern="1200" cap="none" dirty="0" smtClean="0">
                <a:solidFill>
                  <a:schemeClr val="tx1"/>
                </a:solidFill>
                <a:effectLst/>
                <a:latin typeface="Arial"/>
                <a:ea typeface="Arial"/>
                <a:cs typeface="Arial"/>
                <a:sym typeface="Arial"/>
              </a:rPr>
              <a:t>embryo)</a:t>
            </a:r>
            <a:r>
              <a:rPr lang="en-US" sz="1100" b="0" i="0" u="none" strike="noStrike" kern="1200" cap="none" dirty="0" smtClean="0">
                <a:solidFill>
                  <a:schemeClr val="tx1"/>
                </a:solidFill>
                <a:effectLst/>
                <a:latin typeface="Arial"/>
                <a:ea typeface="Arial"/>
                <a:cs typeface="Arial"/>
                <a:sym typeface="Arial"/>
              </a:rPr>
              <a:t> and the outer group of cells will become structures which nourish and protect the baby. Once the embryo is inside the uterus and securely attached to the wall of the uterus then the process of </a:t>
            </a:r>
            <a:r>
              <a:rPr lang="en-US" sz="1100" b="1" i="0" u="none" strike="noStrike" kern="1200" cap="none" dirty="0" smtClean="0">
                <a:solidFill>
                  <a:schemeClr val="tx1"/>
                </a:solidFill>
                <a:effectLst/>
                <a:latin typeface="Arial"/>
                <a:ea typeface="Arial"/>
                <a:cs typeface="Arial"/>
                <a:sym typeface="Arial"/>
              </a:rPr>
              <a:t>implantation</a:t>
            </a:r>
            <a:r>
              <a:rPr lang="en-US" sz="1100" b="0" i="0" u="none" strike="noStrike" kern="1200" cap="none" dirty="0" smtClean="0">
                <a:solidFill>
                  <a:schemeClr val="tx1"/>
                </a:solidFill>
                <a:effectLst/>
                <a:latin typeface="Arial"/>
                <a:ea typeface="Arial"/>
                <a:cs typeface="Arial"/>
                <a:sym typeface="Arial"/>
              </a:rPr>
              <a:t> is complete and the </a:t>
            </a:r>
            <a:r>
              <a:rPr lang="en-US" sz="1100" b="1" i="0" u="none" strike="noStrike" kern="1200" cap="none" dirty="0" smtClean="0">
                <a:solidFill>
                  <a:schemeClr val="tx1"/>
                </a:solidFill>
                <a:effectLst/>
                <a:latin typeface="Arial"/>
                <a:ea typeface="Arial"/>
                <a:cs typeface="Arial"/>
                <a:sym typeface="Arial"/>
              </a:rPr>
              <a:t>placenta</a:t>
            </a:r>
            <a:r>
              <a:rPr lang="en-US" sz="1100" b="0" i="0" u="none" strike="noStrike" kern="1200" cap="none" dirty="0" smtClean="0">
                <a:solidFill>
                  <a:schemeClr val="tx1"/>
                </a:solidFill>
                <a:effectLst/>
                <a:latin typeface="Arial"/>
                <a:ea typeface="Arial"/>
                <a:cs typeface="Arial"/>
                <a:sym typeface="Arial"/>
              </a:rPr>
              <a:t> begins to form. It is at this point that the process of</a:t>
            </a:r>
            <a:r>
              <a:rPr lang="en-US" sz="1100" b="1" i="0" u="none" strike="noStrike" kern="1200" cap="none" dirty="0" smtClean="0">
                <a:solidFill>
                  <a:schemeClr val="tx1"/>
                </a:solidFill>
                <a:effectLst/>
                <a:latin typeface="Arial"/>
                <a:ea typeface="Arial"/>
                <a:cs typeface="Arial"/>
                <a:sym typeface="Arial"/>
              </a:rPr>
              <a:t> conception</a:t>
            </a:r>
            <a:r>
              <a:rPr lang="en-US" sz="1100" b="0" i="0" u="none" strike="noStrike" kern="1200" cap="none" dirty="0" smtClean="0">
                <a:solidFill>
                  <a:schemeClr val="tx1"/>
                </a:solidFill>
                <a:effectLst/>
                <a:latin typeface="Arial"/>
                <a:ea typeface="Arial"/>
                <a:cs typeface="Arial"/>
                <a:sym typeface="Arial"/>
              </a:rPr>
              <a:t> is complete.</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dirty="0" smtClean="0"/>
          </a:p>
          <a:p>
            <a:pPr marL="0" lvl="0" indent="0" algn="l" rtl="0">
              <a:spcBef>
                <a:spcPts val="0"/>
              </a:spcBef>
              <a:spcAft>
                <a:spcPts val="0"/>
              </a:spcAft>
              <a:buNone/>
            </a:pPr>
            <a:r>
              <a:rPr lang="en-CA" b="1" dirty="0" smtClean="0"/>
              <a:t>Image:</a:t>
            </a:r>
          </a:p>
          <a:p>
            <a:pPr marL="171450" lvl="0" indent="-171450" algn="l" rtl="0">
              <a:spcBef>
                <a:spcPts val="0"/>
              </a:spcBef>
              <a:spcAft>
                <a:spcPts val="0"/>
              </a:spcAft>
            </a:pPr>
            <a:r>
              <a:rPr lang="en-CA" b="0" dirty="0" smtClean="0"/>
              <a:t>Reece,</a:t>
            </a:r>
            <a:r>
              <a:rPr lang="en-CA" b="0" baseline="0" dirty="0" smtClean="0"/>
              <a:t> T., &amp; Jain, </a:t>
            </a:r>
            <a:r>
              <a:rPr lang="en-CA" b="0" baseline="0" dirty="0" err="1" smtClean="0"/>
              <a:t>Tarun</a:t>
            </a:r>
            <a:r>
              <a:rPr lang="en-CA" b="0" baseline="0" dirty="0" smtClean="0"/>
              <a:t>. (2021, April 6). What to expect: How fertilization happens. https://www.whattoexpect.com/getting-pregnant/fertility/how-fertilization-happens.aspx</a:t>
            </a:r>
            <a:endParaRPr lang="en-CA" b="0" dirty="0" smtClean="0"/>
          </a:p>
        </p:txBody>
      </p:sp>
    </p:spTree>
    <p:extLst>
      <p:ext uri="{BB962C8B-B14F-4D97-AF65-F5344CB8AC3E}">
        <p14:creationId xmlns:p14="http://schemas.microsoft.com/office/powerpoint/2010/main" val="47919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ea typeface="Arial"/>
                <a:cs typeface="Arial"/>
                <a:sym typeface="Arial"/>
              </a:rPr>
              <a:t>General information</a:t>
            </a:r>
          </a:p>
          <a:p>
            <a:pPr marL="158750" indent="0">
              <a:buNone/>
            </a:pPr>
            <a:r>
              <a:rPr lang="en-US" sz="1100" b="0" i="0" u="none" strike="noStrike" kern="1200" cap="none" dirty="0" smtClean="0">
                <a:solidFill>
                  <a:schemeClr val="tx1"/>
                </a:solidFill>
                <a:effectLst/>
                <a:latin typeface="Arial"/>
                <a:ea typeface="Arial"/>
                <a:cs typeface="Arial"/>
                <a:sym typeface="Arial"/>
              </a:rPr>
              <a:t>Not</a:t>
            </a:r>
            <a:r>
              <a:rPr lang="en-US" sz="1100" b="0" i="0" u="none" strike="noStrike" kern="1200" cap="none" baseline="0" dirty="0" smtClean="0">
                <a:solidFill>
                  <a:schemeClr val="tx1"/>
                </a:solidFill>
                <a:effectLst/>
                <a:latin typeface="Arial"/>
                <a:ea typeface="Arial"/>
                <a:cs typeface="Arial"/>
                <a:sym typeface="Arial"/>
              </a:rPr>
              <a:t> all people who become pregnant will experience the same symptoms or even at the same degree… It is different for </a:t>
            </a:r>
            <a:r>
              <a:rPr lang="en-US" sz="1100" b="0" i="0" u="sng" strike="noStrike" kern="1200" cap="none" baseline="0" dirty="0" smtClean="0">
                <a:solidFill>
                  <a:schemeClr val="tx1"/>
                </a:solidFill>
                <a:effectLst/>
                <a:latin typeface="Arial"/>
                <a:ea typeface="Arial"/>
                <a:cs typeface="Arial"/>
                <a:sym typeface="Arial"/>
              </a:rPr>
              <a:t>everyone. </a:t>
            </a:r>
            <a:r>
              <a:rPr lang="en-US" sz="1100" b="0" i="0" u="none" strike="noStrike" kern="1200" cap="none" baseline="0" dirty="0" smtClean="0">
                <a:solidFill>
                  <a:schemeClr val="tx1"/>
                </a:solidFill>
                <a:effectLst/>
                <a:latin typeface="Arial"/>
                <a:ea typeface="Arial"/>
                <a:cs typeface="Arial"/>
                <a:sym typeface="Arial"/>
              </a:rPr>
              <a:t>They are just some of the some of the possible signs of pregnancy, it will differ for each person. </a:t>
            </a:r>
            <a:endParaRPr lang="en-US" sz="1100" b="0" i="0" u="sng" strike="noStrike" kern="1200" cap="none" baseline="0" dirty="0" smtClean="0">
              <a:solidFill>
                <a:schemeClr val="tx1"/>
              </a:solidFill>
              <a:effectLst/>
              <a:latin typeface="Arial"/>
              <a:ea typeface="Arial"/>
              <a:cs typeface="Arial"/>
              <a:sym typeface="Arial"/>
            </a:endParaRPr>
          </a:p>
          <a:p>
            <a:pPr marL="158750" indent="0">
              <a:buNone/>
            </a:pPr>
            <a:endParaRPr lang="en-US" sz="1100" b="0" i="0" u="sng" strike="noStrike" kern="1200" cap="none" baseline="0" dirty="0" smtClean="0">
              <a:solidFill>
                <a:schemeClr val="tx1"/>
              </a:solidFill>
              <a:effectLst/>
              <a:latin typeface="Arial"/>
              <a:ea typeface="Arial"/>
              <a:cs typeface="Arial"/>
              <a:sym typeface="Arial"/>
            </a:endParaRPr>
          </a:p>
          <a:p>
            <a:pPr marL="158750" indent="0">
              <a:buNone/>
            </a:pPr>
            <a:r>
              <a:rPr lang="en-US" sz="1100" b="0" i="0" u="sng" strike="noStrike" kern="1200" cap="none" baseline="0" dirty="0" smtClean="0">
                <a:solidFill>
                  <a:schemeClr val="tx1"/>
                </a:solidFill>
                <a:effectLst/>
                <a:latin typeface="Arial"/>
                <a:ea typeface="Arial"/>
                <a:cs typeface="Arial"/>
                <a:sym typeface="Arial"/>
              </a:rPr>
              <a:t>Other Signs of Pregnancy:</a:t>
            </a:r>
          </a:p>
          <a:p>
            <a:pPr marL="457200" indent="-298450"/>
            <a:r>
              <a:rPr lang="en-US" sz="1100" b="0" i="0" u="none" strike="noStrike" kern="1200" cap="none" baseline="0" dirty="0" smtClean="0">
                <a:solidFill>
                  <a:schemeClr val="tx1"/>
                </a:solidFill>
                <a:effectLst/>
                <a:latin typeface="Arial"/>
                <a:ea typeface="Arial"/>
                <a:cs typeface="Arial"/>
                <a:sym typeface="Arial"/>
              </a:rPr>
              <a:t>Period changes (late, light or no periods at all)</a:t>
            </a:r>
          </a:p>
          <a:p>
            <a:pPr marL="457200" indent="-298450"/>
            <a:r>
              <a:rPr lang="en-US" sz="1100" b="0" i="0" u="none" strike="noStrike" kern="1200" cap="none" baseline="0" dirty="0" smtClean="0">
                <a:solidFill>
                  <a:schemeClr val="tx1"/>
                </a:solidFill>
                <a:effectLst/>
                <a:latin typeface="Arial"/>
                <a:ea typeface="Arial"/>
                <a:cs typeface="Arial"/>
                <a:sym typeface="Arial"/>
              </a:rPr>
              <a:t>Spotting/brownish bleeding between periods</a:t>
            </a:r>
          </a:p>
          <a:p>
            <a:pPr marL="457200" indent="-298450"/>
            <a:r>
              <a:rPr lang="en-US" sz="1100" b="0" i="0" u="none" strike="noStrike" kern="1200" cap="none" baseline="0" dirty="0" smtClean="0">
                <a:solidFill>
                  <a:schemeClr val="tx1"/>
                </a:solidFill>
                <a:effectLst/>
                <a:latin typeface="Arial"/>
                <a:ea typeface="Arial"/>
                <a:cs typeface="Arial"/>
                <a:sym typeface="Arial"/>
              </a:rPr>
              <a:t>Sensitivity to certain smells</a:t>
            </a:r>
          </a:p>
          <a:p>
            <a:pPr marL="457200" indent="-298450"/>
            <a:r>
              <a:rPr lang="en-US" sz="1100" b="0" i="0" u="none" strike="noStrike" kern="1200" cap="none" baseline="0" dirty="0" smtClean="0">
                <a:solidFill>
                  <a:schemeClr val="tx1"/>
                </a:solidFill>
                <a:effectLst/>
                <a:latin typeface="Arial"/>
                <a:ea typeface="Arial"/>
                <a:cs typeface="Arial"/>
                <a:sym typeface="Arial"/>
              </a:rPr>
              <a:t>Cravings for certain foods and/or dislike of some foods usually liked</a:t>
            </a:r>
          </a:p>
          <a:p>
            <a:pPr marL="457200" indent="-298450"/>
            <a:r>
              <a:rPr lang="en-US" sz="1100" b="0" i="0" u="none" strike="noStrike" kern="1200" cap="none" baseline="0" dirty="0" smtClean="0">
                <a:solidFill>
                  <a:schemeClr val="tx1"/>
                </a:solidFill>
                <a:effectLst/>
                <a:latin typeface="Arial"/>
                <a:ea typeface="Arial"/>
                <a:cs typeface="Arial"/>
                <a:sym typeface="Arial"/>
              </a:rPr>
              <a:t>Fatigue</a:t>
            </a:r>
          </a:p>
          <a:p>
            <a:pPr marL="457200" indent="-298450"/>
            <a:r>
              <a:rPr lang="en-US" sz="1100" b="0" i="0" u="none" strike="noStrike" kern="1200" cap="none" baseline="0" dirty="0" smtClean="0">
                <a:solidFill>
                  <a:schemeClr val="tx1"/>
                </a:solidFill>
                <a:effectLst/>
                <a:latin typeface="Arial"/>
                <a:ea typeface="Arial"/>
                <a:cs typeface="Arial"/>
                <a:sym typeface="Arial"/>
              </a:rPr>
              <a:t>Nausea</a:t>
            </a:r>
          </a:p>
          <a:p>
            <a:pPr marL="457200" indent="-298450"/>
            <a:r>
              <a:rPr lang="en-US" sz="1100" b="0" i="0" u="none" strike="noStrike" kern="1200" cap="none" baseline="0" dirty="0" smtClean="0">
                <a:solidFill>
                  <a:schemeClr val="tx1"/>
                </a:solidFill>
                <a:effectLst/>
                <a:latin typeface="Arial"/>
                <a:ea typeface="Arial"/>
                <a:cs typeface="Arial"/>
                <a:sym typeface="Arial"/>
              </a:rPr>
              <a:t>Heartburn</a:t>
            </a:r>
          </a:p>
          <a:p>
            <a:pPr marL="457200" indent="-298450"/>
            <a:r>
              <a:rPr lang="en-US" sz="1100" b="0" i="0" u="none" strike="noStrike" kern="1200" cap="none" baseline="0" dirty="0" smtClean="0">
                <a:solidFill>
                  <a:schemeClr val="tx1"/>
                </a:solidFill>
                <a:effectLst/>
                <a:latin typeface="Arial"/>
                <a:ea typeface="Arial"/>
                <a:cs typeface="Arial"/>
                <a:sym typeface="Arial"/>
              </a:rPr>
              <a:t>Abdominal cramping</a:t>
            </a:r>
          </a:p>
          <a:p>
            <a:pPr marL="158750" indent="0">
              <a:buNone/>
            </a:pPr>
            <a:endParaRPr lang="en-US" sz="1100" b="0" i="0" u="none" strike="noStrike" kern="1200" cap="none" baseline="0" dirty="0" smtClean="0">
              <a:solidFill>
                <a:schemeClr val="tx1"/>
              </a:solidFill>
              <a:effectLst/>
              <a:latin typeface="Arial"/>
              <a:ea typeface="Arial"/>
              <a:cs typeface="Arial"/>
              <a:sym typeface="Arial"/>
            </a:endParaRPr>
          </a:p>
          <a:p>
            <a:pPr marL="158750" indent="0">
              <a:buNone/>
            </a:pPr>
            <a:r>
              <a:rPr lang="en-US" sz="1100" b="0" i="0" u="sng" strike="noStrike" kern="1200" cap="none" baseline="0" dirty="0" smtClean="0">
                <a:solidFill>
                  <a:schemeClr val="tx1"/>
                </a:solidFill>
                <a:effectLst/>
                <a:latin typeface="Arial"/>
                <a:ea typeface="Arial"/>
                <a:cs typeface="Arial"/>
                <a:sym typeface="Arial"/>
              </a:rPr>
              <a:t>Symptoms later on in pregnancy may include:</a:t>
            </a:r>
            <a:endParaRPr lang="en-US" sz="1100" b="0" i="0" u="none" strike="noStrike" kern="1200" cap="none" baseline="0" dirty="0" smtClean="0">
              <a:solidFill>
                <a:schemeClr val="tx1"/>
              </a:solidFill>
              <a:effectLst/>
              <a:latin typeface="Arial"/>
              <a:ea typeface="Arial"/>
              <a:cs typeface="Arial"/>
              <a:sym typeface="Arial"/>
            </a:endParaRPr>
          </a:p>
          <a:p>
            <a:pPr marL="457200" indent="-298450"/>
            <a:r>
              <a:rPr lang="en-US" sz="1100" b="0" i="0" u="none" strike="noStrike" kern="1200" cap="none" baseline="0" dirty="0" smtClean="0">
                <a:solidFill>
                  <a:schemeClr val="tx1"/>
                </a:solidFill>
                <a:effectLst/>
                <a:latin typeface="Arial"/>
                <a:ea typeface="Arial"/>
                <a:cs typeface="Arial"/>
                <a:sym typeface="Arial"/>
              </a:rPr>
              <a:t>Weight gain</a:t>
            </a:r>
          </a:p>
          <a:p>
            <a:pPr marL="457200" indent="-298450"/>
            <a:r>
              <a:rPr lang="en-US" sz="1100" b="0" i="0" u="none" strike="noStrike" kern="1200" cap="none" baseline="0" dirty="0" smtClean="0">
                <a:solidFill>
                  <a:schemeClr val="tx1"/>
                </a:solidFill>
                <a:effectLst/>
                <a:latin typeface="Arial"/>
                <a:ea typeface="Arial"/>
                <a:cs typeface="Arial"/>
                <a:sym typeface="Arial"/>
              </a:rPr>
              <a:t>An extended stomach</a:t>
            </a:r>
          </a:p>
          <a:p>
            <a:pPr marL="457200" indent="-298450"/>
            <a:r>
              <a:rPr lang="en-US" sz="1100" b="0" i="0" u="none" strike="noStrike" kern="1200" cap="none" baseline="0" dirty="0" smtClean="0">
                <a:solidFill>
                  <a:schemeClr val="tx1"/>
                </a:solidFill>
                <a:effectLst/>
                <a:latin typeface="Arial"/>
                <a:ea typeface="Arial"/>
                <a:cs typeface="Arial"/>
                <a:sym typeface="Arial"/>
              </a:rPr>
              <a:t>Abdominal cramping</a:t>
            </a:r>
          </a:p>
          <a:p>
            <a:pPr marL="457200" indent="-298450"/>
            <a:r>
              <a:rPr lang="en-US" sz="1100" b="0" i="0" u="none" strike="noStrike" kern="1200" cap="none" baseline="0" dirty="0" smtClean="0">
                <a:solidFill>
                  <a:schemeClr val="tx1"/>
                </a:solidFill>
                <a:effectLst/>
                <a:latin typeface="Arial"/>
                <a:ea typeface="Arial"/>
                <a:cs typeface="Arial"/>
                <a:sym typeface="Arial"/>
              </a:rPr>
              <a:t>A feeling of movement in your stomach</a:t>
            </a:r>
          </a:p>
          <a:p>
            <a:pPr marL="457200" indent="-298450"/>
            <a:r>
              <a:rPr lang="en-US" sz="1100" b="0" i="0" u="none" strike="noStrike" kern="1200" cap="none" baseline="0" dirty="0" smtClean="0">
                <a:solidFill>
                  <a:schemeClr val="tx1"/>
                </a:solidFill>
                <a:effectLst/>
                <a:latin typeface="Arial"/>
                <a:ea typeface="Arial"/>
                <a:cs typeface="Arial"/>
                <a:sym typeface="Arial"/>
              </a:rPr>
              <a:t>A frequent desire to urinate</a:t>
            </a:r>
            <a:endParaRPr lang="en-US" sz="1100" b="0" i="0" u="sng" strike="noStrike" kern="1200" cap="none" dirty="0" smtClean="0">
              <a:solidFill>
                <a:schemeClr val="tx1"/>
              </a:solidFill>
              <a:effectLst/>
              <a:latin typeface="Arial"/>
              <a:ea typeface="Arial"/>
              <a:cs typeface="Arial"/>
              <a:sym typeface="Arial"/>
            </a:endParaRPr>
          </a:p>
          <a:p>
            <a:pPr marL="158750" indent="0">
              <a:buNone/>
            </a:pPr>
            <a:endParaRPr lang="en-US" sz="1100" b="0" i="0" u="sng" strike="noStrike" kern="1200" cap="none" baseline="0"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kern="1200" cap="none" baseline="0" dirty="0" smtClean="0">
                <a:solidFill>
                  <a:schemeClr val="tx1"/>
                </a:solidFill>
                <a:effectLst/>
                <a:latin typeface="Arial"/>
                <a:ea typeface="Arial"/>
                <a:cs typeface="Arial"/>
                <a:sym typeface="Arial"/>
              </a:rPr>
              <a:t>A person who misses a period might only become pregnant if they have engaged in unprotected sexual intercourse. </a:t>
            </a:r>
            <a:endParaRPr lang="en-US" sz="1100" b="1" i="0" u="sng" strike="noStrike" kern="1200" cap="none" baseline="0"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baseline="0" dirty="0" smtClean="0">
                <a:solidFill>
                  <a:schemeClr val="tx1"/>
                </a:solidFill>
                <a:effectLst/>
                <a:latin typeface="Arial"/>
                <a:ea typeface="Arial"/>
                <a:cs typeface="Arial"/>
                <a:sym typeface="Arial"/>
              </a:rPr>
              <a:t>*Remind students that they can become pregnant if they are sexually active and </a:t>
            </a:r>
            <a:r>
              <a:rPr lang="en-US" sz="1100" b="0" i="0" u="sng" strike="noStrike" kern="1200" cap="none" baseline="0" dirty="0" smtClean="0">
                <a:solidFill>
                  <a:schemeClr val="tx1"/>
                </a:solidFill>
                <a:effectLst/>
                <a:latin typeface="Arial"/>
                <a:ea typeface="Arial"/>
                <a:cs typeface="Arial"/>
                <a:sym typeface="Arial"/>
              </a:rPr>
              <a:t>do not </a:t>
            </a:r>
            <a:r>
              <a:rPr lang="en-US" sz="1100" b="0" i="0" u="none" strike="noStrike" kern="1200" cap="none" baseline="0" dirty="0" smtClean="0">
                <a:solidFill>
                  <a:schemeClr val="tx1"/>
                </a:solidFill>
                <a:effectLst/>
                <a:latin typeface="Arial"/>
                <a:ea typeface="Arial"/>
                <a:cs typeface="Arial"/>
                <a:sym typeface="Arial"/>
              </a:rPr>
              <a:t>use any methods of protection (i.e., condoms). They can also become pregnant if methods of protection are used, but used incorrectly (i.e., missing a birth control pill, condom breaks while the penis is in the vagina, etc.). If students are sexually active, the only way to reduce their risk of pregnancy is using a method of protection (contraceptives). </a:t>
            </a:r>
          </a:p>
          <a:p>
            <a:pPr marL="158750" indent="0">
              <a:buNone/>
            </a:pPr>
            <a:endParaRPr lang="en-US" sz="1100" b="0" i="0" u="sng" strike="noStrike" kern="1200" cap="none" baseline="0" dirty="0" smtClean="0">
              <a:solidFill>
                <a:schemeClr val="tx1"/>
              </a:solidFill>
              <a:effectLst/>
              <a:latin typeface="Arial"/>
              <a:ea typeface="Arial"/>
              <a:cs typeface="Arial"/>
              <a:sym typeface="Arial"/>
            </a:endParaRPr>
          </a:p>
          <a:p>
            <a:pPr marL="158750" indent="0">
              <a:buNone/>
            </a:pPr>
            <a:r>
              <a:rPr lang="en-US" sz="1100" b="0" i="0" u="none" strike="noStrike" kern="1200" cap="none" baseline="0" dirty="0" smtClean="0">
                <a:solidFill>
                  <a:schemeClr val="tx1"/>
                </a:solidFill>
                <a:effectLst/>
                <a:latin typeface="Arial"/>
                <a:ea typeface="Arial"/>
                <a:cs typeface="Arial"/>
                <a:sym typeface="Arial"/>
              </a:rPr>
              <a:t>*Clarify that a person can miss their menstrual period after being sexually active. Some individuals who have their period (menstruation/menses) might actually experience dysregulated period cycles. This is nothing to worry about, unless you have been sexually active and have had unprotected sex. </a:t>
            </a:r>
          </a:p>
          <a:p>
            <a:pPr marL="158750" indent="0">
              <a:buNone/>
            </a:pPr>
            <a:endParaRPr lang="en-US" sz="1100" b="0" i="0" u="none" strike="noStrike" kern="1200" cap="none" baseline="0" dirty="0" smtClean="0">
              <a:solidFill>
                <a:schemeClr val="tx1"/>
              </a:solidFill>
              <a:effectLst/>
              <a:latin typeface="Arial"/>
              <a:ea typeface="Arial"/>
              <a:cs typeface="Arial"/>
              <a:sym typeface="Arial"/>
            </a:endParaRPr>
          </a:p>
          <a:p>
            <a:pPr marL="158750" indent="0">
              <a:buNone/>
            </a:pPr>
            <a:r>
              <a:rPr lang="en-US" sz="1100" b="1" i="0" u="sng" strike="noStrike" kern="1200" cap="none" baseline="0" dirty="0" smtClean="0">
                <a:solidFill>
                  <a:schemeClr val="tx1"/>
                </a:solidFill>
                <a:effectLst/>
                <a:latin typeface="Arial"/>
                <a:ea typeface="Arial"/>
                <a:cs typeface="Arial"/>
                <a:sym typeface="Arial"/>
              </a:rPr>
              <a:t>Background </a:t>
            </a:r>
            <a:r>
              <a:rPr lang="en-US" sz="1100" b="1" i="0" u="sng" strike="noStrike" kern="1200" cap="none" baseline="0" dirty="0" err="1" smtClean="0">
                <a:solidFill>
                  <a:schemeClr val="tx1"/>
                </a:solidFill>
                <a:effectLst/>
                <a:latin typeface="Arial"/>
                <a:ea typeface="Arial"/>
                <a:cs typeface="Arial"/>
                <a:sym typeface="Arial"/>
              </a:rPr>
              <a:t>Knoweldge</a:t>
            </a:r>
            <a:endParaRPr lang="en-US" sz="1100" b="1" i="0" u="sng" strike="noStrike" kern="1200" cap="none" baseline="0" dirty="0" smtClean="0">
              <a:solidFill>
                <a:schemeClr val="tx1"/>
              </a:solidFill>
              <a:effectLst/>
              <a:latin typeface="Arial"/>
              <a:ea typeface="Arial"/>
              <a:cs typeface="Arial"/>
              <a:sym typeface="Arial"/>
            </a:endParaRPr>
          </a:p>
          <a:p>
            <a:pPr marL="158750" indent="0">
              <a:buNone/>
            </a:pPr>
            <a:r>
              <a:rPr lang="en-US" sz="1100" b="0" i="1" u="sng" strike="noStrike" kern="1200" cap="none" baseline="0" dirty="0" smtClean="0">
                <a:solidFill>
                  <a:schemeClr val="tx1"/>
                </a:solidFill>
                <a:effectLst/>
                <a:latin typeface="Arial"/>
                <a:ea typeface="Arial"/>
                <a:cs typeface="Arial"/>
                <a:sym typeface="Arial"/>
              </a:rPr>
              <a:t>*Note: </a:t>
            </a:r>
            <a:r>
              <a:rPr lang="en-US" sz="1100" b="0" i="0" u="sng" strike="noStrike" kern="1200" cap="none" baseline="0" dirty="0" smtClean="0">
                <a:solidFill>
                  <a:schemeClr val="tx1"/>
                </a:solidFill>
                <a:effectLst/>
                <a:latin typeface="Arial"/>
                <a:ea typeface="Arial"/>
                <a:cs typeface="Arial"/>
                <a:sym typeface="Arial"/>
              </a:rPr>
              <a:t>Information for the teacher only (this is here in case a student asks about pregnancy testing options:</a:t>
            </a:r>
          </a:p>
          <a:p>
            <a:pPr marL="158750" indent="0">
              <a:buNone/>
            </a:pPr>
            <a:r>
              <a:rPr lang="en-US" sz="1100" b="0" i="0" u="none" strike="noStrike" kern="1200" cap="none" baseline="0" dirty="0" smtClean="0">
                <a:solidFill>
                  <a:schemeClr val="tx1"/>
                </a:solidFill>
                <a:effectLst/>
                <a:latin typeface="Arial"/>
                <a:ea typeface="Arial"/>
                <a:cs typeface="Arial"/>
                <a:sym typeface="Arial"/>
              </a:rPr>
              <a:t>To find out if you’re pregnant there are multiple options:</a:t>
            </a:r>
          </a:p>
          <a:p>
            <a:pPr marL="457200" indent="-298450"/>
            <a:r>
              <a:rPr lang="en-US" sz="1100" b="1" i="0" u="none" strike="noStrike" kern="1200" cap="none" baseline="0" dirty="0" smtClean="0">
                <a:solidFill>
                  <a:schemeClr val="tx1"/>
                </a:solidFill>
                <a:effectLst/>
                <a:latin typeface="Arial"/>
                <a:ea typeface="Arial"/>
                <a:cs typeface="Arial"/>
                <a:sym typeface="Arial"/>
              </a:rPr>
              <a:t>Urine Tests </a:t>
            </a:r>
            <a:r>
              <a:rPr lang="en-US" sz="1100" b="0" i="0" u="none" strike="noStrike" kern="1200" cap="none" baseline="0" dirty="0" smtClean="0">
                <a:solidFill>
                  <a:schemeClr val="tx1"/>
                </a:solidFill>
                <a:effectLst/>
                <a:latin typeface="Arial"/>
                <a:ea typeface="Arial"/>
                <a:cs typeface="Arial"/>
                <a:sym typeface="Arial"/>
              </a:rPr>
              <a:t>(Peeing on a stick) </a:t>
            </a:r>
            <a:r>
              <a:rPr lang="en-US" sz="1100" b="0" i="0" u="none" strike="noStrike" kern="1200" cap="none" baseline="0" dirty="0" smtClean="0">
                <a:solidFill>
                  <a:schemeClr val="tx1"/>
                </a:solidFill>
                <a:effectLst/>
                <a:latin typeface="Arial"/>
                <a:ea typeface="Arial"/>
                <a:cs typeface="Arial"/>
                <a:sym typeface="Wingdings" panose="05000000000000000000" pitchFamily="2" charset="2"/>
              </a:rPr>
              <a:t> This is the most accurate method to find out if you are pregnant</a:t>
            </a:r>
          </a:p>
          <a:p>
            <a:pPr marL="914400" lvl="1" indent="-298450"/>
            <a:r>
              <a:rPr lang="en-US" sz="1100" b="0" i="0" u="none" strike="noStrike" kern="1200" cap="none" baseline="0" dirty="0" smtClean="0">
                <a:solidFill>
                  <a:schemeClr val="tx1"/>
                </a:solidFill>
                <a:effectLst/>
                <a:latin typeface="Arial"/>
                <a:ea typeface="Arial"/>
                <a:cs typeface="Arial"/>
                <a:sym typeface="Wingdings" panose="05000000000000000000" pitchFamily="2" charset="2"/>
              </a:rPr>
              <a:t>It checks your urine (pee) for a certain hormone that is only created when a person is pregnant. This hormone (</a:t>
            </a:r>
            <a:r>
              <a:rPr lang="en-US" sz="1100" b="0" i="0" u="none" strike="noStrike" kern="1200" cap="none" baseline="0" dirty="0" err="1" smtClean="0">
                <a:solidFill>
                  <a:schemeClr val="tx1"/>
                </a:solidFill>
                <a:effectLst/>
                <a:latin typeface="Arial"/>
                <a:ea typeface="Arial"/>
                <a:cs typeface="Arial"/>
                <a:sym typeface="Wingdings" panose="05000000000000000000" pitchFamily="2" charset="2"/>
              </a:rPr>
              <a:t>HCG</a:t>
            </a:r>
            <a:r>
              <a:rPr lang="en-US" sz="1100" b="0" i="0" u="none" strike="noStrike" kern="1200" cap="none" baseline="0" dirty="0" smtClean="0">
                <a:solidFill>
                  <a:schemeClr val="tx1"/>
                </a:solidFill>
                <a:effectLst/>
                <a:latin typeface="Arial"/>
                <a:ea typeface="Arial"/>
                <a:cs typeface="Arial"/>
                <a:sym typeface="Wingdings" panose="05000000000000000000" pitchFamily="2" charset="2"/>
              </a:rPr>
              <a:t>) is released when a fertilized egg attaches to the lining of the uterus – when pregnancy begins. If the tests shows up positive, it means you’re pregnant. </a:t>
            </a:r>
          </a:p>
          <a:p>
            <a:pPr marL="914400" lvl="1" indent="-298450"/>
            <a:r>
              <a:rPr lang="en-US" sz="1100" b="0" i="0" u="none" strike="noStrike" kern="1200" cap="none" baseline="0" dirty="0" smtClean="0">
                <a:solidFill>
                  <a:schemeClr val="tx1"/>
                </a:solidFill>
                <a:effectLst/>
                <a:latin typeface="Arial"/>
                <a:ea typeface="Arial"/>
                <a:cs typeface="Arial"/>
                <a:sym typeface="Wingdings" panose="05000000000000000000" pitchFamily="2" charset="2"/>
              </a:rPr>
              <a:t>Anyone can get a urine pregnancy test from the grocery store or drugstore. </a:t>
            </a:r>
            <a:endParaRPr lang="en-US" sz="1100" b="0" i="0" u="none" strike="noStrike" kern="1200" cap="none" baseline="0" dirty="0" smtClean="0">
              <a:solidFill>
                <a:schemeClr val="tx1"/>
              </a:solidFill>
              <a:effectLst/>
              <a:latin typeface="Arial"/>
              <a:ea typeface="Arial"/>
              <a:cs typeface="Arial"/>
              <a:sym typeface="Arial"/>
            </a:endParaRPr>
          </a:p>
          <a:p>
            <a:pPr marL="457200" lvl="0" indent="-298450"/>
            <a:r>
              <a:rPr lang="en-US" sz="1100" b="1" i="0" u="none" strike="noStrike" cap="none" dirty="0" smtClean="0">
                <a:solidFill>
                  <a:srgbClr val="000000"/>
                </a:solidFill>
                <a:effectLst/>
                <a:latin typeface="Arial"/>
                <a:ea typeface="Arial"/>
                <a:cs typeface="Arial"/>
                <a:sym typeface="Arial"/>
              </a:rPr>
              <a:t>A blood test </a:t>
            </a:r>
          </a:p>
          <a:p>
            <a:pPr lvl="1" rtl="0"/>
            <a:r>
              <a:rPr lang="en-US" sz="1100" b="0" i="0" u="none" strike="noStrike" cap="none" dirty="0" smtClean="0">
                <a:solidFill>
                  <a:srgbClr val="000000"/>
                </a:solidFill>
                <a:effectLst/>
                <a:latin typeface="Arial"/>
                <a:ea typeface="Arial"/>
                <a:cs typeface="Arial"/>
                <a:sym typeface="Arial"/>
              </a:rPr>
              <a:t>A quantitative human chorionic gonadotropin (</a:t>
            </a:r>
            <a:r>
              <a:rPr lang="en-US" sz="1100" b="1" i="0" u="none" strike="noStrike" cap="none" dirty="0" err="1" smtClean="0">
                <a:solidFill>
                  <a:srgbClr val="000000"/>
                </a:solidFill>
                <a:effectLst/>
                <a:latin typeface="Arial"/>
                <a:ea typeface="Arial"/>
                <a:cs typeface="Arial"/>
                <a:sym typeface="Arial"/>
              </a:rPr>
              <a:t>HCG</a:t>
            </a:r>
            <a:r>
              <a:rPr lang="en-US" sz="1100" b="0" i="0" u="none" strike="noStrike" cap="none" dirty="0" smtClean="0">
                <a:solidFill>
                  <a:srgbClr val="000000"/>
                </a:solidFill>
                <a:effectLst/>
                <a:latin typeface="Arial"/>
                <a:ea typeface="Arial"/>
                <a:cs typeface="Arial"/>
                <a:sym typeface="Arial"/>
              </a:rPr>
              <a:t>) test </a:t>
            </a:r>
            <a:r>
              <a:rPr lang="en-US" sz="1100" b="1" i="0" u="none" strike="noStrike" cap="none" dirty="0" smtClean="0">
                <a:solidFill>
                  <a:srgbClr val="000000"/>
                </a:solidFill>
                <a:effectLst/>
                <a:latin typeface="Arial"/>
                <a:ea typeface="Arial"/>
                <a:cs typeface="Arial"/>
                <a:sym typeface="Arial"/>
              </a:rPr>
              <a:t>measures the specific level of </a:t>
            </a:r>
            <a:r>
              <a:rPr lang="en-US" sz="1100" b="1" i="0" u="none" strike="noStrike" cap="none" dirty="0" err="1" smtClean="0">
                <a:solidFill>
                  <a:srgbClr val="000000"/>
                </a:solidFill>
                <a:effectLst/>
                <a:latin typeface="Arial"/>
                <a:ea typeface="Arial"/>
                <a:cs typeface="Arial"/>
                <a:sym typeface="Arial"/>
              </a:rPr>
              <a:t>HCG</a:t>
            </a:r>
            <a:r>
              <a:rPr lang="en-US" sz="1100" b="1" i="0" u="none" strike="noStrike" cap="none" dirty="0" smtClean="0">
                <a:solidFill>
                  <a:srgbClr val="000000"/>
                </a:solidFill>
                <a:effectLst/>
                <a:latin typeface="Arial"/>
                <a:ea typeface="Arial"/>
                <a:cs typeface="Arial"/>
                <a:sym typeface="Arial"/>
              </a:rPr>
              <a:t> in the blood</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HCG</a:t>
            </a:r>
            <a:r>
              <a:rPr lang="en-US" sz="1100" b="0" i="0" u="none" strike="noStrike" cap="none" dirty="0" smtClean="0">
                <a:solidFill>
                  <a:srgbClr val="000000"/>
                </a:solidFill>
                <a:effectLst/>
                <a:latin typeface="Arial"/>
                <a:ea typeface="Arial"/>
                <a:cs typeface="Arial"/>
                <a:sym typeface="Arial"/>
              </a:rPr>
              <a:t> is a hormone produced in the body during pregnancy.</a:t>
            </a:r>
          </a:p>
          <a:p>
            <a:pPr marL="457200" lvl="0" indent="-298450"/>
            <a:r>
              <a:rPr lang="en-US" sz="1100" b="0" i="0" u="none" strike="noStrike" cap="none" dirty="0" smtClean="0">
                <a:solidFill>
                  <a:srgbClr val="000000"/>
                </a:solidFill>
                <a:effectLst/>
                <a:latin typeface="Arial"/>
                <a:ea typeface="Arial"/>
                <a:cs typeface="Arial"/>
                <a:sym typeface="Arial"/>
              </a:rPr>
              <a:t>An </a:t>
            </a:r>
            <a:r>
              <a:rPr lang="en-US" sz="1100" b="1" i="0" u="none" strike="noStrike" cap="none" dirty="0" smtClean="0">
                <a:solidFill>
                  <a:srgbClr val="000000"/>
                </a:solidFill>
                <a:effectLst/>
                <a:latin typeface="Arial"/>
                <a:ea typeface="Arial"/>
                <a:cs typeface="Arial"/>
                <a:sym typeface="Arial"/>
              </a:rPr>
              <a:t>ultrasound</a:t>
            </a:r>
            <a:r>
              <a:rPr lang="en-US" sz="1100" b="0" i="0" u="none" strike="noStrike" cap="none" dirty="0" smtClean="0">
                <a:solidFill>
                  <a:srgbClr val="000000"/>
                </a:solidFill>
                <a:effectLst/>
                <a:latin typeface="Arial"/>
                <a:ea typeface="Arial"/>
                <a:cs typeface="Arial"/>
                <a:sym typeface="Arial"/>
              </a:rPr>
              <a:t> (also called sonogram) is a </a:t>
            </a:r>
            <a:r>
              <a:rPr lang="en-US" sz="1100" b="0" i="0" u="none" strike="noStrike" cap="none" dirty="0" smtClean="0">
                <a:solidFill>
                  <a:srgbClr val="000000"/>
                </a:solidFill>
                <a:effectLst/>
                <a:latin typeface="Arial"/>
                <a:ea typeface="Arial"/>
                <a:cs typeface="Arial"/>
                <a:sym typeface="Arial"/>
                <a:hlinkClick r:id="rId3"/>
              </a:rPr>
              <a:t>prenatal test</a:t>
            </a:r>
            <a:r>
              <a:rPr lang="en-US" sz="1100" b="0" i="0" u="none" strike="noStrike" cap="none" dirty="0" smtClean="0">
                <a:solidFill>
                  <a:srgbClr val="000000"/>
                </a:solidFill>
                <a:effectLst/>
                <a:latin typeface="Arial"/>
                <a:ea typeface="Arial"/>
                <a:cs typeface="Arial"/>
                <a:sym typeface="Arial"/>
              </a:rPr>
              <a:t> offered to most pregnant women. </a:t>
            </a:r>
          </a:p>
          <a:p>
            <a:pPr marL="914400" lvl="1" indent="-298450"/>
            <a:r>
              <a:rPr lang="en-US" sz="1100" b="0" i="0" u="none" strike="noStrike" cap="none" dirty="0" smtClean="0">
                <a:solidFill>
                  <a:srgbClr val="000000"/>
                </a:solidFill>
                <a:effectLst/>
                <a:latin typeface="Arial"/>
                <a:ea typeface="Arial"/>
                <a:cs typeface="Arial"/>
                <a:sym typeface="Arial"/>
              </a:rPr>
              <a:t>It uses sound waves to show a picture of your baby in the uterus (womb). Ultrasound helps your health care provider check on your baby’s health and development. </a:t>
            </a:r>
          </a:p>
          <a:p>
            <a:pPr marL="914400" lvl="1" indent="-298450"/>
            <a:r>
              <a:rPr lang="en-US" sz="1100" b="0" i="0" u="none" strike="noStrike" cap="none" dirty="0" smtClean="0">
                <a:solidFill>
                  <a:srgbClr val="000000"/>
                </a:solidFill>
                <a:effectLst/>
                <a:latin typeface="Arial"/>
                <a:ea typeface="Arial"/>
                <a:cs typeface="Arial"/>
                <a:sym typeface="Arial"/>
              </a:rPr>
              <a:t>This type of test is</a:t>
            </a:r>
            <a:r>
              <a:rPr lang="en-US" sz="1100" b="0" i="0" u="none" strike="noStrike" cap="none" baseline="0" dirty="0" smtClean="0">
                <a:solidFill>
                  <a:srgbClr val="000000"/>
                </a:solidFill>
                <a:effectLst/>
                <a:latin typeface="Arial"/>
                <a:ea typeface="Arial"/>
                <a:cs typeface="Arial"/>
                <a:sym typeface="Arial"/>
              </a:rPr>
              <a:t> available at your doctor’s office.</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1" i="0" u="none" strike="noStrike" kern="1200" cap="none" dirty="0" smtClean="0">
                <a:solidFill>
                  <a:schemeClr val="tx1"/>
                </a:solidFill>
                <a:effectLst/>
                <a:latin typeface="Arial"/>
                <a:ea typeface="Arial"/>
                <a:cs typeface="Arial"/>
                <a:sym typeface="Arial"/>
              </a:rPr>
              <a:t>Reference:</a:t>
            </a:r>
          </a:p>
          <a:p>
            <a:pPr marL="457200" indent="-298450"/>
            <a:r>
              <a:rPr lang="en-US" sz="1100" b="0" i="0" u="none" strike="noStrike" kern="1200" cap="none" dirty="0" smtClean="0">
                <a:solidFill>
                  <a:schemeClr val="tx1"/>
                </a:solidFill>
                <a:effectLst/>
                <a:latin typeface="Arial"/>
                <a:ea typeface="Arial"/>
                <a:cs typeface="Arial"/>
                <a:sym typeface="Arial"/>
              </a:rPr>
              <a:t>Government of Canada. (2022, April 29). Your Guide to a Healthy Pregnancy:</a:t>
            </a:r>
            <a:r>
              <a:rPr lang="en-US" sz="1100" b="0" i="0" u="none" strike="noStrike" kern="1200" cap="none" baseline="0" dirty="0" smtClean="0">
                <a:solidFill>
                  <a:schemeClr val="tx1"/>
                </a:solidFill>
                <a:effectLst/>
                <a:latin typeface="Arial"/>
                <a:ea typeface="Arial"/>
                <a:cs typeface="Arial"/>
                <a:sym typeface="Arial"/>
              </a:rPr>
              <a:t> Common complaints in pregnancy and </a:t>
            </a:r>
            <a:r>
              <a:rPr lang="en-US" sz="1100" b="0" i="0" u="none" strike="noStrike" kern="1200" cap="none" dirty="0" smtClean="0">
                <a:solidFill>
                  <a:schemeClr val="tx1"/>
                </a:solidFill>
                <a:effectLst/>
                <a:latin typeface="Arial"/>
                <a:ea typeface="Arial"/>
                <a:cs typeface="Arial"/>
                <a:sym typeface="Arial"/>
              </a:rPr>
              <a:t>You developing baby.</a:t>
            </a:r>
            <a:r>
              <a:rPr lang="en-US" sz="1100" b="0" i="0" u="none" strike="noStrike" kern="1200" cap="none" baseline="0" dirty="0" smtClean="0">
                <a:solidFill>
                  <a:schemeClr val="tx1"/>
                </a:solidFill>
                <a:effectLst/>
                <a:latin typeface="Arial"/>
                <a:ea typeface="Arial"/>
                <a:cs typeface="Arial"/>
                <a:sym typeface="Arial"/>
              </a:rPr>
              <a:t> https://www.canada.ca/en/public-health/services/health-promotion/healthy-pregnancy/healthy-pregnancy-guide.html#a15</a:t>
            </a:r>
            <a:endParaRPr lang="en-US" sz="1100" b="0" i="0" u="none" strike="noStrike" kern="1200" cap="none" dirty="0" smtClean="0">
              <a:solidFill>
                <a:schemeClr val="tx1"/>
              </a:solidFill>
              <a:effectLst/>
              <a:latin typeface="Arial"/>
              <a:ea typeface="Arial"/>
              <a:cs typeface="Arial"/>
              <a:sym typeface="Arial"/>
            </a:endParaRPr>
          </a:p>
          <a:p>
            <a:pPr marL="457200" indent="-298450"/>
            <a:r>
              <a:rPr lang="en-US" sz="1100" b="0" i="0" u="none" strike="noStrike" kern="1200" cap="none" dirty="0" smtClean="0">
                <a:solidFill>
                  <a:schemeClr val="tx1"/>
                </a:solidFill>
                <a:effectLst/>
                <a:latin typeface="Arial"/>
                <a:ea typeface="Arial"/>
                <a:cs typeface="Arial"/>
                <a:sym typeface="Arial"/>
              </a:rPr>
              <a:t>Niagara</a:t>
            </a:r>
            <a:r>
              <a:rPr lang="en-US" sz="1100" b="0" i="0" u="none" strike="noStrike" kern="1200" cap="none" baseline="0" dirty="0" smtClean="0">
                <a:solidFill>
                  <a:schemeClr val="tx1"/>
                </a:solidFill>
                <a:effectLst/>
                <a:latin typeface="Arial"/>
                <a:ea typeface="Arial"/>
                <a:cs typeface="Arial"/>
                <a:sym typeface="Arial"/>
              </a:rPr>
              <a:t> Parents</a:t>
            </a:r>
          </a:p>
          <a:p>
            <a:pPr marL="457200" indent="-298450"/>
            <a:r>
              <a:rPr lang="en-US" sz="1100" b="0" i="0" u="none" strike="noStrike" kern="1200" cap="none" baseline="0" dirty="0" smtClean="0">
                <a:solidFill>
                  <a:schemeClr val="tx1"/>
                </a:solidFill>
                <a:effectLst/>
                <a:latin typeface="Arial"/>
                <a:ea typeface="Arial"/>
                <a:cs typeface="Arial"/>
                <a:sym typeface="Arial"/>
              </a:rPr>
              <a:t>Nemours </a:t>
            </a:r>
            <a:r>
              <a:rPr lang="en-US" sz="1100" b="0" i="0" u="none" strike="noStrike" kern="1200" cap="none" baseline="0" dirty="0" err="1" smtClean="0">
                <a:solidFill>
                  <a:schemeClr val="tx1"/>
                </a:solidFill>
                <a:effectLst/>
                <a:latin typeface="Arial"/>
                <a:ea typeface="Arial"/>
                <a:cs typeface="Arial"/>
                <a:sym typeface="Arial"/>
              </a:rPr>
              <a:t>KidsHealth</a:t>
            </a:r>
            <a:r>
              <a:rPr lang="en-US" sz="1100" b="0" i="0" u="none" strike="noStrike" kern="1200" cap="none" baseline="0" dirty="0" smtClean="0">
                <a:solidFill>
                  <a:schemeClr val="tx1"/>
                </a:solidFill>
                <a:effectLst/>
                <a:latin typeface="Arial"/>
                <a:ea typeface="Arial"/>
                <a:cs typeface="Arial"/>
                <a:sym typeface="Arial"/>
              </a:rPr>
              <a:t> (2020). Parents: Pregnancy Slideshow (baby). https://kidshealth.org/en/parents/babyslideshow.html</a:t>
            </a:r>
          </a:p>
          <a:p>
            <a:pPr marL="158750" indent="0">
              <a:buNone/>
            </a:pPr>
            <a:endParaRPr lang="en-US" sz="1100" b="0" i="0" u="none" strike="noStrike" kern="1200" cap="none" baseline="0" dirty="0" smtClean="0">
              <a:solidFill>
                <a:schemeClr val="tx1"/>
              </a:solidFill>
              <a:effectLst/>
              <a:latin typeface="Arial"/>
              <a:ea typeface="Arial"/>
              <a:cs typeface="Arial"/>
              <a:sym typeface="Arial"/>
            </a:endParaRPr>
          </a:p>
          <a:p>
            <a:pPr marL="158750" indent="0">
              <a:buNone/>
            </a:pPr>
            <a:r>
              <a:rPr lang="en-US" sz="1100" b="1" i="0" u="none" strike="noStrike" kern="1200" cap="none" baseline="0" dirty="0" smtClean="0">
                <a:solidFill>
                  <a:schemeClr val="tx1"/>
                </a:solidFill>
                <a:effectLst/>
                <a:latin typeface="Arial"/>
                <a:ea typeface="Arial"/>
                <a:cs typeface="Arial"/>
                <a:sym typeface="Arial"/>
              </a:rPr>
              <a:t>Photo Reference:</a:t>
            </a:r>
          </a:p>
          <a:p>
            <a:pPr marL="457200" indent="-298450"/>
            <a:r>
              <a:rPr lang="en-US" sz="1100" b="0" i="0" u="none" strike="noStrike" kern="1200" cap="none" baseline="0" dirty="0" smtClean="0">
                <a:solidFill>
                  <a:schemeClr val="tx1"/>
                </a:solidFill>
                <a:effectLst/>
                <a:latin typeface="Arial"/>
                <a:ea typeface="Arial"/>
                <a:cs typeface="Arial"/>
                <a:sym typeface="Arial"/>
              </a:rPr>
              <a:t>Kaur, H. (2021, December 9). CNN Health: </a:t>
            </a:r>
            <a:r>
              <a:rPr lang="en-US" sz="1100" b="0" i="0" u="none" strike="noStrike" cap="none" dirty="0" smtClean="0">
                <a:solidFill>
                  <a:srgbClr val="000000"/>
                </a:solidFill>
                <a:effectLst/>
                <a:latin typeface="Arial"/>
                <a:ea typeface="Arial"/>
                <a:cs typeface="Arial"/>
                <a:sym typeface="Arial"/>
              </a:rPr>
              <a:t>A viral image of a Black fetus is highlighting the need for diversity in medical illustrations.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kern="1200" cap="none" baseline="0" dirty="0" smtClean="0">
                <a:solidFill>
                  <a:schemeClr val="tx1"/>
                </a:solidFill>
                <a:effectLst/>
                <a:latin typeface="Arial"/>
                <a:ea typeface="Arial"/>
                <a:cs typeface="Arial"/>
                <a:sym typeface="Arial"/>
              </a:rPr>
              <a:t>https://www.cnn.com/2021/12/09/health/black-fetus-medical-illustration-diversity-wellness-cec/index.html</a:t>
            </a:r>
          </a:p>
        </p:txBody>
      </p:sp>
    </p:spTree>
    <p:extLst>
      <p:ext uri="{BB962C8B-B14F-4D97-AF65-F5344CB8AC3E}">
        <p14:creationId xmlns:p14="http://schemas.microsoft.com/office/powerpoint/2010/main" val="4139663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smtClean="0">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The process of pregnancy takes about 9 months or 40 weeks to complete. This time period is divided into 3 stages called trimesters.</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Trimester one includes the first three months. Trimester two includes months 4-6. Trimester three includes months 7-9.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u="sng" dirty="0" smtClean="0"/>
              <a:t>Background Knowledge</a:t>
            </a:r>
            <a:endParaRPr lang="en-CA" b="1" u="sng" dirty="0" smtClean="0"/>
          </a:p>
          <a:p>
            <a:pPr marL="0" lvl="0" indent="0" algn="l" rtl="0">
              <a:spcBef>
                <a:spcPts val="0"/>
              </a:spcBef>
              <a:spcAft>
                <a:spcPts val="0"/>
              </a:spcAft>
              <a:buNone/>
            </a:pPr>
            <a:r>
              <a:rPr lang="en-CA" b="1" dirty="0" smtClean="0"/>
              <a:t>During</a:t>
            </a:r>
            <a:r>
              <a:rPr lang="en-CA" b="1" baseline="0" dirty="0" smtClean="0"/>
              <a:t> pregnancy, the baby is constantly growing and changing. Below are some examples of some of the changes happening to the baby in each trimester. </a:t>
            </a:r>
          </a:p>
          <a:p>
            <a:pPr marL="171450" lvl="0" indent="-171450" algn="l" rtl="0">
              <a:spcBef>
                <a:spcPts val="0"/>
              </a:spcBef>
              <a:spcAft>
                <a:spcPts val="0"/>
              </a:spcAft>
            </a:pPr>
            <a:r>
              <a:rPr lang="en-CA" b="1" baseline="0" dirty="0" smtClean="0"/>
              <a:t>First Trimester:</a:t>
            </a:r>
          </a:p>
          <a:p>
            <a:pPr marL="628650" lvl="1" indent="-171450" algn="l" rtl="0">
              <a:spcBef>
                <a:spcPts val="0"/>
              </a:spcBef>
              <a:spcAft>
                <a:spcPts val="0"/>
              </a:spcAft>
            </a:pPr>
            <a:r>
              <a:rPr lang="en-CA" b="0" baseline="0" dirty="0" smtClean="0"/>
              <a:t>During the first 0-4 weeks the baby is called an embryo (first month), whereas at 9-12 weeks the baby is called a fetus (third month)</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baseline="0" dirty="0" smtClean="0">
                <a:solidFill>
                  <a:schemeClr val="tx1"/>
                </a:solidFill>
                <a:effectLst/>
                <a:latin typeface="Arial"/>
                <a:cs typeface="Arial"/>
                <a:sym typeface="Arial"/>
              </a:rPr>
              <a:t>For weeks 5-8 (second month): arm and leg buds are starting to grow; now the baby is about 2.5cm long</a:t>
            </a:r>
            <a:endParaRPr lang="en-CA" b="0" baseline="0" dirty="0" smtClean="0"/>
          </a:p>
          <a:p>
            <a:pPr marL="628650" lvl="1" indent="-171450" algn="l" rtl="0">
              <a:spcBef>
                <a:spcPts val="0"/>
              </a:spcBef>
              <a:spcAft>
                <a:spcPts val="0"/>
              </a:spcAft>
            </a:pPr>
            <a:r>
              <a:rPr lang="en-CA" b="0" baseline="0" dirty="0" smtClean="0"/>
              <a:t>From 9-12 weeks, the baby’s eyes, ears, and nose are forming/formed</a:t>
            </a:r>
          </a:p>
          <a:p>
            <a:pPr marL="171450" lvl="0" indent="-171450" algn="l" rtl="0">
              <a:spcBef>
                <a:spcPts val="0"/>
              </a:spcBef>
              <a:spcAft>
                <a:spcPts val="0"/>
              </a:spcAft>
            </a:pPr>
            <a:r>
              <a:rPr lang="en-CA" b="1" baseline="0" dirty="0" smtClean="0"/>
              <a:t>Second Trimester:</a:t>
            </a:r>
          </a:p>
          <a:p>
            <a:pPr marL="628650" lvl="1" indent="-171450" algn="l" rtl="0">
              <a:spcBef>
                <a:spcPts val="0"/>
              </a:spcBef>
              <a:spcAft>
                <a:spcPts val="0"/>
              </a:spcAft>
            </a:pPr>
            <a:r>
              <a:rPr lang="en-CA" b="0" baseline="0" dirty="0" smtClean="0"/>
              <a:t>For </a:t>
            </a:r>
            <a:r>
              <a:rPr lang="en-US" sz="1100" b="0" i="0" u="none" strike="noStrike" kern="1200" cap="none" baseline="0" dirty="0" smtClean="0">
                <a:solidFill>
                  <a:schemeClr val="tx1"/>
                </a:solidFill>
                <a:effectLst/>
                <a:latin typeface="Arial"/>
                <a:cs typeface="Arial"/>
                <a:sym typeface="Arial"/>
              </a:rPr>
              <a:t>13-18 weeks (fourth month): baby has fingernails and toenails; baby can taste and hear sounds</a:t>
            </a:r>
          </a:p>
          <a:p>
            <a:pPr marL="628650" lvl="1" indent="-171450" algn="l" rtl="0">
              <a:spcBef>
                <a:spcPts val="0"/>
              </a:spcBef>
              <a:spcAft>
                <a:spcPts val="0"/>
              </a:spcAft>
            </a:pPr>
            <a:r>
              <a:rPr lang="en-US" sz="1100" b="0" i="0" u="none" strike="noStrike" kern="1200" cap="none" baseline="0" dirty="0" smtClean="0">
                <a:solidFill>
                  <a:schemeClr val="tx1"/>
                </a:solidFill>
                <a:effectLst/>
                <a:latin typeface="Arial"/>
                <a:cs typeface="Arial"/>
                <a:sym typeface="Arial"/>
              </a:rPr>
              <a:t>19-22 weeks (fifth month): baby will kick, twist and turn in uterus; baby is approximately 25cm long</a:t>
            </a:r>
          </a:p>
          <a:p>
            <a:pPr marL="628650" lvl="1" indent="-171450" algn="l" rtl="0">
              <a:spcBef>
                <a:spcPts val="0"/>
              </a:spcBef>
              <a:spcAft>
                <a:spcPts val="0"/>
              </a:spcAft>
            </a:pPr>
            <a:r>
              <a:rPr lang="en-US" sz="1100" b="0" i="0" u="none" strike="noStrike" kern="1200" cap="none" baseline="0" dirty="0" smtClean="0">
                <a:solidFill>
                  <a:schemeClr val="tx1"/>
                </a:solidFill>
                <a:effectLst/>
                <a:latin typeface="Arial"/>
                <a:cs typeface="Arial"/>
                <a:sym typeface="Arial"/>
              </a:rPr>
              <a:t>23-27 weeks (sixth month): baby can hiccup, and open and close eyes; at this point, the baby will weigh about 1kg</a:t>
            </a:r>
            <a:endParaRPr lang="en-CA" b="0" baseline="0" dirty="0" smtClean="0"/>
          </a:p>
          <a:p>
            <a:pPr marL="171450" lvl="0" indent="-171450" algn="l" rtl="0">
              <a:spcBef>
                <a:spcPts val="0"/>
              </a:spcBef>
              <a:spcAft>
                <a:spcPts val="0"/>
              </a:spcAft>
            </a:pPr>
            <a:r>
              <a:rPr lang="en-CA" b="1" baseline="0" dirty="0" smtClean="0"/>
              <a:t>Third Trimester:</a:t>
            </a:r>
          </a:p>
          <a:p>
            <a:pPr marL="628650" lvl="1" indent="-171450" algn="l" rtl="0">
              <a:spcBef>
                <a:spcPts val="0"/>
              </a:spcBef>
              <a:spcAft>
                <a:spcPts val="0"/>
              </a:spcAft>
            </a:pPr>
            <a:r>
              <a:rPr lang="en-US" sz="1100" b="0" i="0" u="none" strike="noStrike" kern="1200" cap="none" dirty="0" smtClean="0">
                <a:solidFill>
                  <a:schemeClr val="tx1"/>
                </a:solidFill>
                <a:effectLst/>
                <a:latin typeface="Arial"/>
                <a:ea typeface="Arial"/>
                <a:cs typeface="Arial"/>
                <a:sym typeface="Arial"/>
              </a:rPr>
              <a:t>The baby can hear and respond to sounds</a:t>
            </a:r>
          </a:p>
          <a:p>
            <a:pPr marL="628650" lvl="1" indent="-171450" algn="l" rtl="0">
              <a:spcBef>
                <a:spcPts val="0"/>
              </a:spcBef>
              <a:spcAft>
                <a:spcPts val="0"/>
              </a:spcAft>
            </a:pPr>
            <a:r>
              <a:rPr lang="en-US" sz="1100" b="0" i="0" u="none" strike="noStrike" kern="1200" cap="none" baseline="0" dirty="0" smtClean="0">
                <a:solidFill>
                  <a:schemeClr val="tx1"/>
                </a:solidFill>
                <a:effectLst/>
                <a:latin typeface="Arial"/>
                <a:cs typeface="Arial"/>
                <a:sym typeface="Arial"/>
              </a:rPr>
              <a:t>By the 7</a:t>
            </a:r>
            <a:r>
              <a:rPr lang="en-US" sz="1100" b="0" i="0" u="none" strike="noStrike" kern="1200" cap="none" baseline="30000" dirty="0" smtClean="0">
                <a:solidFill>
                  <a:schemeClr val="tx1"/>
                </a:solidFill>
                <a:effectLst/>
                <a:latin typeface="Arial"/>
                <a:cs typeface="Arial"/>
                <a:sym typeface="Arial"/>
              </a:rPr>
              <a:t>th</a:t>
            </a:r>
            <a:r>
              <a:rPr lang="en-US" sz="1100" b="0" i="0" u="none" strike="noStrike" kern="1200" cap="none" baseline="0" dirty="0" smtClean="0">
                <a:solidFill>
                  <a:schemeClr val="tx1"/>
                </a:solidFill>
                <a:effectLst/>
                <a:latin typeface="Arial"/>
                <a:cs typeface="Arial"/>
                <a:sym typeface="Arial"/>
              </a:rPr>
              <a:t> month, the baby will have eyelashes and eyebrows and </a:t>
            </a:r>
            <a:r>
              <a:rPr lang="en-US" sz="1100" b="1" i="0" u="none" strike="noStrike" kern="1200" cap="none" baseline="0" dirty="0" smtClean="0">
                <a:solidFill>
                  <a:schemeClr val="tx1"/>
                </a:solidFill>
                <a:effectLst/>
                <a:latin typeface="Arial"/>
                <a:cs typeface="Arial"/>
                <a:sym typeface="Arial"/>
              </a:rPr>
              <a:t>kicks can be seen</a:t>
            </a:r>
            <a:endParaRPr lang="en-CA" sz="1100" b="1" i="0" u="none" strike="noStrike" kern="0" cap="none" baseline="0" dirty="0" smtClean="0">
              <a:solidFill>
                <a:srgbClr val="000000"/>
              </a:solidFill>
              <a:effectLst/>
              <a:latin typeface="Arial"/>
              <a:cs typeface="Arial"/>
              <a:sym typeface="Arial"/>
            </a:endParaRPr>
          </a:p>
          <a:p>
            <a:pPr marL="628650" lvl="1" indent="-171450" algn="l" rtl="0">
              <a:spcBef>
                <a:spcPts val="0"/>
              </a:spcBef>
              <a:spcAft>
                <a:spcPts val="0"/>
              </a:spcAft>
            </a:pPr>
            <a:r>
              <a:rPr lang="en-US" sz="1100" b="0" i="0" u="none" strike="noStrike" kern="1200" cap="none" baseline="0" dirty="0" smtClean="0">
                <a:solidFill>
                  <a:schemeClr val="tx1"/>
                </a:solidFill>
                <a:effectLst/>
                <a:latin typeface="Arial"/>
                <a:cs typeface="Arial"/>
                <a:sym typeface="Arial"/>
              </a:rPr>
              <a:t>During 32-35 weeks (eighth month): the baby is building layers of fat to stay warm after birth; baby will be about 46cm long</a:t>
            </a:r>
          </a:p>
          <a:p>
            <a:pPr marL="628650" lvl="1" indent="-171450" algn="l" rtl="0">
              <a:spcBef>
                <a:spcPts val="0"/>
              </a:spcBef>
              <a:spcAft>
                <a:spcPts val="0"/>
              </a:spcAft>
            </a:pPr>
            <a:r>
              <a:rPr lang="en-US" sz="1100" b="0" i="0" u="none" strike="noStrike" kern="1200" cap="none" baseline="0" dirty="0" smtClean="0">
                <a:solidFill>
                  <a:schemeClr val="tx1"/>
                </a:solidFill>
                <a:effectLst/>
                <a:latin typeface="Arial"/>
                <a:cs typeface="Arial"/>
                <a:sym typeface="Arial"/>
              </a:rPr>
              <a:t>From weeks 36-40 (ninth month): the baby’s skin is pinker and less wrinkled; baby can weigh about 3-4kg </a:t>
            </a:r>
            <a:endParaRPr lang="en-US" b="0"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u="sng" dirty="0" smtClean="0"/>
              <a:t>Other Facts about Pregnancy:</a:t>
            </a:r>
          </a:p>
          <a:p>
            <a:r>
              <a:rPr lang="en-US" sz="1100" b="0" i="0" u="none" strike="noStrike" cap="none" dirty="0" smtClean="0">
                <a:solidFill>
                  <a:srgbClr val="000000"/>
                </a:solidFill>
                <a:effectLst/>
                <a:latin typeface="Arial"/>
                <a:ea typeface="Arial"/>
                <a:cs typeface="Arial"/>
                <a:sym typeface="Arial"/>
              </a:rPr>
              <a:t>About </a:t>
            </a:r>
            <a:r>
              <a:rPr lang="en-US" sz="1100" b="0" i="0" u="none" strike="noStrike" cap="none" dirty="0" smtClean="0">
                <a:solidFill>
                  <a:srgbClr val="000000"/>
                </a:solidFill>
                <a:effectLst/>
                <a:latin typeface="Arial"/>
                <a:ea typeface="Arial"/>
                <a:cs typeface="Arial"/>
                <a:sym typeface="Arial"/>
                <a:hlinkClick r:id="rId3"/>
              </a:rPr>
              <a:t>1 in every 2,000</a:t>
            </a:r>
            <a:r>
              <a:rPr lang="en-US" sz="1100" b="0" i="0" u="none" strike="noStrike" cap="none" dirty="0" smtClean="0">
                <a:solidFill>
                  <a:srgbClr val="000000"/>
                </a:solidFill>
                <a:effectLst/>
                <a:latin typeface="Arial"/>
                <a:ea typeface="Arial"/>
                <a:cs typeface="Arial"/>
                <a:sym typeface="Arial"/>
              </a:rPr>
              <a:t> babies are born with teeth. These are loose natal teeth and sometimes need to be removed by a doctor. They can be painful for the mother during breastfeeding. They can also be dangerous — there’s a risk they may be dislodged and inhaled.</a:t>
            </a:r>
          </a:p>
          <a:p>
            <a:r>
              <a:rPr lang="en-US" sz="1100" b="0" i="0" u="none" strike="noStrike" cap="none" dirty="0" smtClean="0">
                <a:solidFill>
                  <a:srgbClr val="000000"/>
                </a:solidFill>
                <a:effectLst/>
                <a:latin typeface="Arial"/>
                <a:ea typeface="Arial"/>
                <a:cs typeface="Arial"/>
                <a:sym typeface="Arial"/>
              </a:rPr>
              <a:t>The uterus can expand greatly during pregnancy. During the first trimester, it’s about the size of an orange. By the third trimester, it expands to the size of a </a:t>
            </a:r>
            <a:r>
              <a:rPr lang="en-US" sz="1100" b="0" i="0" u="none" strike="noStrike" cap="none" dirty="0" smtClean="0">
                <a:solidFill>
                  <a:srgbClr val="000000"/>
                </a:solidFill>
                <a:effectLst/>
                <a:latin typeface="Arial"/>
                <a:ea typeface="Arial"/>
                <a:cs typeface="Arial"/>
                <a:sym typeface="Arial"/>
                <a:hlinkClick r:id="rId4"/>
              </a:rPr>
              <a:t>watermelon</a:t>
            </a:r>
            <a:r>
              <a:rPr lang="en-US" sz="1100" b="0" i="0" u="none" strike="noStrike" cap="none" dirty="0" smtClean="0">
                <a:solidFill>
                  <a:srgbClr val="000000"/>
                </a:solidFill>
                <a:effectLst/>
                <a:latin typeface="Arial"/>
                <a:ea typeface="Arial"/>
                <a:cs typeface="Arial"/>
                <a:sym typeface="Arial"/>
              </a:rPr>
              <a:t>.</a:t>
            </a:r>
          </a:p>
          <a:p>
            <a:r>
              <a:rPr lang="en-US" sz="1100" b="0" i="0" u="none" strike="noStrike" cap="none" dirty="0" smtClean="0">
                <a:solidFill>
                  <a:srgbClr val="000000"/>
                </a:solidFill>
                <a:effectLst/>
                <a:latin typeface="Arial"/>
                <a:ea typeface="Arial"/>
                <a:cs typeface="Arial"/>
                <a:sym typeface="Arial"/>
              </a:rPr>
              <a:t>The longest recorded pregnancy was </a:t>
            </a:r>
            <a:r>
              <a:rPr lang="en-US" sz="1100" b="0" i="0" u="none" strike="noStrike" cap="none" dirty="0" smtClean="0">
                <a:solidFill>
                  <a:srgbClr val="000000"/>
                </a:solidFill>
                <a:effectLst/>
                <a:latin typeface="Arial"/>
                <a:ea typeface="Arial"/>
                <a:cs typeface="Arial"/>
                <a:sym typeface="Arial"/>
                <a:hlinkClick r:id="rId5"/>
              </a:rPr>
              <a:t>375 days</a:t>
            </a:r>
            <a:r>
              <a:rPr lang="en-US" sz="1100" b="0" i="0" u="none" strike="noStrike" cap="none" dirty="0" smtClean="0">
                <a:solidFill>
                  <a:srgbClr val="000000"/>
                </a:solidFill>
                <a:effectLst/>
                <a:latin typeface="Arial"/>
                <a:ea typeface="Arial"/>
                <a:cs typeface="Arial"/>
                <a:sym typeface="Arial"/>
              </a:rPr>
              <a:t>. According to a 1945 entry in Time Magazine, a woman named Beulah Hunter gave birth in Los Angeles nearly 100 days after the average 280-day pregnancy.</a:t>
            </a:r>
          </a:p>
          <a:p>
            <a:r>
              <a:rPr lang="en-US" sz="1100" b="0" i="0" u="none" strike="noStrike" cap="none" dirty="0" smtClean="0">
                <a:solidFill>
                  <a:srgbClr val="000000"/>
                </a:solidFill>
                <a:effectLst/>
                <a:latin typeface="Arial"/>
                <a:ea typeface="Arial"/>
                <a:cs typeface="Arial"/>
                <a:sym typeface="Arial"/>
              </a:rPr>
              <a:t>The oldest recorded woman to have a baby was </a:t>
            </a:r>
            <a:r>
              <a:rPr lang="en-US" sz="1100" b="0" i="0" u="none" strike="noStrike" cap="none" dirty="0" smtClean="0">
                <a:solidFill>
                  <a:srgbClr val="000000"/>
                </a:solidFill>
                <a:effectLst/>
                <a:latin typeface="Arial"/>
                <a:ea typeface="Arial"/>
                <a:cs typeface="Arial"/>
                <a:sym typeface="Arial"/>
                <a:hlinkClick r:id="rId6"/>
              </a:rPr>
              <a:t>66 years old</a:t>
            </a:r>
            <a:r>
              <a:rPr lang="en-US" sz="1100" b="0" i="0" u="none" strike="noStrike" cap="none" dirty="0" smtClean="0">
                <a:solidFill>
                  <a:srgbClr val="000000"/>
                </a:solidFill>
                <a:effectLst/>
                <a:latin typeface="Arial"/>
                <a:ea typeface="Arial"/>
                <a:cs typeface="Arial"/>
                <a:sym typeface="Arial"/>
              </a:rPr>
              <a:t>.</a:t>
            </a:r>
            <a:r>
              <a:rPr lang="en-US" dirty="0" smtClean="0"/>
              <a:t/>
            </a:r>
            <a:br>
              <a:rPr lang="en-US" dirty="0" smtClean="0"/>
            </a:br>
            <a:endParaRPr lang="en-CA" b="0" dirty="0" smtClean="0"/>
          </a:p>
          <a:p>
            <a:pPr marL="0" lvl="0" indent="0" algn="l" rtl="0">
              <a:spcBef>
                <a:spcPts val="0"/>
              </a:spcBef>
              <a:spcAft>
                <a:spcPts val="0"/>
              </a:spcAft>
              <a:buNone/>
            </a:pPr>
            <a:r>
              <a:rPr lang="en-CA" b="0" u="sng" dirty="0" smtClean="0"/>
              <a:t>5 Myths</a:t>
            </a:r>
            <a:r>
              <a:rPr lang="en-CA" b="0" u="sng" baseline="0" dirty="0" smtClean="0"/>
              <a:t> about Pregnancy:</a:t>
            </a:r>
          </a:p>
          <a:p>
            <a:r>
              <a:rPr lang="en-US" sz="1100" b="0" i="0" u="none" strike="noStrike" cap="none" dirty="0" smtClean="0">
                <a:solidFill>
                  <a:srgbClr val="000000"/>
                </a:solidFill>
                <a:effectLst/>
                <a:latin typeface="Arial"/>
                <a:ea typeface="Arial"/>
                <a:cs typeface="Arial"/>
                <a:sym typeface="Arial"/>
              </a:rPr>
              <a:t>1. Myth: The shape of your belly can predict the gender of your baby.</a:t>
            </a:r>
          </a:p>
          <a:p>
            <a:r>
              <a:rPr lang="en-US" sz="1100" b="0" i="0" u="none" strike="noStrike" cap="none" dirty="0" smtClean="0">
                <a:solidFill>
                  <a:srgbClr val="000000"/>
                </a:solidFill>
                <a:effectLst/>
                <a:latin typeface="Arial"/>
                <a:ea typeface="Arial"/>
                <a:cs typeface="Arial"/>
                <a:sym typeface="Arial"/>
              </a:rPr>
              <a:t>2. Myth: The heart rate of a fetus can predict the gender.</a:t>
            </a:r>
          </a:p>
          <a:p>
            <a:r>
              <a:rPr lang="en-US" sz="1100" b="0" i="0" u="none" strike="noStrike" cap="none" dirty="0" smtClean="0">
                <a:solidFill>
                  <a:srgbClr val="000000"/>
                </a:solidFill>
                <a:effectLst/>
                <a:latin typeface="Arial"/>
                <a:ea typeface="Arial"/>
                <a:cs typeface="Arial"/>
                <a:sym typeface="Arial"/>
              </a:rPr>
              <a:t>3. Myth: Your face shape and fullness during pregnancy can predict the gender.</a:t>
            </a:r>
          </a:p>
          <a:p>
            <a:r>
              <a:rPr lang="en-US" sz="1100" b="0" i="0" u="none" strike="noStrike" cap="none" dirty="0" smtClean="0">
                <a:solidFill>
                  <a:srgbClr val="000000"/>
                </a:solidFill>
                <a:effectLst/>
                <a:latin typeface="Arial"/>
                <a:ea typeface="Arial"/>
                <a:cs typeface="Arial"/>
                <a:sym typeface="Arial"/>
              </a:rPr>
              <a:t>4. Myth: Spice during pregnancy causes blindness in babies.</a:t>
            </a:r>
          </a:p>
          <a:p>
            <a:r>
              <a:rPr lang="en-US" sz="1100" b="0" i="0" u="none" strike="noStrike" cap="none" dirty="0" smtClean="0">
                <a:solidFill>
                  <a:srgbClr val="000000"/>
                </a:solidFill>
                <a:effectLst/>
                <a:latin typeface="Arial"/>
                <a:ea typeface="Arial"/>
                <a:cs typeface="Arial"/>
                <a:sym typeface="Arial"/>
              </a:rPr>
              <a:t>5. Myth: Experiencing heartburn during pregnancy means your baby will be born with hair.</a:t>
            </a:r>
            <a:endParaRPr lang="en-CA" b="0" u="sng"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Chertoff, J. Medically reviewed by Wilson, D. R. (2018, January 11). </a:t>
            </a:r>
            <a:r>
              <a:rPr lang="en-CA" b="0" baseline="0" dirty="0" err="1" smtClean="0"/>
              <a:t>Healthline</a:t>
            </a:r>
            <a:r>
              <a:rPr lang="en-CA" b="0" baseline="0" dirty="0" smtClean="0"/>
              <a:t>: 30 Facts about pregnancy. https://www.healthline.com/health/pregnancy/pregnancy-facts#facts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93085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cs typeface="Arial"/>
                <a:sym typeface="Arial"/>
              </a:rPr>
              <a:t>General Information</a:t>
            </a:r>
          </a:p>
          <a:p>
            <a:pPr marL="158750" indent="0">
              <a:buNone/>
            </a:pPr>
            <a:r>
              <a:rPr lang="en-US" sz="1100" b="1" i="0" u="none" strike="noStrike" kern="1200" cap="none" dirty="0" smtClean="0">
                <a:solidFill>
                  <a:schemeClr val="tx1"/>
                </a:solidFill>
                <a:effectLst/>
                <a:latin typeface="Arial"/>
                <a:cs typeface="Arial"/>
                <a:sym typeface="Arial"/>
              </a:rPr>
              <a:t>First</a:t>
            </a:r>
            <a:r>
              <a:rPr lang="en-US" sz="1100" b="1" i="0" u="none" strike="noStrike" kern="1200" cap="none" baseline="0" dirty="0" smtClean="0">
                <a:solidFill>
                  <a:schemeClr val="tx1"/>
                </a:solidFill>
                <a:effectLst/>
                <a:latin typeface="Arial"/>
                <a:cs typeface="Arial"/>
                <a:sym typeface="Arial"/>
              </a:rPr>
              <a:t> Trimester:</a:t>
            </a:r>
          </a:p>
          <a:p>
            <a:pPr marL="457200" indent="-298450"/>
            <a:r>
              <a:rPr lang="en-US" sz="1100" b="0" i="0" u="none" strike="noStrike" kern="1200" cap="none" baseline="0" dirty="0" smtClean="0">
                <a:solidFill>
                  <a:schemeClr val="tx1"/>
                </a:solidFill>
                <a:effectLst/>
                <a:latin typeface="Arial"/>
                <a:cs typeface="Arial"/>
                <a:sym typeface="Arial"/>
              </a:rPr>
              <a:t>0-4 weeks (first month): baby is called an embryo and is about 6mm long</a:t>
            </a:r>
          </a:p>
          <a:p>
            <a:pPr marL="457200" indent="-298450"/>
            <a:r>
              <a:rPr lang="en-US" sz="1100" b="0" i="0" u="none" strike="noStrike" kern="1200" cap="none" baseline="0" dirty="0" smtClean="0">
                <a:solidFill>
                  <a:schemeClr val="tx1"/>
                </a:solidFill>
                <a:effectLst/>
                <a:latin typeface="Arial"/>
                <a:cs typeface="Arial"/>
                <a:sym typeface="Arial"/>
              </a:rPr>
              <a:t>5-8 weeks (second month): arm and leg buds are starting to grow; now the baby is about 2.5cm long</a:t>
            </a:r>
          </a:p>
          <a:p>
            <a:pPr marL="457200" indent="-298450"/>
            <a:r>
              <a:rPr lang="en-US" sz="1100" b="0" i="0" u="none" strike="noStrike" kern="1200" cap="none" baseline="0" dirty="0" smtClean="0">
                <a:solidFill>
                  <a:schemeClr val="tx1"/>
                </a:solidFill>
                <a:effectLst/>
                <a:latin typeface="Arial"/>
                <a:cs typeface="Arial"/>
                <a:sym typeface="Arial"/>
              </a:rPr>
              <a:t>9-12 weeks (third month): baby is called a fetus; eyes, ears, nose are forming/formed</a:t>
            </a:r>
            <a:endParaRPr lang="en-US"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kern="1200"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The first trimester is a critical time in the baby’s life. It is the period of rapid growth and development. By the end of these 3 months, all of the baby’s organs will be formed and functioning and its bones and teeth will begin to form. The baby moves around in the amniotic fluid but these movements cannot be felt by the mother yet. The baby’s heart beat may be heard with an electronic listening device. </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kern="1200" cap="none" dirty="0" smtClean="0">
                <a:solidFill>
                  <a:schemeClr val="tx1"/>
                </a:solidFill>
                <a:effectLst/>
                <a:latin typeface="Arial"/>
                <a:ea typeface="Arial"/>
                <a:cs typeface="Arial"/>
                <a:sym typeface="Arial"/>
              </a:rPr>
              <a:t>The baby, called an embryo is not able to eat or breathe on its own so all functions are assisted by a structure called the </a:t>
            </a:r>
            <a:r>
              <a:rPr lang="en-US" sz="1100" b="1" i="0" u="none" strike="noStrike" kern="1200" cap="none" dirty="0" smtClean="0">
                <a:solidFill>
                  <a:schemeClr val="tx1"/>
                </a:solidFill>
                <a:effectLst/>
                <a:latin typeface="Arial"/>
                <a:ea typeface="Arial"/>
                <a:cs typeface="Arial"/>
                <a:sym typeface="Arial"/>
              </a:rPr>
              <a:t>placenta</a:t>
            </a:r>
            <a:r>
              <a:rPr lang="en-US" sz="1100" b="0" i="0" u="none" strike="noStrike" kern="1200" cap="none" dirty="0" smtClean="0">
                <a:solidFill>
                  <a:schemeClr val="tx1"/>
                </a:solidFill>
                <a:effectLst/>
                <a:latin typeface="Arial"/>
                <a:ea typeface="Arial"/>
                <a:cs typeface="Arial"/>
                <a:sym typeface="Arial"/>
              </a:rPr>
              <a:t>. The food the pregnant person eats and the oxygen they breathe goes into their bloodstream as very tiny pieces (molecules). These nutrients and oxygen travel through their bloodstream to the placenta, through the </a:t>
            </a:r>
            <a:r>
              <a:rPr lang="en-US" sz="1100" b="1" i="0" u="none" strike="noStrike" kern="1200" cap="none" dirty="0" smtClean="0">
                <a:solidFill>
                  <a:schemeClr val="tx1"/>
                </a:solidFill>
                <a:effectLst/>
                <a:latin typeface="Arial"/>
                <a:ea typeface="Arial"/>
                <a:cs typeface="Arial"/>
                <a:sym typeface="Arial"/>
              </a:rPr>
              <a:t>umbilical cord</a:t>
            </a:r>
            <a:r>
              <a:rPr lang="en-US" sz="1100" b="0" i="0" u="none" strike="noStrike" kern="1200" cap="none" dirty="0" smtClean="0">
                <a:solidFill>
                  <a:schemeClr val="tx1"/>
                </a:solidFill>
                <a:effectLst/>
                <a:latin typeface="Arial"/>
                <a:ea typeface="Arial"/>
                <a:cs typeface="Arial"/>
                <a:sym typeface="Arial"/>
              </a:rPr>
              <a:t> and into the baby’s body. The baby eats and breathes inside the uterus. After the baby is born, the umbilical cord is clamped, cut, dries up and falls off, leaving the umbilicus/belly button. </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kern="1200" cap="none" dirty="0" smtClean="0">
                <a:solidFill>
                  <a:schemeClr val="tx1"/>
                </a:solidFill>
                <a:effectLst/>
                <a:latin typeface="Arial"/>
                <a:ea typeface="Arial"/>
                <a:cs typeface="Arial"/>
                <a:sym typeface="Arial"/>
              </a:rPr>
              <a:t>The </a:t>
            </a:r>
            <a:r>
              <a:rPr lang="en-US" sz="1100" b="1" i="0" u="none" strike="noStrike" kern="1200" cap="none" dirty="0" smtClean="0">
                <a:solidFill>
                  <a:schemeClr val="tx1"/>
                </a:solidFill>
                <a:effectLst/>
                <a:latin typeface="Arial"/>
                <a:ea typeface="Arial"/>
                <a:cs typeface="Arial"/>
                <a:sym typeface="Arial"/>
              </a:rPr>
              <a:t>amniotic sac </a:t>
            </a:r>
            <a:r>
              <a:rPr lang="en-US" sz="1100" b="0" i="0" u="none" strike="noStrike" kern="1200" cap="none" dirty="0" smtClean="0">
                <a:solidFill>
                  <a:schemeClr val="tx1"/>
                </a:solidFill>
                <a:effectLst/>
                <a:latin typeface="Arial"/>
                <a:ea typeface="Arial"/>
                <a:cs typeface="Arial"/>
                <a:sym typeface="Arial"/>
              </a:rPr>
              <a:t>is a bag of fluid inside the uterus where the embryo grows and develops. It is filled with fluid, in which the embryo floats and moves. The </a:t>
            </a:r>
            <a:r>
              <a:rPr lang="en-US" sz="1100" b="1" i="0" u="none" strike="noStrike" kern="1200" cap="none" dirty="0" smtClean="0">
                <a:solidFill>
                  <a:schemeClr val="tx1"/>
                </a:solidFill>
                <a:effectLst/>
                <a:latin typeface="Arial"/>
                <a:ea typeface="Arial"/>
                <a:cs typeface="Arial"/>
                <a:sym typeface="Arial"/>
              </a:rPr>
              <a:t>amniotic fluid</a:t>
            </a:r>
            <a:r>
              <a:rPr lang="en-US" sz="1100" b="0" i="0" u="none" strike="noStrike" kern="1200" cap="none" dirty="0" smtClean="0">
                <a:solidFill>
                  <a:schemeClr val="tx1"/>
                </a:solidFill>
                <a:effectLst/>
                <a:latin typeface="Arial"/>
                <a:ea typeface="Arial"/>
                <a:cs typeface="Arial"/>
                <a:sym typeface="Arial"/>
              </a:rPr>
              <a:t> helps to cushion the embryo from bumps and injury, as well as providing them with fluids that they can breathe and swallow. </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kern="1200" cap="none" dirty="0" smtClean="0">
                <a:solidFill>
                  <a:schemeClr val="tx1"/>
                </a:solidFill>
                <a:effectLst/>
                <a:latin typeface="Arial"/>
                <a:ea typeface="Arial"/>
                <a:cs typeface="Arial"/>
                <a:sym typeface="Arial"/>
              </a:rPr>
              <a:t>The person who is pregnant does not menstruate because the lining is needed to support the pregnancy. The lining nourishes the developing embryo. An early sign of a pregnancy is a missed period</a:t>
            </a:r>
            <a:r>
              <a:rPr lang="en-US" sz="1100" b="0" i="0" u="none" strike="noStrike" kern="1200" cap="none" baseline="0" dirty="0" smtClean="0">
                <a:solidFill>
                  <a:schemeClr val="tx1"/>
                </a:solidFill>
                <a:effectLst/>
                <a:latin typeface="Arial"/>
                <a:ea typeface="Arial"/>
                <a:cs typeface="Arial"/>
                <a:sym typeface="Arial"/>
              </a:rPr>
              <a:t> </a:t>
            </a:r>
            <a:r>
              <a:rPr lang="en-US" sz="1100" b="1" i="0" u="none" strike="noStrike" kern="1200" cap="none" baseline="0" dirty="0" smtClean="0">
                <a:solidFill>
                  <a:schemeClr val="tx1"/>
                </a:solidFill>
                <a:effectLst/>
                <a:latin typeface="Arial"/>
                <a:ea typeface="Arial"/>
                <a:cs typeface="Arial"/>
                <a:sym typeface="Arial"/>
              </a:rPr>
              <a:t>(A missed period might mean your are pregnant </a:t>
            </a:r>
            <a:r>
              <a:rPr lang="en-US" sz="1100" b="1" i="0" u="sng" strike="noStrike" kern="1200" cap="none" baseline="0" dirty="0" smtClean="0">
                <a:solidFill>
                  <a:schemeClr val="tx1"/>
                </a:solidFill>
                <a:effectLst/>
                <a:latin typeface="Arial"/>
                <a:ea typeface="Arial"/>
                <a:cs typeface="Arial"/>
                <a:sym typeface="Arial"/>
              </a:rPr>
              <a:t>only</a:t>
            </a:r>
            <a:r>
              <a:rPr lang="en-US" sz="1100" b="1" i="0" u="none" strike="noStrike" kern="1200" cap="none" baseline="0" dirty="0" smtClean="0">
                <a:solidFill>
                  <a:schemeClr val="tx1"/>
                </a:solidFill>
                <a:effectLst/>
                <a:latin typeface="Arial"/>
                <a:ea typeface="Arial"/>
                <a:cs typeface="Arial"/>
                <a:sym typeface="Arial"/>
              </a:rPr>
              <a:t> if you are having sexual intercourse).</a:t>
            </a:r>
            <a:r>
              <a:rPr lang="en-US" sz="1100" b="0" i="0" u="none" strike="noStrike" kern="1200" cap="none" dirty="0" smtClean="0">
                <a:solidFill>
                  <a:schemeClr val="tx1"/>
                </a:solidFill>
                <a:effectLst/>
                <a:latin typeface="Arial"/>
                <a:ea typeface="Arial"/>
                <a:cs typeface="Arial"/>
                <a:sym typeface="Arial"/>
              </a:rPr>
              <a:t> It is only when fertilization does not occur that the lining is shed resulting in a period.</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A</a:t>
            </a:r>
            <a:r>
              <a:rPr lang="en-US" sz="1100" b="0" i="0" u="none" strike="noStrike" kern="1200" cap="none" baseline="0" dirty="0" smtClean="0">
                <a:solidFill>
                  <a:schemeClr val="tx1"/>
                </a:solidFill>
                <a:effectLst/>
                <a:latin typeface="Arial"/>
                <a:ea typeface="Arial"/>
                <a:cs typeface="Arial"/>
                <a:sym typeface="Arial"/>
              </a:rPr>
              <a:t> person’s </a:t>
            </a:r>
            <a:r>
              <a:rPr lang="en-US" sz="1100" b="0" i="0" u="none" strike="noStrike" kern="1200" cap="none" dirty="0" smtClean="0">
                <a:solidFill>
                  <a:schemeClr val="tx1"/>
                </a:solidFill>
                <a:effectLst/>
                <a:latin typeface="Arial"/>
                <a:ea typeface="Arial"/>
                <a:cs typeface="Arial"/>
                <a:sym typeface="Arial"/>
              </a:rPr>
              <a:t>lifestyle is very important when they are pregnant. Alcohol, nicotine and other drugs can cross the placenta and cause damage to the unborn baby.</a:t>
            </a:r>
          </a:p>
          <a:p>
            <a:pPr marL="0" lvl="0" indent="0" algn="l" rtl="0">
              <a:spcBef>
                <a:spcPts val="0"/>
              </a:spcBef>
              <a:spcAft>
                <a:spcPts val="0"/>
              </a:spcAft>
              <a:buNone/>
            </a:pPr>
            <a:endParaRPr lang="en-US" u="sng"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Background</a:t>
            </a:r>
            <a:r>
              <a:rPr lang="en-US" sz="1100" b="1" i="0" u="sng" strike="noStrike" kern="1200" cap="none" baseline="0" dirty="0" smtClean="0">
                <a:solidFill>
                  <a:schemeClr val="tx1"/>
                </a:solidFill>
                <a:effectLst/>
                <a:latin typeface="Arial"/>
                <a:ea typeface="Arial"/>
                <a:cs typeface="Arial"/>
                <a:sym typeface="Arial"/>
              </a:rPr>
              <a:t> Knowledge</a:t>
            </a:r>
            <a:endParaRPr lang="en-CA" u="sng" dirty="0" smtClean="0"/>
          </a:p>
          <a:p>
            <a:pPr marL="0" lvl="0" indent="0" algn="l" rtl="0">
              <a:spcBef>
                <a:spcPts val="0"/>
              </a:spcBef>
              <a:spcAft>
                <a:spcPts val="0"/>
              </a:spcAft>
              <a:buNone/>
            </a:pPr>
            <a:r>
              <a:rPr lang="en-CA" b="1" u="none" dirty="0" smtClean="0"/>
              <a:t>Definitions</a:t>
            </a:r>
          </a:p>
          <a:p>
            <a:r>
              <a:rPr lang="en-US" sz="1100" b="1" i="0" u="none" strike="noStrike" cap="none" dirty="0" smtClean="0">
                <a:solidFill>
                  <a:srgbClr val="000000"/>
                </a:solidFill>
                <a:effectLst/>
                <a:latin typeface="Arial"/>
                <a:ea typeface="Arial"/>
                <a:cs typeface="Arial"/>
                <a:sym typeface="Arial"/>
              </a:rPr>
              <a:t>Placenta:</a:t>
            </a:r>
            <a:r>
              <a:rPr lang="en-US" sz="1100" b="0" i="0" u="none" strike="noStrike" cap="none" dirty="0" smtClean="0">
                <a:solidFill>
                  <a:srgbClr val="000000"/>
                </a:solidFill>
                <a:effectLst/>
                <a:latin typeface="Arial"/>
                <a:ea typeface="Arial"/>
                <a:cs typeface="Arial"/>
                <a:sym typeface="Arial"/>
              </a:rPr>
              <a:t> The organ that supplies your baby with oxygen, nutrients and hormones. It also removes your baby’s waste. It’s delivered after your baby is born.</a:t>
            </a:r>
          </a:p>
          <a:p>
            <a:r>
              <a:rPr lang="en-US" sz="1100" b="1" i="0" u="none" strike="noStrike" cap="none" dirty="0" smtClean="0">
                <a:solidFill>
                  <a:srgbClr val="000000"/>
                </a:solidFill>
                <a:effectLst/>
                <a:latin typeface="Arial"/>
                <a:ea typeface="Arial"/>
                <a:cs typeface="Arial"/>
                <a:sym typeface="Arial"/>
              </a:rPr>
              <a:t>Uterus:</a:t>
            </a:r>
            <a:r>
              <a:rPr lang="en-US" sz="1100" b="0" i="0" u="none" strike="noStrike" cap="none" dirty="0" smtClean="0">
                <a:solidFill>
                  <a:srgbClr val="000000"/>
                </a:solidFill>
                <a:effectLst/>
                <a:latin typeface="Arial"/>
                <a:ea typeface="Arial"/>
                <a:cs typeface="Arial"/>
                <a:sym typeface="Arial"/>
              </a:rPr>
              <a:t> A muscular organ that holds your baby, the amniotic sac and the placenta. It’s also called the womb.</a:t>
            </a:r>
          </a:p>
          <a:p>
            <a:r>
              <a:rPr lang="en-US" sz="1100" b="1" i="0" u="none" strike="noStrike" cap="none" dirty="0" smtClean="0">
                <a:solidFill>
                  <a:srgbClr val="000000"/>
                </a:solidFill>
                <a:effectLst/>
                <a:latin typeface="Arial"/>
                <a:ea typeface="Arial"/>
                <a:cs typeface="Arial"/>
                <a:sym typeface="Arial"/>
              </a:rPr>
              <a:t>Cervix:</a:t>
            </a:r>
            <a:r>
              <a:rPr lang="en-US" sz="1100" b="0" i="0" u="none" strike="noStrike" cap="none" dirty="0" smtClean="0">
                <a:solidFill>
                  <a:srgbClr val="000000"/>
                </a:solidFill>
                <a:effectLst/>
                <a:latin typeface="Arial"/>
                <a:ea typeface="Arial"/>
                <a:cs typeface="Arial"/>
                <a:sym typeface="Arial"/>
              </a:rPr>
              <a:t> The opening at the bottom of the uterus and the top of the vagina.</a:t>
            </a:r>
          </a:p>
          <a:p>
            <a:r>
              <a:rPr lang="en-US" sz="1100" b="1" i="0" u="none" strike="noStrike" cap="none" dirty="0" smtClean="0">
                <a:solidFill>
                  <a:srgbClr val="000000"/>
                </a:solidFill>
                <a:effectLst/>
                <a:latin typeface="Arial"/>
                <a:ea typeface="Arial"/>
                <a:cs typeface="Arial"/>
                <a:sym typeface="Arial"/>
              </a:rPr>
              <a:t>Rectum:</a:t>
            </a:r>
            <a:r>
              <a:rPr lang="en-US" sz="1100" b="0" i="0" u="none" strike="noStrike" cap="none" dirty="0" smtClean="0">
                <a:solidFill>
                  <a:srgbClr val="000000"/>
                </a:solidFill>
                <a:effectLst/>
                <a:latin typeface="Arial"/>
                <a:ea typeface="Arial"/>
                <a:cs typeface="Arial"/>
                <a:sym typeface="Arial"/>
              </a:rPr>
              <a:t> The lower end of the large intestine (bowel).</a:t>
            </a:r>
          </a:p>
          <a:p>
            <a:r>
              <a:rPr lang="en-US" sz="1100" b="1" i="0" u="none" strike="noStrike" cap="none" dirty="0" smtClean="0">
                <a:solidFill>
                  <a:srgbClr val="000000"/>
                </a:solidFill>
                <a:effectLst/>
                <a:latin typeface="Arial"/>
                <a:ea typeface="Arial"/>
                <a:cs typeface="Arial"/>
                <a:sym typeface="Arial"/>
              </a:rPr>
              <a:t>Anus: </a:t>
            </a:r>
            <a:r>
              <a:rPr lang="en-US" sz="1100" b="0" i="0" u="none" strike="noStrike" cap="none" dirty="0" smtClean="0">
                <a:solidFill>
                  <a:srgbClr val="000000"/>
                </a:solidFill>
                <a:effectLst/>
                <a:latin typeface="Arial"/>
                <a:ea typeface="Arial"/>
                <a:cs typeface="Arial"/>
                <a:sym typeface="Arial"/>
              </a:rPr>
              <a:t>Where bowel movements (stools) come out.</a:t>
            </a:r>
          </a:p>
          <a:p>
            <a:r>
              <a:rPr lang="en-US" sz="1100" b="1" i="0" u="none" strike="noStrike" cap="none" dirty="0" smtClean="0">
                <a:solidFill>
                  <a:srgbClr val="000000"/>
                </a:solidFill>
                <a:effectLst/>
                <a:latin typeface="Arial"/>
                <a:ea typeface="Arial"/>
                <a:cs typeface="Arial"/>
                <a:sym typeface="Arial"/>
              </a:rPr>
              <a:t>Umbilical cord:</a:t>
            </a:r>
            <a:r>
              <a:rPr lang="en-US" sz="1100" b="0" i="0" u="none" strike="noStrike" cap="none" dirty="0" smtClean="0">
                <a:solidFill>
                  <a:srgbClr val="000000"/>
                </a:solidFill>
                <a:effectLst/>
                <a:latin typeface="Arial"/>
                <a:ea typeface="Arial"/>
                <a:cs typeface="Arial"/>
                <a:sym typeface="Arial"/>
              </a:rPr>
              <a:t> This joins your baby to the placenta. The cord is cut at birth. Your baby’s navel (belly button) forms where the cord falls off.</a:t>
            </a:r>
          </a:p>
          <a:p>
            <a:r>
              <a:rPr lang="en-US" sz="1100" b="1" i="0" u="none" strike="noStrike" cap="none" dirty="0" smtClean="0">
                <a:solidFill>
                  <a:srgbClr val="000000"/>
                </a:solidFill>
                <a:effectLst/>
                <a:latin typeface="Arial"/>
                <a:ea typeface="Arial"/>
                <a:cs typeface="Arial"/>
                <a:sym typeface="Arial"/>
              </a:rPr>
              <a:t>Fetus (baby):</a:t>
            </a:r>
            <a:r>
              <a:rPr lang="en-US" sz="1100" b="0" i="0" u="none" strike="noStrike" cap="none" dirty="0" smtClean="0">
                <a:solidFill>
                  <a:srgbClr val="000000"/>
                </a:solidFill>
                <a:effectLst/>
                <a:latin typeface="Arial"/>
                <a:ea typeface="Arial"/>
                <a:cs typeface="Arial"/>
                <a:sym typeface="Arial"/>
              </a:rPr>
              <a:t> Your growing baby from 10 weeks of pregnancy to birth.</a:t>
            </a:r>
          </a:p>
          <a:p>
            <a:r>
              <a:rPr lang="en-US" sz="1100" b="1" i="0" u="none" strike="noStrike" cap="none" dirty="0" smtClean="0">
                <a:solidFill>
                  <a:srgbClr val="000000"/>
                </a:solidFill>
                <a:effectLst/>
                <a:latin typeface="Arial"/>
                <a:ea typeface="Arial"/>
                <a:cs typeface="Arial"/>
                <a:sym typeface="Arial"/>
              </a:rPr>
              <a:t>Amniotic fluid and sac (the bag of waters):</a:t>
            </a:r>
            <a:r>
              <a:rPr lang="en-US" sz="1100" b="0" i="0" u="none" strike="noStrike" cap="none" dirty="0" smtClean="0">
                <a:solidFill>
                  <a:srgbClr val="000000"/>
                </a:solidFill>
                <a:effectLst/>
                <a:latin typeface="Arial"/>
                <a:ea typeface="Arial"/>
                <a:cs typeface="Arial"/>
                <a:sym typeface="Arial"/>
              </a:rPr>
              <a:t> The liquid that surrounds and cushions your baby. The sac is the membrane that surrounds the liquid.</a:t>
            </a:r>
          </a:p>
          <a:p>
            <a:r>
              <a:rPr lang="en-US" sz="1100" b="1" i="0" u="none" strike="noStrike" cap="none" dirty="0" smtClean="0">
                <a:solidFill>
                  <a:srgbClr val="000000"/>
                </a:solidFill>
                <a:effectLst/>
                <a:latin typeface="Arial"/>
                <a:ea typeface="Arial"/>
                <a:cs typeface="Arial"/>
                <a:sym typeface="Arial"/>
              </a:rPr>
              <a:t>Bladder:</a:t>
            </a:r>
            <a:r>
              <a:rPr lang="en-US" sz="1100" b="0" i="0" u="none" strike="noStrike" cap="none" dirty="0" smtClean="0">
                <a:solidFill>
                  <a:srgbClr val="000000"/>
                </a:solidFill>
                <a:effectLst/>
                <a:latin typeface="Arial"/>
                <a:ea typeface="Arial"/>
                <a:cs typeface="Arial"/>
                <a:sym typeface="Arial"/>
              </a:rPr>
              <a:t> The sac that holds urine (pee).</a:t>
            </a:r>
          </a:p>
          <a:p>
            <a:r>
              <a:rPr lang="en-US" sz="1100" b="1" i="0" u="none" strike="noStrike" cap="none" dirty="0" smtClean="0">
                <a:solidFill>
                  <a:srgbClr val="000000"/>
                </a:solidFill>
                <a:effectLst/>
                <a:latin typeface="Arial"/>
                <a:ea typeface="Arial"/>
                <a:cs typeface="Arial"/>
                <a:sym typeface="Arial"/>
              </a:rPr>
              <a:t>Pelvic bones:</a:t>
            </a:r>
            <a:r>
              <a:rPr lang="en-US" sz="1100" b="0" i="0" u="none" strike="noStrike" cap="none" dirty="0" smtClean="0">
                <a:solidFill>
                  <a:srgbClr val="000000"/>
                </a:solidFill>
                <a:effectLst/>
                <a:latin typeface="Arial"/>
                <a:ea typeface="Arial"/>
                <a:cs typeface="Arial"/>
                <a:sym typeface="Arial"/>
              </a:rPr>
              <a:t> The bones of your pelvis that support the organs in your abdomen.</a:t>
            </a:r>
          </a:p>
          <a:p>
            <a:r>
              <a:rPr lang="en-US" sz="1100" b="1" i="0" u="none" strike="noStrike" cap="none" dirty="0" smtClean="0">
                <a:solidFill>
                  <a:srgbClr val="000000"/>
                </a:solidFill>
                <a:effectLst/>
                <a:latin typeface="Arial"/>
                <a:ea typeface="Arial"/>
                <a:cs typeface="Arial"/>
                <a:sym typeface="Arial"/>
              </a:rPr>
              <a:t>Urethra:</a:t>
            </a:r>
            <a:r>
              <a:rPr lang="en-US" sz="1100" b="0" i="0" u="none" strike="noStrike" cap="none" dirty="0" smtClean="0">
                <a:solidFill>
                  <a:srgbClr val="000000"/>
                </a:solidFill>
                <a:effectLst/>
                <a:latin typeface="Arial"/>
                <a:ea typeface="Arial"/>
                <a:cs typeface="Arial"/>
                <a:sym typeface="Arial"/>
              </a:rPr>
              <a:t> The tube attached to your bladder that your urine passes through when you urinate.</a:t>
            </a:r>
          </a:p>
          <a:p>
            <a:r>
              <a:rPr lang="en-US" sz="1100" b="1" i="0" u="none" strike="noStrike" cap="none" dirty="0" smtClean="0">
                <a:solidFill>
                  <a:srgbClr val="000000"/>
                </a:solidFill>
                <a:effectLst/>
                <a:latin typeface="Arial"/>
                <a:ea typeface="Arial"/>
                <a:cs typeface="Arial"/>
                <a:sym typeface="Arial"/>
              </a:rPr>
              <a:t>Vagina:</a:t>
            </a:r>
            <a:r>
              <a:rPr lang="en-US" sz="1100" b="0" i="0" u="none" strike="noStrike" cap="none" dirty="0" smtClean="0">
                <a:solidFill>
                  <a:srgbClr val="000000"/>
                </a:solidFill>
                <a:effectLst/>
                <a:latin typeface="Arial"/>
                <a:ea typeface="Arial"/>
                <a:cs typeface="Arial"/>
                <a:sym typeface="Arial"/>
              </a:rPr>
              <a:t> The birth canal that connects the uterus to the outside world.</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Alberta Health Services (2021). </a:t>
            </a:r>
            <a:r>
              <a:rPr lang="en-CA" b="0" baseline="0" dirty="0" err="1" smtClean="0"/>
              <a:t>HealthyParentsHealthyChildren</a:t>
            </a:r>
            <a:r>
              <a:rPr lang="en-CA" b="0" baseline="0" dirty="0" smtClean="0"/>
              <a:t>: I’m Pregnant. https://www.healthyparentshealthychildren.ca/im-pregnant/overview-of-pregnancy/growing-together-5</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a:t>
            </a:r>
            <a:r>
              <a:rPr lang="en-CA" b="1" baseline="0" dirty="0" smtClean="0"/>
              <a:t> </a:t>
            </a:r>
            <a:r>
              <a:rPr lang="en-CA" b="1" baseline="0" dirty="0" err="1" smtClean="0"/>
              <a:t>Canva</a:t>
            </a:r>
            <a:endParaRPr lang="en-CA" b="1" dirty="0" smtClean="0"/>
          </a:p>
          <a:p>
            <a:pPr marL="158750" indent="0">
              <a:buNone/>
            </a:pPr>
            <a:endParaRPr lang="en-US" dirty="0" smtClean="0"/>
          </a:p>
        </p:txBody>
      </p:sp>
    </p:spTree>
    <p:extLst>
      <p:ext uri="{BB962C8B-B14F-4D97-AF65-F5344CB8AC3E}">
        <p14:creationId xmlns:p14="http://schemas.microsoft.com/office/powerpoint/2010/main" val="467571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cs typeface="Arial"/>
                <a:sym typeface="Arial"/>
              </a:rPr>
              <a:t>General</a:t>
            </a:r>
            <a:r>
              <a:rPr lang="en-US" sz="1100" b="1" i="0" u="sng" strike="noStrike" kern="1200" cap="none" baseline="0" dirty="0" smtClean="0">
                <a:solidFill>
                  <a:schemeClr val="tx1"/>
                </a:solidFill>
                <a:effectLst/>
                <a:latin typeface="Arial"/>
                <a:cs typeface="Arial"/>
                <a:sym typeface="Arial"/>
              </a:rPr>
              <a:t> Information</a:t>
            </a:r>
            <a:endParaRPr lang="en-US" sz="1100" b="1" i="0" u="sng" strike="noStrike" kern="1200" cap="none" dirty="0" smtClean="0">
              <a:solidFill>
                <a:schemeClr val="tx1"/>
              </a:solidFill>
              <a:effectLst/>
              <a:latin typeface="Arial"/>
              <a:cs typeface="Arial"/>
              <a:sym typeface="Arial"/>
            </a:endParaRPr>
          </a:p>
          <a:p>
            <a:pPr marL="158750" indent="0">
              <a:buNone/>
            </a:pPr>
            <a:r>
              <a:rPr lang="en-US" sz="1100" b="1" i="0" u="none" strike="noStrike" kern="1200" cap="none" dirty="0" smtClean="0">
                <a:solidFill>
                  <a:schemeClr val="tx1"/>
                </a:solidFill>
                <a:effectLst/>
                <a:latin typeface="Arial"/>
                <a:cs typeface="Arial"/>
                <a:sym typeface="Arial"/>
              </a:rPr>
              <a:t>Second</a:t>
            </a:r>
            <a:r>
              <a:rPr lang="en-US" sz="1100" b="1" i="0" u="none" strike="noStrike" kern="1200" cap="none" baseline="0" dirty="0" smtClean="0">
                <a:solidFill>
                  <a:schemeClr val="tx1"/>
                </a:solidFill>
                <a:effectLst/>
                <a:latin typeface="Arial"/>
                <a:cs typeface="Arial"/>
                <a:sym typeface="Arial"/>
              </a:rPr>
              <a:t> Trimester:</a:t>
            </a:r>
          </a:p>
          <a:p>
            <a:pPr marL="457200" indent="-298450"/>
            <a:r>
              <a:rPr lang="en-US" sz="1100" b="0" i="0" u="none" strike="noStrike" kern="1200" cap="none" baseline="0" dirty="0" smtClean="0">
                <a:solidFill>
                  <a:schemeClr val="tx1"/>
                </a:solidFill>
                <a:effectLst/>
                <a:latin typeface="Arial"/>
                <a:cs typeface="Arial"/>
                <a:sym typeface="Arial"/>
              </a:rPr>
              <a:t>13-18 weeks (fourth month): baby has fingernails and toenails; baby can taste and hear sounds</a:t>
            </a:r>
          </a:p>
          <a:p>
            <a:pPr marL="457200" indent="-298450"/>
            <a:r>
              <a:rPr lang="en-US" sz="1100" b="0" i="0" u="none" strike="noStrike" kern="1200" cap="none" baseline="0" dirty="0" smtClean="0">
                <a:solidFill>
                  <a:schemeClr val="tx1"/>
                </a:solidFill>
                <a:effectLst/>
                <a:latin typeface="Arial"/>
                <a:cs typeface="Arial"/>
                <a:sym typeface="Arial"/>
              </a:rPr>
              <a:t>19-22 weeks (fifth month): baby will kick, twist and turn in uterus; baby is approximately 25cm long</a:t>
            </a:r>
          </a:p>
          <a:p>
            <a:pPr marL="457200" indent="-298450"/>
            <a:r>
              <a:rPr lang="en-US" sz="1100" b="0" i="0" u="none" strike="noStrike" kern="1200" cap="none" baseline="0" dirty="0" smtClean="0">
                <a:solidFill>
                  <a:schemeClr val="tx1"/>
                </a:solidFill>
                <a:effectLst/>
                <a:latin typeface="Arial"/>
                <a:cs typeface="Arial"/>
                <a:sym typeface="Arial"/>
              </a:rPr>
              <a:t>23-27 weeks (sixth month): baby can hiccup, and open and close eyes; at this point, the baby will weigh about 1kg</a:t>
            </a:r>
            <a:endParaRPr lang="en-US" b="0" dirty="0" smtClean="0"/>
          </a:p>
          <a:p>
            <a:pPr marL="158750" indent="0">
              <a:buNone/>
            </a:pPr>
            <a:r>
              <a:rPr lang="en-US" sz="1100" b="0" i="0" u="none" strike="noStrike" kern="1200" cap="none" dirty="0" smtClean="0">
                <a:solidFill>
                  <a:schemeClr val="tx1"/>
                </a:solidFill>
                <a:effectLst/>
                <a:latin typeface="Arial"/>
                <a:ea typeface="Arial"/>
                <a:cs typeface="Arial"/>
                <a:sym typeface="Arial"/>
              </a:rPr>
              <a:t>  </a:t>
            </a:r>
          </a:p>
          <a:p>
            <a:pPr marL="158750" indent="0">
              <a:buNone/>
            </a:pPr>
            <a:r>
              <a:rPr lang="en-US" sz="1100" b="0" i="0" u="none" strike="noStrike" kern="1200" cap="none" dirty="0" smtClean="0">
                <a:solidFill>
                  <a:schemeClr val="tx1"/>
                </a:solidFill>
                <a:effectLst/>
                <a:latin typeface="Arial"/>
                <a:ea typeface="Arial"/>
                <a:cs typeface="Arial"/>
                <a:sym typeface="Arial"/>
              </a:rPr>
              <a:t>During the second trimester the brain develops a lot. The fetus cannot live outside of the pregnant persons body because its lungs, heart and blood systems have not developed enough yet. By 20 weeks the pregnant person is able to feel her baby’s movements. By the end of the 5</a:t>
            </a:r>
            <a:r>
              <a:rPr lang="en-US" sz="1100" b="0" i="0" u="none" strike="noStrike" kern="1200" cap="none" baseline="30000" dirty="0" smtClean="0">
                <a:solidFill>
                  <a:schemeClr val="tx1"/>
                </a:solidFill>
                <a:effectLst/>
                <a:latin typeface="Arial"/>
                <a:ea typeface="Arial"/>
                <a:cs typeface="Arial"/>
                <a:sym typeface="Arial"/>
              </a:rPr>
              <a:t>th</a:t>
            </a:r>
            <a:r>
              <a:rPr lang="en-US" sz="1100" b="0" i="0" u="none" strike="noStrike" kern="1200" cap="none" dirty="0" smtClean="0">
                <a:solidFill>
                  <a:schemeClr val="tx1"/>
                </a:solidFill>
                <a:effectLst/>
                <a:latin typeface="Arial"/>
                <a:ea typeface="Arial"/>
                <a:cs typeface="Arial"/>
                <a:sym typeface="Arial"/>
              </a:rPr>
              <a:t> month the baby is about ½ the length of a newborn. The baby’s outline may be felt through the abdomen. Its eyes may be open now.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u="sng" dirty="0" smtClean="0"/>
              <a:t>Background Knowledge</a:t>
            </a:r>
            <a:endParaRPr lang="en-CA" b="1" u="sng" dirty="0" smtClean="0"/>
          </a:p>
          <a:p>
            <a:pPr marL="171450" lvl="0" indent="-171450" algn="l" rtl="0">
              <a:spcBef>
                <a:spcPts val="0"/>
              </a:spcBef>
              <a:spcAft>
                <a:spcPts val="0"/>
              </a:spcAft>
            </a:pPr>
            <a:r>
              <a:rPr lang="en-CA" b="1" dirty="0" smtClean="0"/>
              <a:t>Miscarriages: </a:t>
            </a:r>
            <a:r>
              <a:rPr lang="en-CA" b="0" dirty="0" smtClean="0"/>
              <a:t>A miscarriage is when an embryo</a:t>
            </a:r>
            <a:r>
              <a:rPr lang="en-CA" b="0" baseline="0" dirty="0" smtClean="0"/>
              <a:t> or fetus dies before the 20</a:t>
            </a:r>
            <a:r>
              <a:rPr lang="en-CA" b="0" baseline="30000" dirty="0" smtClean="0"/>
              <a:t>th</a:t>
            </a:r>
            <a:r>
              <a:rPr lang="en-CA" b="0" baseline="0" dirty="0" smtClean="0"/>
              <a:t> week of pregnancy. </a:t>
            </a:r>
          </a:p>
          <a:p>
            <a:pPr marL="628650" lvl="1" indent="-171450" algn="l" rtl="0">
              <a:spcBef>
                <a:spcPts val="0"/>
              </a:spcBef>
              <a:spcAft>
                <a:spcPts val="0"/>
              </a:spcAft>
            </a:pPr>
            <a:r>
              <a:rPr lang="en-CA" b="0" baseline="0" dirty="0" smtClean="0"/>
              <a:t>It can be difficult to know exactly why a miscarriage happened, but it’s almost </a:t>
            </a:r>
            <a:r>
              <a:rPr lang="en-CA" b="0" u="sng" baseline="0" dirty="0" smtClean="0"/>
              <a:t>never</a:t>
            </a:r>
            <a:r>
              <a:rPr lang="en-CA" b="0" u="none" baseline="0" dirty="0" smtClean="0"/>
              <a:t> caused by something the pregnant person did. </a:t>
            </a:r>
          </a:p>
          <a:p>
            <a:pPr marL="628650" lvl="1"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Some things that are known to cause miscarriages include:</a:t>
            </a:r>
          </a:p>
          <a:p>
            <a:pPr marL="1085850" lvl="2"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When the fertilized egg has an abnormal number of chromosomes (genes). This happens at random, so you can’t prevent it or cause it to happen.</a:t>
            </a:r>
          </a:p>
          <a:p>
            <a:pPr marL="1085850" lvl="2"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Certain illnesses, like severe diabetes, can increase your chances of having a miscarriage.</a:t>
            </a:r>
          </a:p>
          <a:p>
            <a:pPr marL="1085850" lvl="2"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A very serious infection or a major injury may cause miscarriage.</a:t>
            </a:r>
          </a:p>
          <a:p>
            <a:pPr marL="1085850" lvl="2"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Late miscarriages — after 3 months — may be caused by abnormalities in the uterus.</a:t>
            </a:r>
          </a:p>
          <a:p>
            <a:pPr marL="1085850" lvl="2"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If you’ve had more than 2 miscarriages in a row, you’re more likely to have a miscarriage.</a:t>
            </a:r>
            <a:endParaRPr lang="en-CA" b="0" u="none" baseline="0" dirty="0" smtClean="0"/>
          </a:p>
          <a:p>
            <a:pPr marL="628650" lvl="1" indent="-171450" algn="l" rtl="0">
              <a:spcBef>
                <a:spcPts val="0"/>
              </a:spcBef>
              <a:spcAft>
                <a:spcPts val="0"/>
              </a:spcAft>
            </a:pPr>
            <a:r>
              <a:rPr lang="en-CA" b="0" u="none" baseline="0" dirty="0" smtClean="0"/>
              <a:t>There are also several types of miscarriages:</a:t>
            </a:r>
          </a:p>
          <a:p>
            <a:pPr marL="1085850" lvl="2" indent="-171450" algn="l" rtl="0">
              <a:spcBef>
                <a:spcPts val="0"/>
              </a:spcBef>
              <a:spcAft>
                <a:spcPts val="0"/>
              </a:spcAft>
            </a:pPr>
            <a:r>
              <a:rPr lang="en-CA" b="0" u="none" baseline="0" dirty="0" smtClean="0"/>
              <a:t>Threatened miscarriage</a:t>
            </a:r>
          </a:p>
          <a:p>
            <a:pPr marL="1085850" lvl="2" indent="-171450" algn="l" rtl="0">
              <a:spcBef>
                <a:spcPts val="0"/>
              </a:spcBef>
              <a:spcAft>
                <a:spcPts val="0"/>
              </a:spcAft>
            </a:pPr>
            <a:r>
              <a:rPr lang="en-CA" b="0" u="none" baseline="0" dirty="0" smtClean="0"/>
              <a:t>Inevitable miscarriage</a:t>
            </a:r>
          </a:p>
          <a:p>
            <a:pPr marL="1085850" lvl="2" indent="-171450" algn="l" rtl="0">
              <a:spcBef>
                <a:spcPts val="0"/>
              </a:spcBef>
              <a:spcAft>
                <a:spcPts val="0"/>
              </a:spcAft>
            </a:pPr>
            <a:r>
              <a:rPr lang="en-CA" b="0" u="none" baseline="0" dirty="0" smtClean="0"/>
              <a:t>Incomplete miscarriage</a:t>
            </a:r>
          </a:p>
          <a:p>
            <a:pPr marL="1085850" lvl="2" indent="-171450" algn="l" rtl="0">
              <a:spcBef>
                <a:spcPts val="0"/>
              </a:spcBef>
              <a:spcAft>
                <a:spcPts val="0"/>
              </a:spcAft>
            </a:pPr>
            <a:r>
              <a:rPr lang="en-CA" b="0" u="none" baseline="0" dirty="0" smtClean="0"/>
              <a:t>Complete miscarriage</a:t>
            </a:r>
          </a:p>
          <a:p>
            <a:pPr marL="1085850" lvl="2" indent="-171450" algn="l" rtl="0">
              <a:spcBef>
                <a:spcPts val="0"/>
              </a:spcBef>
              <a:spcAft>
                <a:spcPts val="0"/>
              </a:spcAft>
            </a:pPr>
            <a:r>
              <a:rPr lang="en-CA" b="0" u="none" baseline="0" dirty="0" smtClean="0"/>
              <a:t>Missed miscarriage</a:t>
            </a:r>
            <a:endParaRPr lang="en-CA" b="1" dirty="0" smtClean="0"/>
          </a:p>
          <a:p>
            <a:pPr marL="0" lvl="0" indent="0" algn="l" rtl="0">
              <a:spcBef>
                <a:spcPts val="0"/>
              </a:spcBef>
              <a:spcAft>
                <a:spcPts val="0"/>
              </a:spcAft>
              <a:buNone/>
            </a:pPr>
            <a:endParaRPr lang="en-CA" b="1" dirty="0" smtClean="0"/>
          </a:p>
          <a:p>
            <a:pPr marL="171450" lvl="0" indent="-171450" algn="l" rtl="0">
              <a:spcBef>
                <a:spcPts val="0"/>
              </a:spcBef>
              <a:spcAft>
                <a:spcPts val="0"/>
              </a:spcAft>
            </a:pPr>
            <a:r>
              <a:rPr lang="en-CA" b="1" dirty="0" smtClean="0"/>
              <a:t>Abortion: </a:t>
            </a:r>
            <a:r>
              <a:rPr lang="en-CA" b="0" dirty="0" smtClean="0"/>
              <a:t>Abortions</a:t>
            </a:r>
            <a:r>
              <a:rPr lang="en-CA" b="0" baseline="0" dirty="0" smtClean="0"/>
              <a:t> are a way of ending pregnancy, likely for personal reasons. </a:t>
            </a:r>
          </a:p>
          <a:p>
            <a:pPr marL="628650" lvl="1" indent="-171450" algn="l" rtl="0">
              <a:spcBef>
                <a:spcPts val="0"/>
              </a:spcBef>
              <a:spcAft>
                <a:spcPts val="0"/>
              </a:spcAft>
            </a:pPr>
            <a:r>
              <a:rPr lang="en-CA" b="0" baseline="0" dirty="0" smtClean="0"/>
              <a:t>There are two ways of ending a pregnancy: </a:t>
            </a:r>
            <a:r>
              <a:rPr lang="en-US" sz="1100" b="1" i="0" u="none" strike="noStrike" cap="none" dirty="0" smtClean="0">
                <a:solidFill>
                  <a:srgbClr val="000000"/>
                </a:solidFill>
                <a:effectLst/>
                <a:latin typeface="Arial"/>
                <a:ea typeface="Arial"/>
                <a:cs typeface="Arial"/>
                <a:sym typeface="Arial"/>
              </a:rPr>
              <a:t>in-clinic abortion and the abortion pill. Both are safe and very common. </a:t>
            </a:r>
          </a:p>
          <a:p>
            <a:pPr marL="628650" lvl="1"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Medical abortion, also known</a:t>
            </a:r>
            <a:r>
              <a:rPr lang="en-US" sz="1100" b="0" i="0" u="none" strike="noStrike" cap="none" baseline="0" dirty="0" smtClean="0">
                <a:solidFill>
                  <a:srgbClr val="000000"/>
                </a:solidFill>
                <a:effectLst/>
                <a:latin typeface="Arial"/>
                <a:ea typeface="Arial"/>
                <a:cs typeface="Arial"/>
                <a:sym typeface="Arial"/>
              </a:rPr>
              <a:t> as the “abortion pill,” is when you take medicines that you get from a training doctor or health care professional to end an early pregnancy</a:t>
            </a:r>
          </a:p>
          <a:p>
            <a:pPr marL="628650" lvl="1"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In-clinic abortion is done in a health care </a:t>
            </a:r>
            <a:r>
              <a:rPr lang="en-US" sz="1100" b="0" i="0" u="none" strike="noStrike" cap="none" baseline="0" dirty="0" err="1" smtClean="0">
                <a:solidFill>
                  <a:srgbClr val="000000"/>
                </a:solidFill>
                <a:effectLst/>
                <a:latin typeface="Arial"/>
                <a:ea typeface="Arial"/>
                <a:cs typeface="Arial"/>
                <a:sym typeface="Arial"/>
              </a:rPr>
              <a:t>centre</a:t>
            </a:r>
            <a:r>
              <a:rPr lang="en-US" sz="1100" b="0" i="0" u="none" strike="noStrike" cap="none" baseline="0" dirty="0" smtClean="0">
                <a:solidFill>
                  <a:srgbClr val="000000"/>
                </a:solidFill>
                <a:effectLst/>
                <a:latin typeface="Arial"/>
                <a:ea typeface="Arial"/>
                <a:cs typeface="Arial"/>
                <a:sym typeface="Arial"/>
              </a:rPr>
              <a:t> by a trained doctor.</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Planned Parenthood (</a:t>
            </a:r>
            <a:r>
              <a:rPr lang="en-CA" b="0" baseline="0" dirty="0" err="1" smtClean="0"/>
              <a:t>n.d.</a:t>
            </a:r>
            <a:r>
              <a:rPr lang="en-CA" b="0" baseline="0" dirty="0" smtClean="0"/>
              <a:t>). What is a miscarriage?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Planned Parenthood (</a:t>
            </a:r>
            <a:r>
              <a:rPr lang="en-CA" b="0" baseline="0" dirty="0" err="1" smtClean="0"/>
              <a:t>n.d.</a:t>
            </a:r>
            <a:r>
              <a:rPr lang="en-CA" b="0" baseline="0" dirty="0" smtClean="0"/>
              <a:t>) What facts about abortion do I need to know? https://www.plannedparenthood.org/learn/abortion/considering-abortion/what-facts-about-abortion-do-i-need-know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a:t>
            </a:r>
            <a:r>
              <a:rPr lang="en-CA" b="1" baseline="0" dirty="0" smtClean="0"/>
              <a:t> </a:t>
            </a:r>
            <a:r>
              <a:rPr lang="en-CA" b="1" baseline="0"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10747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kern="1200" cap="none" dirty="0" smtClean="0">
                <a:solidFill>
                  <a:schemeClr val="tx1"/>
                </a:solidFill>
                <a:effectLst/>
                <a:latin typeface="Arial"/>
                <a:cs typeface="Arial"/>
                <a:sym typeface="Arial"/>
              </a:rPr>
              <a:t>General Information</a:t>
            </a:r>
          </a:p>
          <a:p>
            <a:pPr marL="158750" indent="0">
              <a:buNone/>
            </a:pPr>
            <a:r>
              <a:rPr lang="en-US" sz="1100" b="1" i="0" u="none" strike="noStrike" kern="1200" cap="none" dirty="0" smtClean="0">
                <a:solidFill>
                  <a:schemeClr val="tx1"/>
                </a:solidFill>
                <a:effectLst/>
                <a:latin typeface="Arial"/>
                <a:cs typeface="Arial"/>
                <a:sym typeface="Arial"/>
              </a:rPr>
              <a:t>Third</a:t>
            </a:r>
            <a:r>
              <a:rPr lang="en-US" sz="1100" b="1" i="0" u="none" strike="noStrike" kern="1200" cap="none" baseline="0" dirty="0" smtClean="0">
                <a:solidFill>
                  <a:schemeClr val="tx1"/>
                </a:solidFill>
                <a:effectLst/>
                <a:latin typeface="Arial"/>
                <a:cs typeface="Arial"/>
                <a:sym typeface="Arial"/>
              </a:rPr>
              <a:t> Trimester:</a:t>
            </a:r>
          </a:p>
          <a:p>
            <a:pPr marL="457200" indent="-298450"/>
            <a:r>
              <a:rPr lang="en-US" sz="1100" b="0" i="0" u="none" strike="noStrike" kern="1200" cap="none" baseline="0" dirty="0" smtClean="0">
                <a:solidFill>
                  <a:schemeClr val="tx1"/>
                </a:solidFill>
                <a:effectLst/>
                <a:latin typeface="Arial"/>
                <a:cs typeface="Arial"/>
                <a:sym typeface="Arial"/>
              </a:rPr>
              <a:t>27-31 weeks (seventh month): baby has eyelashes and eyebrows; kicks can be seen</a:t>
            </a:r>
          </a:p>
          <a:p>
            <a:pPr marL="457200" indent="-298450"/>
            <a:r>
              <a:rPr lang="en-US" sz="1100" b="0" i="0" u="none" strike="noStrike" kern="1200" cap="none" baseline="0" dirty="0" smtClean="0">
                <a:solidFill>
                  <a:schemeClr val="tx1"/>
                </a:solidFill>
                <a:effectLst/>
                <a:latin typeface="Arial"/>
                <a:cs typeface="Arial"/>
                <a:sym typeface="Arial"/>
              </a:rPr>
              <a:t>32-35 weeks (eighth month): baby is building layers of fat to stay warm after birth; baby will be about 46cm long</a:t>
            </a:r>
          </a:p>
          <a:p>
            <a:pPr marL="457200" indent="-298450"/>
            <a:r>
              <a:rPr lang="en-US" sz="1100" b="0" i="0" u="none" strike="noStrike" kern="1200" cap="none" baseline="0" dirty="0" smtClean="0">
                <a:solidFill>
                  <a:schemeClr val="tx1"/>
                </a:solidFill>
                <a:effectLst/>
                <a:latin typeface="Arial"/>
                <a:cs typeface="Arial"/>
                <a:sym typeface="Arial"/>
              </a:rPr>
              <a:t>36-40 weeks (ninth month): baby’s skin is pinker and less wrinkled; baby can weigh about 3-4kg </a:t>
            </a:r>
            <a:endParaRPr lang="en-US" b="0" dirty="0" smtClean="0"/>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kern="1200" cap="none" dirty="0" smtClean="0">
                <a:solidFill>
                  <a:schemeClr val="tx1"/>
                </a:solidFill>
                <a:effectLst/>
                <a:latin typeface="Arial"/>
                <a:ea typeface="Arial"/>
                <a:cs typeface="Arial"/>
                <a:sym typeface="Arial"/>
              </a:rPr>
              <a:t>During the third trimester the baby could survive if born before it is full term, but would need special care. The closer to full term, the more ready the baby is to cope with the birth process and life outside the uterus. The baby can hear and respond to sounds. Its pupils can react to light and fat forms underneath the baby’s skin.</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kern="1200" cap="none" dirty="0" smtClean="0">
                <a:solidFill>
                  <a:schemeClr val="tx1"/>
                </a:solidFill>
                <a:effectLst/>
                <a:latin typeface="Arial"/>
                <a:ea typeface="Arial"/>
                <a:cs typeface="Arial"/>
                <a:sym typeface="Arial"/>
              </a:rPr>
              <a:t>In order to provide the baby with the best possible conditions to develop in, pregnant people should avoid smoking and second hand smoke; avoid alcohol and drugs; eat a well-balanced diet; get lots of rest and exercise and see their doctor early and through the rest of their pregnancy. In fact, many pregnant people see their doctor before they get pregnant and have a check-up to make sure they are in the best health possible. </a:t>
            </a:r>
          </a:p>
          <a:p>
            <a:pPr marL="158750" indent="0">
              <a:buNone/>
            </a:pPr>
            <a:endParaRPr lang="en-US" sz="1100" b="0" i="0" u="none" strike="noStrike" kern="1200" cap="none" dirty="0" smtClean="0">
              <a:solidFill>
                <a:schemeClr val="tx1"/>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After about nine months of development the baby is ready to leave the pregnant persons body. The bottom end of the uterus, called the cervix, expands to create a wide opening into the vagina. The muscles of the uterus contract, or tighten, to push the baby downward. The baby moves slowly through the vagina and out of the body.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Not</a:t>
            </a:r>
            <a:r>
              <a:rPr lang="en-US" sz="1100" b="0" i="0" u="none" strike="noStrike" cap="none" baseline="0" dirty="0" smtClean="0">
                <a:solidFill>
                  <a:srgbClr val="000000"/>
                </a:solidFill>
                <a:effectLst/>
                <a:latin typeface="Arial"/>
                <a:ea typeface="Arial"/>
                <a:cs typeface="Arial"/>
                <a:sym typeface="Arial"/>
              </a:rPr>
              <a:t> all babies are delivered vaginally. Some babies are born through a surgical procedure called a cesarean section or C-section. </a:t>
            </a:r>
            <a:r>
              <a:rPr lang="en-US" sz="1100" b="1" i="0" u="none" strike="noStrike" cap="none" baseline="0" dirty="0" smtClean="0">
                <a:solidFill>
                  <a:srgbClr val="000000"/>
                </a:solidFill>
                <a:effectLst/>
                <a:latin typeface="Arial"/>
                <a:ea typeface="Arial"/>
                <a:cs typeface="Arial"/>
                <a:sym typeface="Arial"/>
              </a:rPr>
              <a:t>Definition of Cesarean Section: </a:t>
            </a:r>
            <a:r>
              <a:rPr lang="en-US" sz="1100" b="0" i="0" u="none" strike="noStrike" cap="none" dirty="0" smtClean="0">
                <a:solidFill>
                  <a:srgbClr val="000000"/>
                </a:solidFill>
                <a:effectLst/>
                <a:latin typeface="Arial"/>
                <a:ea typeface="Arial"/>
                <a:cs typeface="Arial"/>
                <a:sym typeface="Arial"/>
              </a:rPr>
              <a:t>A caesarean section is an operation in which a doctor makes a cut through your belly and uterus (womb) so that your baby can be born.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When the baby is born the umbilical cord and the placenta also leave the body. The newborn baby is cut free from the cord and the placenta. After several days the stump of the cord dries up and falls off the baby’s belly. It leaves behind an indentation called a navel, or belly button.</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The pregnant person might need a lot of help/support from their partner, family members, friends, etc. Some of the roles include attending health care provider appointments, prenatal classes, helping with housework/chores and cooking healthy meals to help the baby have the healthiest environment possible in which to grow.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For</a:t>
            </a:r>
            <a:r>
              <a:rPr lang="en-CA" baseline="0" dirty="0" smtClean="0"/>
              <a:t> an interactive tool, show </a:t>
            </a:r>
            <a:r>
              <a:rPr lang="en-CA" i="1" baseline="0" dirty="0" smtClean="0"/>
              <a:t>The Three Trimesters </a:t>
            </a:r>
            <a:r>
              <a:rPr lang="en-CA" i="0" baseline="0" dirty="0" smtClean="0"/>
              <a:t>(Healthy Parents Healthy Children) resource created by Alberta Health Services. https://www.healthyparentshealthychildren.ca/resources/tools/pregnancy-progress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For more information on the </a:t>
            </a:r>
            <a:r>
              <a:rPr lang="en-CA" i="1" dirty="0" smtClean="0"/>
              <a:t>Development Timeline</a:t>
            </a:r>
            <a:r>
              <a:rPr lang="en-CA" i="0" dirty="0" smtClean="0"/>
              <a:t>, visit</a:t>
            </a:r>
            <a:r>
              <a:rPr lang="en-CA" i="0" baseline="0" dirty="0" smtClean="0"/>
              <a:t> the following resource: https://www.healthyparentshealthychildren.ca/resources/tools/development-timeline#introduction </a:t>
            </a:r>
            <a:endParaRPr lang="en-CA"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Gregg, Daphna (</a:t>
            </a:r>
            <a:r>
              <a:rPr lang="en-CA" b="0" baseline="0" dirty="0" err="1" smtClean="0"/>
              <a:t>n.d.</a:t>
            </a:r>
            <a:r>
              <a:rPr lang="en-CA" b="0" baseline="0" dirty="0" smtClean="0"/>
              <a:t>). Britannica Kids: Reproductive System. https://kids.britannica.com/students/article/reproductive-system/276695 (student version - grade 6 to 8) and https://kids.britannica.com/kids/article/reproductive-system/353707 (kids version - up to grade 5)</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a:t>
            </a:r>
            <a:r>
              <a:rPr lang="en-CA" b="1" baseline="0" dirty="0" smtClean="0"/>
              <a:t> </a:t>
            </a:r>
            <a:r>
              <a:rPr lang="en-CA" b="1" baseline="0"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158750" indent="0">
              <a:buNone/>
            </a:pPr>
            <a:endParaRPr lang="en-US" sz="1100" b="0"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019682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Sometimes the process of conception can result in more than one baby being created. Twins can either be identical or fraternal.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kern="1200" cap="none" dirty="0" smtClean="0">
                <a:solidFill>
                  <a:schemeClr val="tx1"/>
                </a:solidFill>
                <a:effectLst/>
                <a:latin typeface="Arial"/>
                <a:ea typeface="Arial"/>
                <a:cs typeface="Arial"/>
                <a:sym typeface="Arial"/>
              </a:rPr>
              <a:t>Identical</a:t>
            </a:r>
            <a:r>
              <a:rPr lang="en-US" sz="1100" b="1" i="0" u="none" strike="noStrike" kern="1200" cap="none" baseline="0" dirty="0" smtClean="0">
                <a:solidFill>
                  <a:schemeClr val="tx1"/>
                </a:solidFill>
                <a:effectLst/>
                <a:latin typeface="Arial"/>
                <a:ea typeface="Arial"/>
                <a:cs typeface="Arial"/>
                <a:sym typeface="Arial"/>
              </a:rPr>
              <a:t> twins:</a:t>
            </a:r>
            <a:endParaRPr lang="en-US" sz="1100" b="0" i="0" u="none" strike="noStrike" kern="1200" cap="none" baseline="0" dirty="0" smtClean="0">
              <a:solidFill>
                <a:schemeClr val="tx1"/>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dirty="0" smtClean="0">
                <a:solidFill>
                  <a:schemeClr val="tx1"/>
                </a:solidFill>
                <a:effectLst/>
                <a:latin typeface="Arial"/>
                <a:ea typeface="Arial"/>
                <a:cs typeface="Arial"/>
                <a:sym typeface="Arial"/>
              </a:rPr>
              <a:t>Identical twins may or may not share the same amniotic sac, depending on how early the single fertilized egg divides into 2. </a:t>
            </a:r>
            <a:r>
              <a:rPr lang="en-US" sz="1100" b="0" i="0" u="none" strike="noStrike" kern="1200" cap="none" baseline="0" dirty="0" smtClean="0">
                <a:solidFill>
                  <a:schemeClr val="tx1"/>
                </a:solidFill>
                <a:effectLst/>
                <a:latin typeface="Arial"/>
                <a:ea typeface="Arial"/>
                <a:cs typeface="Arial"/>
                <a:sym typeface="Arial"/>
              </a:rPr>
              <a:t>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baseline="0" dirty="0" smtClean="0">
                <a:solidFill>
                  <a:schemeClr val="tx1"/>
                </a:solidFill>
                <a:effectLst/>
                <a:latin typeface="Arial"/>
                <a:ea typeface="Arial"/>
                <a:cs typeface="Arial"/>
                <a:sym typeface="Arial"/>
              </a:rPr>
              <a:t>Identical twins have the same genetic makeup/material and look exactly the same. Identical twins happen by chance.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kern="1200" cap="none" baseline="0" dirty="0" smtClean="0">
                <a:solidFill>
                  <a:schemeClr val="tx1"/>
                </a:solidFill>
                <a:effectLst/>
                <a:latin typeface="Arial"/>
                <a:ea typeface="Arial"/>
                <a:cs typeface="Arial"/>
                <a:sym typeface="Arial"/>
              </a:rPr>
              <a:t>Fraternal twins:</a:t>
            </a:r>
            <a:endParaRPr lang="en-US" sz="1100" b="1" i="0" u="none" strike="noStrike" kern="1200" cap="none" dirty="0" smtClean="0">
              <a:solidFill>
                <a:schemeClr val="tx1"/>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dirty="0" smtClean="0">
                <a:solidFill>
                  <a:schemeClr val="tx1"/>
                </a:solidFill>
                <a:effectLst/>
                <a:latin typeface="Arial"/>
                <a:ea typeface="Arial"/>
                <a:cs typeface="Arial"/>
                <a:sym typeface="Arial"/>
              </a:rPr>
              <a:t>Fraternal twins are 2 separate fertilized eggs; they usually develop 2 separate amniotic sacs, placentas, and supporting structures. </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dirty="0" smtClean="0">
                <a:solidFill>
                  <a:schemeClr val="tx1"/>
                </a:solidFill>
                <a:effectLst/>
                <a:latin typeface="Arial"/>
                <a:ea typeface="Arial"/>
                <a:cs typeface="Arial"/>
                <a:sym typeface="Arial"/>
              </a:rPr>
              <a:t>Fraternal</a:t>
            </a:r>
            <a:r>
              <a:rPr lang="en-US" sz="1100" b="0" i="0" u="none" strike="noStrike" kern="1200" cap="none" baseline="0" dirty="0" smtClean="0">
                <a:solidFill>
                  <a:schemeClr val="tx1"/>
                </a:solidFill>
                <a:effectLst/>
                <a:latin typeface="Arial"/>
                <a:ea typeface="Arial"/>
                <a:cs typeface="Arial"/>
                <a:sym typeface="Arial"/>
              </a:rPr>
              <a:t> twins do not share the exact same genes; they are no more alike than they are to their siblings from other pregnancies in the family. Fraternal twins tend to run in some families. </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kern="1200" cap="none" baseline="0" dirty="0" smtClean="0">
                <a:solidFill>
                  <a:schemeClr val="tx1"/>
                </a:solidFill>
                <a:effectLst/>
                <a:latin typeface="Arial"/>
                <a:ea typeface="Arial"/>
                <a:cs typeface="Arial"/>
                <a:sym typeface="Arial"/>
              </a:rPr>
              <a:t>Background Knowledge</a:t>
            </a:r>
            <a:endParaRPr lang="en-US" sz="1100" b="1" i="0" u="sng" strike="noStrike" kern="1200" cap="none" dirty="0" smtClean="0">
              <a:solidFill>
                <a:schemeClr val="tx1"/>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Students may also ask about conjoined twins (the term Siamese twins is no longer used). Conjoined twins are always identical twins, who form from a single egg that begins to divide into twins but does not completely separate into two. It is not known why the fertilized egg begins to divide into two, nor why the process is incomplete in conjoined twins. Conjoined twins are born in only about 1 in every 200,000 births.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About 3% of all births are twins. Fraternal twins are much more common than identical twins.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baseline="0" dirty="0" smtClean="0">
                <a:solidFill>
                  <a:srgbClr val="000000"/>
                </a:solidFill>
                <a:latin typeface="Arial"/>
                <a:ea typeface="Arial"/>
                <a:cs typeface="Arial"/>
                <a:sym typeface="Arial"/>
              </a:rPr>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Teaching Sexual Health (</a:t>
            </a:r>
            <a:r>
              <a:rPr lang="en-CA" b="0" dirty="0" err="1" smtClean="0"/>
              <a:t>n.d.</a:t>
            </a:r>
            <a:r>
              <a:rPr lang="en-CA" b="0" dirty="0" smtClean="0"/>
              <a:t>). Grade 6 Growing</a:t>
            </a:r>
            <a:r>
              <a:rPr lang="en-CA" b="0" baseline="0" dirty="0" smtClean="0"/>
              <a:t> a Baby Lesson. </a:t>
            </a:r>
            <a:r>
              <a:rPr lang="en-CA" b="0" dirty="0" smtClean="0"/>
              <a:t>https://teachingsexualhealth.ca/app/uploads/sites/4/Grade-6-LP2-Growing-Baby-Oct11.pdf </a:t>
            </a:r>
            <a:endParaRPr lang="en-CA"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46733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c8e8eaf27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c8e8eaf27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 Prompt (Activity)</a:t>
            </a: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Activity Description: </a:t>
            </a:r>
            <a:r>
              <a:rPr lang="en-US" sz="1100" b="0" i="0" u="none" strike="noStrike" cap="none" dirty="0" smtClean="0">
                <a:solidFill>
                  <a:srgbClr val="000000"/>
                </a:solidFill>
                <a:effectLst/>
                <a:latin typeface="Arial"/>
                <a:ea typeface="Arial"/>
                <a:cs typeface="Arial"/>
                <a:sym typeface="Arial"/>
              </a:rPr>
              <a:t>Divide the students into two teams. </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Explain that you, as the teacher, will read three statements aloud to the class.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For each “category” one of these statements is not true and two of them are true. Each team will huddle together and decide which of the three statements they think is a lie, meaning it’s not true. Write the name of each team on the board as you call on the small groups one at a time. The team captain for each group will raise one finger if they think the first statement is a lie, two fingers if they think the second statement is a lie, or three fingers if they think the third statement is a lie. Continue in this way until all of the statements have been read. Remind students that the team with the highest number of points at the end of the game will be the winners.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Ask if there are any questions about the directions of the activity and answer as needed. 	At the end, the teacher will read the answers aloud after going through the categories. The teacher will give points to all the teams with the correct answer. Tally up the points and designate the winning team(s).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The “Lies” are highlighted below and explained…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A) Menstruation</a:t>
            </a:r>
          </a:p>
          <a:p>
            <a:r>
              <a:rPr lang="en-US" sz="1100" b="0" i="0" u="none" strike="noStrike" cap="none" baseline="0" dirty="0" smtClean="0">
                <a:solidFill>
                  <a:srgbClr val="000000"/>
                </a:solidFill>
                <a:latin typeface="Arial"/>
                <a:ea typeface="Arial"/>
                <a:cs typeface="Arial"/>
                <a:sym typeface="Arial"/>
              </a:rPr>
              <a:t>1. A person will usually start their period around the age of 12, but it can be anywhere between the ages of 10 and 15. Everyone’s bodies are different and there are many factors that affect when a person will start their period (i.e., weight, height, athletic, nutrition, others) (True)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ea typeface="Arial"/>
                <a:cs typeface="Arial"/>
                <a:sym typeface="Arial"/>
              </a:rPr>
              <a:t>2. It is not healthy for a period to be less or more than five to seven days (Lie! A person’s period will typically be from anywhere between 5-7 days, but it can also be less or more. )</a:t>
            </a:r>
            <a:endParaRPr lang="en-US" sz="1100" b="1" i="1" u="none"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3. A period is the shedding of the endometrial lining (True)</a:t>
            </a: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B)</a:t>
            </a:r>
            <a:r>
              <a:rPr lang="en-US" sz="1100" b="1" i="0" u="none" strike="noStrike" cap="none" baseline="0" dirty="0" smtClean="0">
                <a:solidFill>
                  <a:srgbClr val="000000"/>
                </a:solidFill>
                <a:effectLst/>
                <a:latin typeface="Arial"/>
                <a:ea typeface="Arial"/>
                <a:cs typeface="Arial"/>
                <a:sym typeface="Arial"/>
              </a:rPr>
              <a:t> Personal care during menstruation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1. A person will usually loose a few tablespoons to half a cup of blood when they are on their period (True)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latin typeface="Arial"/>
                <a:ea typeface="Arial"/>
                <a:cs typeface="Arial"/>
                <a:sym typeface="Arial"/>
              </a:rPr>
              <a:t>2. Pads and tampons are the only products that can be used to help with a period. (Lie! Pads, sanitary napkins, tampons, and menstrual cups are all types of products that can be used to help manage their period)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3. If you are using a tampon you need to change it every 4-8 hours, and do not use tampons overnight. Remember to remove each and every tampon.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1" u="none" strike="noStrike" cap="none" dirty="0" smtClean="0">
                <a:solidFill>
                  <a:srgbClr val="000000"/>
                </a:solidFill>
                <a:effectLst/>
                <a:latin typeface="Arial"/>
                <a:ea typeface="Arial"/>
                <a:cs typeface="Arial"/>
                <a:sym typeface="Arial"/>
              </a:rPr>
              <a:t>Adapted from Advocates</a:t>
            </a:r>
            <a:r>
              <a:rPr lang="en-US" sz="1100" b="0" i="1" u="none" strike="noStrike" cap="none" baseline="0" dirty="0" smtClean="0">
                <a:solidFill>
                  <a:srgbClr val="000000"/>
                </a:solidFill>
                <a:effectLst/>
                <a:latin typeface="Arial"/>
                <a:ea typeface="Arial"/>
                <a:cs typeface="Arial"/>
                <a:sym typeface="Arial"/>
              </a:rPr>
              <a:t> for Youth: Lesson Plan – Pregnancy Part 2 (https://www.advocatesforyouth.org/wp-content/uploads/storage/advfy/lesson-plans/lesson-plan-pregnancy-part-i-and-ii.pdf)</a:t>
            </a: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References:</a:t>
            </a: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Government of Canada.</a:t>
            </a:r>
            <a:r>
              <a:rPr lang="en-US" sz="1100" b="0" i="0" u="none" strike="noStrike" cap="none" baseline="0" dirty="0" smtClean="0">
                <a:solidFill>
                  <a:srgbClr val="000000"/>
                </a:solidFill>
                <a:effectLst/>
                <a:latin typeface="Arial"/>
                <a:ea typeface="Arial"/>
                <a:cs typeface="Arial"/>
                <a:sym typeface="Arial"/>
              </a:rPr>
              <a:t> (2015, February 12). Drugs and medical devices: Menstrual tampons; Toxic Shock Syndrome (</a:t>
            </a:r>
            <a:r>
              <a:rPr lang="en-US" sz="1100" b="0" i="0" u="none" strike="noStrike" cap="none" baseline="0" dirty="0" err="1" smtClean="0">
                <a:solidFill>
                  <a:srgbClr val="000000"/>
                </a:solidFill>
                <a:effectLst/>
                <a:latin typeface="Arial"/>
                <a:ea typeface="Arial"/>
                <a:cs typeface="Arial"/>
                <a:sym typeface="Arial"/>
              </a:rPr>
              <a:t>TSS</a:t>
            </a:r>
            <a:r>
              <a:rPr lang="en-US" sz="1100" b="0" i="0" u="none" strike="noStrike" cap="none" baseline="0" dirty="0" smtClean="0">
                <a:solidFill>
                  <a:srgbClr val="000000"/>
                </a:solidFill>
                <a:effectLst/>
                <a:latin typeface="Arial"/>
                <a:ea typeface="Arial"/>
                <a:cs typeface="Arial"/>
                <a:sym typeface="Arial"/>
              </a:rPr>
              <a:t>); Minimizing the health risks of tampon use. </a:t>
            </a:r>
            <a:r>
              <a:rPr lang="en-US" sz="1100" b="0" i="0" u="none" strike="noStrike" cap="none" dirty="0" smtClean="0">
                <a:solidFill>
                  <a:srgbClr val="000000"/>
                </a:solidFill>
                <a:effectLst/>
                <a:latin typeface="Arial"/>
                <a:ea typeface="Arial"/>
                <a:cs typeface="Arial"/>
                <a:sym typeface="Arial"/>
              </a:rPr>
              <a:t>https://www.canada.ca/en/health-canada/services/drugs-medical-devices/menstrual-tampons.html</a:t>
            </a: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Let’s</a:t>
            </a:r>
            <a:r>
              <a:rPr lang="en-US" sz="1100" b="0" i="0" u="none" strike="noStrike" cap="none" baseline="0" dirty="0" smtClean="0">
                <a:solidFill>
                  <a:srgbClr val="000000"/>
                </a:solidFill>
                <a:effectLst/>
                <a:latin typeface="Arial"/>
                <a:ea typeface="Arial"/>
                <a:cs typeface="Arial"/>
                <a:sym typeface="Arial"/>
              </a:rPr>
              <a:t> Talk Period (2022). Nurses Resources. </a:t>
            </a:r>
            <a:r>
              <a:rPr lang="en-US" sz="1100" b="0" i="0" u="none" strike="noStrike" cap="none" dirty="0" smtClean="0">
                <a:solidFill>
                  <a:srgbClr val="000000"/>
                </a:solidFill>
                <a:effectLst/>
                <a:latin typeface="Arial"/>
                <a:ea typeface="Arial"/>
                <a:cs typeface="Arial"/>
                <a:sym typeface="Arial"/>
              </a:rPr>
              <a:t>https://letstalkperiod.ca/nurses-resources/</a:t>
            </a: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The</a:t>
            </a:r>
            <a:r>
              <a:rPr lang="en-US" sz="1100" b="0" i="0" u="none" strike="noStrike" cap="none" baseline="0" dirty="0" smtClean="0">
                <a:solidFill>
                  <a:srgbClr val="000000"/>
                </a:solidFill>
                <a:effectLst/>
                <a:latin typeface="Arial"/>
                <a:ea typeface="Arial"/>
                <a:cs typeface="Arial"/>
                <a:sym typeface="Arial"/>
              </a:rPr>
              <a:t> Society of Obstetricians and Gynaecologists of Canada. (2022). Your Period. https://www.yourperiod.ca/ </a:t>
            </a:r>
            <a:r>
              <a:rPr lang="en-US" sz="1100" b="0" i="0" u="none" strike="noStrike" cap="none" dirty="0" smtClean="0">
                <a:solidFill>
                  <a:srgbClr val="000000"/>
                </a:solidFill>
                <a:effectLst/>
                <a:latin typeface="Arial"/>
                <a:ea typeface="Arial"/>
                <a:cs typeface="Arial"/>
                <a:sym typeface="Arial"/>
              </a:rPr>
              <a:t>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c8e8eaf27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c8e8eaf27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 (activity continued)</a:t>
            </a:r>
            <a:endParaRPr lang="en-US" sz="1100" b="1" i="0" u="sng"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Activity Description:</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Explain that you, as the teacher, will read three statements aloud to the class. For each “category” one of these statements is not true and two of them are true. Each team will huddle together and decide which of the three statements they think is a lie, meaning it’s not true. Write the name of each team on the board as you call on the small groups one at a time. The team captain for each group will raise one finger if they think the first statement is a lie, two fingers if they think the second statement is a lie, or three fingers if they think the third statement is a lie. Continue in this way until all of the statements have been read. Remind students that the team with the highest number of points at the end of the game will be the winners.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Ask if there are any questions about the directions of the activity and answer as needed. 	At the end, the teacher will read the answers aloud after going through the categories. The teacher will give points to all the teams with the correct answer. Tally up the points and designate the winning team(s).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The “Lies” are highlighted below and explained…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C) Conception</a:t>
            </a:r>
          </a:p>
          <a:p>
            <a:r>
              <a:rPr lang="en-US" sz="1100" b="0" i="0" u="none" strike="noStrike" cap="none" baseline="0" dirty="0" smtClean="0">
                <a:solidFill>
                  <a:srgbClr val="000000"/>
                </a:solidFill>
                <a:latin typeface="Arial"/>
                <a:ea typeface="Arial"/>
                <a:cs typeface="Arial"/>
                <a:sym typeface="Arial"/>
              </a:rPr>
              <a:t>1. The ova (egg) and sperm meet in a person’s fallopian tubes. (True)</a:t>
            </a:r>
          </a:p>
          <a:p>
            <a:r>
              <a:rPr lang="en-US" sz="1100" b="0" i="0" u="none" strike="noStrike" cap="none" baseline="0" dirty="0" smtClean="0">
                <a:solidFill>
                  <a:srgbClr val="000000"/>
                </a:solidFill>
                <a:latin typeface="Arial"/>
                <a:ea typeface="Arial"/>
                <a:cs typeface="Arial"/>
                <a:sym typeface="Arial"/>
              </a:rPr>
              <a:t>2. The pregnancy does not begin until the fertilized egg implants in the uterus. (True)</a:t>
            </a:r>
          </a:p>
          <a:p>
            <a:r>
              <a:rPr lang="en-US" sz="1100" b="1" i="0" u="none" strike="noStrike" cap="none" baseline="0" dirty="0" smtClean="0">
                <a:solidFill>
                  <a:srgbClr val="000000"/>
                </a:solidFill>
                <a:latin typeface="Arial"/>
                <a:ea typeface="Arial"/>
                <a:cs typeface="Arial"/>
                <a:sym typeface="Arial"/>
              </a:rPr>
              <a:t>3. It takes a million sperm to create a pregnancy. </a:t>
            </a: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Lie! </a:t>
            </a:r>
            <a:r>
              <a:rPr lang="en-US" sz="1100" b="0" i="0" u="none" strike="noStrike" cap="none" baseline="0" dirty="0" smtClean="0">
                <a:solidFill>
                  <a:srgbClr val="000000"/>
                </a:solidFill>
                <a:latin typeface="Arial"/>
                <a:ea typeface="Arial"/>
                <a:cs typeface="Arial"/>
                <a:sym typeface="Arial"/>
              </a:rPr>
              <a:t>Hundreds of millions of sperm are ejaculated from a man’s penis but just one is able to fertilize an egg.)</a:t>
            </a:r>
          </a:p>
          <a:p>
            <a:pPr marL="0" lvl="0" indent="0" algn="l" rtl="0">
              <a:spcBef>
                <a:spcPts val="0"/>
              </a:spcBef>
              <a:spcAft>
                <a:spcPts val="0"/>
              </a:spcAft>
              <a:buNone/>
            </a:pP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D)</a:t>
            </a:r>
            <a:r>
              <a:rPr lang="en-US" sz="1100" b="1" i="0" u="none" strike="noStrike" cap="none" baseline="0" dirty="0" smtClean="0">
                <a:solidFill>
                  <a:srgbClr val="000000"/>
                </a:solidFill>
                <a:effectLst/>
                <a:latin typeface="Arial"/>
                <a:ea typeface="Arial"/>
                <a:cs typeface="Arial"/>
                <a:sym typeface="Arial"/>
              </a:rPr>
              <a:t> Pregnancy Symptoms</a:t>
            </a:r>
            <a:endParaRPr lang="en-US" sz="1100" b="1" i="0" u="none" strike="noStrike" cap="none" dirty="0" smtClean="0">
              <a:solidFill>
                <a:srgbClr val="000000"/>
              </a:solidFill>
              <a:effectLst/>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1. Some people might have symptoms during their pregnancy, such as nausea (True). Common pregnancy symptoms include breast tenderness, nausea, and food cravings. </a:t>
            </a:r>
          </a:p>
          <a:p>
            <a:r>
              <a:rPr lang="en-US" sz="1100" b="0" i="0" u="none" strike="noStrike" cap="none" baseline="0" dirty="0" smtClean="0">
                <a:solidFill>
                  <a:srgbClr val="000000"/>
                </a:solidFill>
                <a:latin typeface="Arial"/>
                <a:ea typeface="Arial"/>
                <a:cs typeface="Arial"/>
                <a:sym typeface="Arial"/>
              </a:rPr>
              <a:t>2. Pregnancy will last an entire year. </a:t>
            </a:r>
            <a:r>
              <a:rPr lang="en-US" sz="1100" b="1" i="0" u="none" strike="noStrike" cap="none" baseline="0" dirty="0" smtClean="0">
                <a:solidFill>
                  <a:srgbClr val="000000"/>
                </a:solidFill>
                <a:latin typeface="Arial"/>
                <a:ea typeface="Arial"/>
                <a:cs typeface="Arial"/>
                <a:sym typeface="Arial"/>
              </a:rPr>
              <a:t>(Lie! </a:t>
            </a:r>
            <a:r>
              <a:rPr lang="en-US" sz="1100" b="0" i="0" u="none" strike="noStrike" cap="none" baseline="0" dirty="0" smtClean="0">
                <a:solidFill>
                  <a:srgbClr val="000000"/>
                </a:solidFill>
                <a:latin typeface="Arial"/>
                <a:ea typeface="Arial"/>
                <a:cs typeface="Arial"/>
                <a:sym typeface="Arial"/>
              </a:rPr>
              <a:t>Pregnancy generally lasts approximately 38-42 weeks. However, it is possible for a aby to survive if it is born earlier if they have special care)</a:t>
            </a:r>
          </a:p>
          <a:p>
            <a:r>
              <a:rPr lang="en-US" sz="1100" b="0" i="0" u="none" strike="noStrike" cap="none" baseline="0" dirty="0" smtClean="0">
                <a:solidFill>
                  <a:srgbClr val="000000"/>
                </a:solidFill>
                <a:latin typeface="Arial"/>
                <a:ea typeface="Arial"/>
                <a:cs typeface="Arial"/>
                <a:sym typeface="Arial"/>
              </a:rPr>
              <a:t>3. Pregnancy is broken into three stages called trimesters (True). </a:t>
            </a:r>
          </a:p>
          <a:p>
            <a:pPr marL="0" lvl="0" indent="0" algn="l" rtl="0">
              <a:spcBef>
                <a:spcPts val="0"/>
              </a:spcBef>
              <a:spcAft>
                <a:spcPts val="0"/>
              </a:spcAft>
              <a:buNone/>
            </a:pP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1" u="none" strike="noStrike" cap="none" dirty="0" smtClean="0">
                <a:solidFill>
                  <a:srgbClr val="000000"/>
                </a:solidFill>
                <a:effectLst/>
                <a:latin typeface="Arial"/>
                <a:ea typeface="Arial"/>
                <a:cs typeface="Arial"/>
                <a:sym typeface="Arial"/>
              </a:rPr>
              <a:t>Adapted from Advocates</a:t>
            </a:r>
            <a:r>
              <a:rPr lang="en-US" sz="1100" b="0" i="1" u="none" strike="noStrike" cap="none" baseline="0" dirty="0" smtClean="0">
                <a:solidFill>
                  <a:srgbClr val="000000"/>
                </a:solidFill>
                <a:effectLst/>
                <a:latin typeface="Arial"/>
                <a:ea typeface="Arial"/>
                <a:cs typeface="Arial"/>
                <a:sym typeface="Arial"/>
              </a:rPr>
              <a:t> for Youth: Lesson Plan – Pregnancy Part 2 (https://www.advocatesforyouth.org/wp-content/uploads/storage/advfy/lesson-plans/lesson-plan-pregnancy-part-i-and-ii.pdf)</a:t>
            </a: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1"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p:txBody>
      </p:sp>
    </p:spTree>
    <p:extLst>
      <p:ext uri="{BB962C8B-B14F-4D97-AF65-F5344CB8AC3E}">
        <p14:creationId xmlns:p14="http://schemas.microsoft.com/office/powerpoint/2010/main" val="29881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u="sng" dirty="0" smtClean="0">
                <a:effectLst/>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smtClean="0">
                <a:effectLst/>
              </a:rPr>
              <a:t>There </a:t>
            </a:r>
            <a:r>
              <a:rPr lang="en-US" sz="1100" b="0" baseline="0" dirty="0" smtClean="0">
                <a:effectLst/>
              </a:rPr>
              <a:t>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0" baseline="0" dirty="0" smtClean="0"/>
          </a:p>
          <a:p>
            <a:pPr marL="0" lvl="0" indent="0" algn="l" rtl="0">
              <a:spcBef>
                <a:spcPts val="0"/>
              </a:spcBef>
              <a:spcAft>
                <a:spcPts val="0"/>
              </a:spcAft>
              <a:buNone/>
            </a:pPr>
            <a:endParaRPr lang="en-US" b="1" i="1" dirty="0" smtClean="0"/>
          </a:p>
          <a:p>
            <a:pPr marL="0" lvl="0" indent="0" algn="l" rtl="0">
              <a:spcBef>
                <a:spcPts val="0"/>
              </a:spcBef>
              <a:spcAft>
                <a:spcPts val="0"/>
              </a:spcAft>
              <a:buNone/>
            </a:pPr>
            <a:r>
              <a:rPr lang="en-US" b="1" dirty="0" smtClean="0"/>
              <a:t>Image from </a:t>
            </a:r>
            <a:r>
              <a:rPr lang="en-US" b="1" dirty="0" err="1" smtClean="0"/>
              <a:t>Canva</a:t>
            </a:r>
            <a:endParaRPr lang="en-US" dirty="0"/>
          </a:p>
        </p:txBody>
      </p:sp>
    </p:spTree>
    <p:extLst>
      <p:ext uri="{BB962C8B-B14F-4D97-AF65-F5344CB8AC3E}">
        <p14:creationId xmlns:p14="http://schemas.microsoft.com/office/powerpoint/2010/main" val="3521072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kern="1200" cap="none" dirty="0" smtClean="0">
                <a:solidFill>
                  <a:schemeClr val="tx1"/>
                </a:solidFill>
                <a:effectLst/>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Note: Hormonal message from the ovary tells the uterus to shed the lining, flowing</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through the cervix and then out of the body through the vagina.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 </a:t>
            </a:r>
            <a:endParaRPr lang="en-US" sz="1100" b="1" i="1"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“We’ve described what menstruation and spermatogenesis mean from a physical point of view. How might these changes affect you in other ways?”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Elicit: </a:t>
            </a:r>
            <a:r>
              <a:rPr lang="en-US" sz="1100" b="0" i="0" u="none" strike="noStrike" cap="none" baseline="0" dirty="0" smtClean="0">
                <a:solidFill>
                  <a:srgbClr val="000000"/>
                </a:solidFill>
                <a:latin typeface="Arial"/>
                <a:ea typeface="Arial"/>
                <a:cs typeface="Arial"/>
                <a:sym typeface="Arial"/>
              </a:rPr>
              <a:t>“Not everyone experiences these changes at the same time and in the same way, so teasing people about these changes isn’t right. It can be very hurtful.” “In my culture and my family, becoming an adult is a cause for celebration. In various Indigenous cultures, women are viewed with the highest regard, and menstruation is seen as sacred.” “We don’t talk about it in my family. What I see in the media and online is a bit confusing, so it’s good to know what these changes in my body actually mean. The more I know, the better I can take care of myself.” </a:t>
            </a:r>
          </a:p>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Ask students</a:t>
            </a:r>
            <a:r>
              <a:rPr lang="en-US" baseline="0" dirty="0" smtClean="0"/>
              <a:t> if they have any questions. Inform students that they will continue learning about puberty in subsequent lessons.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Optional:</a:t>
            </a:r>
            <a:r>
              <a:rPr lang="en-US" b="0" baseline="0" dirty="0" smtClean="0"/>
              <a:t> If a question box or envelope has been created, close the lesson by reading and responding to/discussing some of the questions submitted by students. ***It is very important to review the questions prior to reading them to the class. Do not read any questions aloud that are inappropriate. If inappropriate questions have been submitted, inform the class that if a student submitted a question that is not answered during this period, that they are welcome to discuss it directly with the teacher another time. </a:t>
            </a: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973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c8e8eaf2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c8e8eaf2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The presentation begins here. </a:t>
            </a:r>
            <a:endParaRPr lang="en-US" b="1" baseline="0"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0" i="1" dirty="0" smtClean="0"/>
              <a:t>This</a:t>
            </a:r>
            <a:r>
              <a:rPr lang="en-US" b="0" i="1" baseline="0" dirty="0" smtClean="0"/>
              <a:t> presentation should be introduced </a:t>
            </a:r>
            <a:r>
              <a:rPr lang="en-US" b="1" i="1" baseline="0" dirty="0" smtClean="0"/>
              <a:t>after</a:t>
            </a:r>
            <a:r>
              <a:rPr lang="en-US" b="0" i="1" baseline="0" dirty="0" smtClean="0"/>
              <a:t> the reproductive systems are taught. </a:t>
            </a:r>
          </a:p>
          <a:p>
            <a:pPr marL="0" lvl="0" indent="0" algn="l" rtl="0">
              <a:spcBef>
                <a:spcPts val="0"/>
              </a:spcBef>
              <a:spcAft>
                <a:spcPts val="0"/>
              </a:spcAft>
              <a:buNone/>
            </a:pPr>
            <a:endParaRPr lang="en-US" sz="1100" b="0" i="1"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The title for this PowerPoint is called “Pregnancy” to reduce the literacy level for students. However, this presentation will cover menstruation, spermatogenesis, conception, fertilization, and implantation. </a:t>
            </a:r>
          </a:p>
          <a:p>
            <a:pPr marL="0" lvl="0" indent="0" algn="l" rtl="0">
              <a:spcBef>
                <a:spcPts val="0"/>
              </a:spcBef>
              <a:spcAft>
                <a:spcPts val="0"/>
              </a:spcAft>
              <a:buNone/>
            </a:pPr>
            <a:endParaRPr lang="en-US" sz="1100" b="0" i="1"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1" u="none" strike="noStrike" cap="none" baseline="0" dirty="0" smtClean="0">
                <a:solidFill>
                  <a:srgbClr val="000000"/>
                </a:solidFill>
                <a:latin typeface="Arial"/>
                <a:ea typeface="Arial"/>
                <a:cs typeface="Arial"/>
                <a:sym typeface="Arial"/>
              </a:rPr>
              <a:t>Note: </a:t>
            </a:r>
            <a:r>
              <a:rPr lang="en-US" sz="1100" b="0" i="0" u="none" strike="noStrike" cap="none" baseline="0" dirty="0" smtClean="0">
                <a:solidFill>
                  <a:srgbClr val="000000"/>
                </a:solidFill>
                <a:latin typeface="Arial"/>
                <a:ea typeface="Arial"/>
                <a:cs typeface="Arial"/>
                <a:sym typeface="Arial"/>
              </a:rPr>
              <a:t>Parents are the primary sexual health educators of their children. The school functions as a partner in their education. </a:t>
            </a:r>
          </a:p>
          <a:p>
            <a:pPr marL="0" lvl="0" indent="0" algn="l" rtl="0">
              <a:spcBef>
                <a:spcPts val="0"/>
              </a:spcBef>
              <a:spcAft>
                <a:spcPts val="0"/>
              </a:spcAft>
              <a:buNone/>
            </a:pPr>
            <a:endParaRPr lang="en-US" b="0" i="1" dirty="0" smtClean="0"/>
          </a:p>
          <a:p>
            <a:pPr marL="0" lvl="0" indent="0" algn="l" rtl="0">
              <a:spcBef>
                <a:spcPts val="0"/>
              </a:spcBef>
              <a:spcAft>
                <a:spcPts val="0"/>
              </a:spcAft>
              <a:buNone/>
            </a:pPr>
            <a:r>
              <a:rPr lang="en-US" b="1" dirty="0" smtClean="0"/>
              <a:t>Images from </a:t>
            </a:r>
            <a:r>
              <a:rPr lang="en-US" b="1" dirty="0" err="1" smtClean="0"/>
              <a:t>Canva</a:t>
            </a:r>
            <a:endParaRPr lang="en-US" b="1" dirty="0"/>
          </a:p>
        </p:txBody>
      </p:sp>
    </p:spTree>
    <p:extLst>
      <p:ext uri="{BB962C8B-B14F-4D97-AF65-F5344CB8AC3E}">
        <p14:creationId xmlns:p14="http://schemas.microsoft.com/office/powerpoint/2010/main" val="335858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1" i="0" u="sng"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are what make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a:t>
            </a:r>
            <a:endParaRPr lang="en-US" sz="1100" b="1" i="0" u="none"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67788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health, there are many decisions that a person will make throughout their life as they mature and grow. Making informed decisions regarding your health is important</a:t>
            </a:r>
            <a:r>
              <a:rPr lang="en-US" sz="1100" b="0" i="0" u="none" strike="noStrike" cap="none" baseline="0" dirty="0" smtClean="0">
                <a:solidFill>
                  <a:srgbClr val="000000"/>
                </a:solidFill>
                <a:effectLst/>
                <a:latin typeface="Arial"/>
                <a:ea typeface="Arial"/>
                <a:cs typeface="Arial"/>
                <a:sym typeface="Arial"/>
              </a:rPr>
              <a:t> because you need to understand how reproduction, conception, and fertilization can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a person’s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it is important to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At this stage of development, children should have access to appropriate information about their bodies, health and </a:t>
            </a:r>
            <a:r>
              <a:rPr lang="en-CA" sz="1100" b="0" i="0" u="none" strike="noStrike" cap="none" baseline="0" dirty="0" smtClean="0">
                <a:solidFill>
                  <a:srgbClr val="000000"/>
                </a:solidFill>
                <a:latin typeface="Arial"/>
                <a:ea typeface="Arial"/>
                <a:cs typeface="Arial"/>
                <a:sym typeface="Arial"/>
              </a:rPr>
              <a:t>life skills.</a:t>
            </a:r>
            <a:endParaRPr lang="en-US" b="0" i="1" baseline="0" dirty="0" smtClean="0"/>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4984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 Prompt</a:t>
            </a:r>
            <a:r>
              <a:rPr lang="en-US" sz="1100" b="0" i="1"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r>
              <a:rPr lang="en-US" sz="1100" b="0" i="0" u="none" strike="noStrike" cap="none" baseline="0" dirty="0" smtClean="0">
                <a:solidFill>
                  <a:srgbClr val="000000"/>
                </a:solidFill>
                <a:effectLst/>
                <a:latin typeface="Arial"/>
                <a:ea typeface="Arial"/>
                <a:cs typeface="Arial"/>
                <a:sym typeface="Arial"/>
              </a:rPr>
              <a:t>Give students a sheet of paper that you will collect at the end of the class. Depending on the teacher, you may already have </a:t>
            </a:r>
            <a:r>
              <a:rPr lang="en-US" sz="1100" b="0" i="0" u="none" strike="noStrike" cap="none" baseline="0" dirty="0" err="1" smtClean="0">
                <a:solidFill>
                  <a:srgbClr val="000000"/>
                </a:solidFill>
                <a:effectLst/>
                <a:latin typeface="Arial"/>
                <a:ea typeface="Arial"/>
                <a:cs typeface="Arial"/>
                <a:sym typeface="Arial"/>
              </a:rPr>
              <a:t>KWL</a:t>
            </a:r>
            <a:r>
              <a:rPr lang="en-US" sz="1100" b="0" i="0" u="none" strike="noStrike" cap="none" baseline="0" dirty="0" smtClean="0">
                <a:solidFill>
                  <a:srgbClr val="000000"/>
                </a:solidFill>
                <a:effectLst/>
                <a:latin typeface="Arial"/>
                <a:ea typeface="Arial"/>
                <a:cs typeface="Arial"/>
                <a:sym typeface="Arial"/>
              </a:rPr>
              <a:t> sheets laying around. If not, you can always print one off from the internet. On the sheet of paper ask the students to write under the </a:t>
            </a:r>
            <a:r>
              <a:rPr lang="en-US" sz="1100" b="1" i="0" u="none" strike="noStrike" cap="none" baseline="0" dirty="0" smtClean="0">
                <a:solidFill>
                  <a:srgbClr val="000000"/>
                </a:solidFill>
                <a:effectLst/>
                <a:latin typeface="Arial"/>
                <a:ea typeface="Arial"/>
                <a:cs typeface="Arial"/>
                <a:sym typeface="Arial"/>
              </a:rPr>
              <a:t>K</a:t>
            </a:r>
            <a:r>
              <a:rPr lang="en-US" sz="1100" b="0" i="0" u="none" strike="noStrike" cap="none" baseline="0" dirty="0" smtClean="0">
                <a:solidFill>
                  <a:srgbClr val="000000"/>
                </a:solidFill>
                <a:effectLst/>
                <a:latin typeface="Arial"/>
                <a:ea typeface="Arial"/>
                <a:cs typeface="Arial"/>
                <a:sym typeface="Arial"/>
              </a:rPr>
              <a:t> something they </a:t>
            </a:r>
            <a:r>
              <a:rPr lang="en-US" sz="1100" b="0" i="0" u="sng" strike="noStrike" cap="none" baseline="0" dirty="0" smtClean="0">
                <a:solidFill>
                  <a:srgbClr val="000000"/>
                </a:solidFill>
                <a:effectLst/>
                <a:latin typeface="Arial"/>
                <a:ea typeface="Arial"/>
                <a:cs typeface="Arial"/>
                <a:sym typeface="Arial"/>
              </a:rPr>
              <a:t>know</a:t>
            </a:r>
            <a:r>
              <a:rPr lang="en-US" sz="1100" b="0" i="0" u="none" strike="noStrike" cap="none" baseline="0" dirty="0" smtClean="0">
                <a:solidFill>
                  <a:srgbClr val="000000"/>
                </a:solidFill>
                <a:effectLst/>
                <a:latin typeface="Arial"/>
                <a:ea typeface="Arial"/>
                <a:cs typeface="Arial"/>
                <a:sym typeface="Arial"/>
              </a:rPr>
              <a:t> about the topic of conception, under the </a:t>
            </a:r>
            <a:r>
              <a:rPr lang="en-US" sz="1100" b="1" i="0" u="none" strike="noStrike" cap="none" baseline="0" dirty="0" smtClean="0">
                <a:solidFill>
                  <a:srgbClr val="000000"/>
                </a:solidFill>
                <a:effectLst/>
                <a:latin typeface="Arial"/>
                <a:ea typeface="Arial"/>
                <a:cs typeface="Arial"/>
                <a:sym typeface="Arial"/>
              </a:rPr>
              <a:t>W</a:t>
            </a:r>
            <a:r>
              <a:rPr lang="en-US" sz="1100" b="0" i="0" u="none" strike="noStrike" cap="none" baseline="0" dirty="0" smtClean="0">
                <a:solidFill>
                  <a:srgbClr val="000000"/>
                </a:solidFill>
                <a:effectLst/>
                <a:latin typeface="Arial"/>
                <a:ea typeface="Arial"/>
                <a:cs typeface="Arial"/>
                <a:sym typeface="Arial"/>
              </a:rPr>
              <a:t> write something that they </a:t>
            </a:r>
            <a:r>
              <a:rPr lang="en-US" sz="1100" b="0" i="0" u="sng" strike="noStrike" cap="none" baseline="0" dirty="0" smtClean="0">
                <a:solidFill>
                  <a:srgbClr val="000000"/>
                </a:solidFill>
                <a:effectLst/>
                <a:latin typeface="Arial"/>
                <a:ea typeface="Arial"/>
                <a:cs typeface="Arial"/>
                <a:sym typeface="Arial"/>
              </a:rPr>
              <a:t>want</a:t>
            </a:r>
            <a:r>
              <a:rPr lang="en-US" sz="1100" b="0" i="0" u="none" strike="noStrike" cap="none" baseline="0" dirty="0" smtClean="0">
                <a:solidFill>
                  <a:srgbClr val="000000"/>
                </a:solidFill>
                <a:effectLst/>
                <a:latin typeface="Arial"/>
                <a:ea typeface="Arial"/>
                <a:cs typeface="Arial"/>
                <a:sym typeface="Arial"/>
              </a:rPr>
              <a:t> to know about the topic, and then </a:t>
            </a:r>
            <a:r>
              <a:rPr lang="en-US" sz="1100" b="1" i="0" u="none" strike="noStrike" cap="none" baseline="0" dirty="0" smtClean="0">
                <a:solidFill>
                  <a:srgbClr val="000000"/>
                </a:solidFill>
                <a:effectLst/>
                <a:latin typeface="Arial"/>
                <a:ea typeface="Arial"/>
                <a:cs typeface="Arial"/>
                <a:sym typeface="Arial"/>
              </a:rPr>
              <a:t>L </a:t>
            </a:r>
            <a:r>
              <a:rPr lang="en-US" sz="1100" b="0" i="0" u="none" strike="noStrike" cap="none" baseline="0" dirty="0" smtClean="0">
                <a:solidFill>
                  <a:srgbClr val="000000"/>
                </a:solidFill>
                <a:effectLst/>
                <a:latin typeface="Arial"/>
                <a:ea typeface="Arial"/>
                <a:cs typeface="Arial"/>
                <a:sym typeface="Arial"/>
              </a:rPr>
              <a:t>at the end of the lesson, tell them to write something that they</a:t>
            </a:r>
            <a:r>
              <a:rPr lang="en-US" sz="1100" b="1" i="0" u="none" strike="noStrike" cap="none" baseline="0" dirty="0" smtClean="0">
                <a:solidFill>
                  <a:srgbClr val="000000"/>
                </a:solidFill>
                <a:effectLst/>
                <a:latin typeface="Arial"/>
                <a:ea typeface="Arial"/>
                <a:cs typeface="Arial"/>
                <a:sym typeface="Arial"/>
              </a:rPr>
              <a:t> </a:t>
            </a:r>
            <a:r>
              <a:rPr lang="en-US" sz="1100" b="0" i="0" u="sng" strike="noStrike" cap="none" baseline="0" dirty="0" smtClean="0">
                <a:solidFill>
                  <a:srgbClr val="000000"/>
                </a:solidFill>
                <a:effectLst/>
                <a:latin typeface="Arial"/>
                <a:ea typeface="Arial"/>
                <a:cs typeface="Arial"/>
                <a:sym typeface="Arial"/>
              </a:rPr>
              <a:t>learned</a:t>
            </a:r>
            <a:r>
              <a:rPr lang="en-US" sz="1100" b="0" i="0" u="none" strike="noStrike" cap="none" baseline="0" dirty="0" smtClean="0">
                <a:solidFill>
                  <a:srgbClr val="000000"/>
                </a:solidFill>
                <a:effectLst/>
                <a:latin typeface="Arial"/>
                <a:ea typeface="Arial"/>
                <a:cs typeface="Arial"/>
                <a:sym typeface="Arial"/>
              </a:rPr>
              <a:t> about for the topic/concept. </a:t>
            </a: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a:t>
            </a:r>
            <a:r>
              <a:rPr lang="en-US" sz="1100" b="1" i="0" u="sng" strike="noStrike" cap="none" baseline="0" dirty="0" smtClean="0">
                <a:solidFill>
                  <a:srgbClr val="000000"/>
                </a:solidFill>
                <a:effectLst/>
                <a:latin typeface="Arial"/>
                <a:ea typeface="Arial"/>
                <a:cs typeface="Arial"/>
                <a:sym typeface="Arial"/>
              </a:rPr>
              <a:t> Knowledge</a:t>
            </a:r>
            <a:endParaRPr lang="en-US" sz="1100" b="1" i="0" u="sng"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err="1" smtClean="0">
                <a:solidFill>
                  <a:srgbClr val="000000"/>
                </a:solidFill>
                <a:effectLst/>
                <a:latin typeface="Arial"/>
                <a:ea typeface="Arial"/>
                <a:cs typeface="Arial"/>
                <a:sym typeface="Arial"/>
              </a:rPr>
              <a:t>KWL</a:t>
            </a:r>
            <a:r>
              <a:rPr lang="en-US" sz="1100" b="1" i="0" u="none" strike="noStrike" cap="none" dirty="0" smtClean="0">
                <a:solidFill>
                  <a:srgbClr val="000000"/>
                </a:solidFill>
                <a:effectLst/>
                <a:latin typeface="Arial"/>
                <a:ea typeface="Arial"/>
                <a:cs typeface="Arial"/>
                <a:sym typeface="Arial"/>
              </a:rPr>
              <a:t> Chart</a:t>
            </a:r>
          </a:p>
          <a:p>
            <a:pPr fontAlgn="base"/>
            <a:r>
              <a:rPr lang="en-US" sz="1100" b="0" i="0" u="none" strike="noStrike" cap="none" dirty="0" err="1" smtClean="0">
                <a:solidFill>
                  <a:srgbClr val="000000"/>
                </a:solidFill>
                <a:effectLst/>
                <a:latin typeface="Arial"/>
                <a:ea typeface="Arial"/>
                <a:cs typeface="Arial"/>
                <a:sym typeface="Arial"/>
              </a:rPr>
              <a:t>KWL</a:t>
            </a:r>
            <a:r>
              <a:rPr lang="en-US" sz="1100" b="0" i="0" u="none" strike="noStrike" cap="none" dirty="0" smtClean="0">
                <a:solidFill>
                  <a:srgbClr val="000000"/>
                </a:solidFill>
                <a:effectLst/>
                <a:latin typeface="Arial"/>
                <a:ea typeface="Arial"/>
                <a:cs typeface="Arial"/>
                <a:sym typeface="Arial"/>
              </a:rPr>
              <a:t> charts are graphic organizers that help students organize information throughout the cycle of learning about a concept. They can be used to engage students in setting their direction for learning, engage them in a new topic, or determine what they already know about a topic. </a:t>
            </a:r>
          </a:p>
          <a:p>
            <a:pPr fontAlgn="base"/>
            <a:r>
              <a:rPr lang="en-US" sz="1100" b="0" i="0" u="none" strike="noStrike" cap="none" dirty="0" smtClean="0">
                <a:solidFill>
                  <a:srgbClr val="000000"/>
                </a:solidFill>
                <a:effectLst/>
                <a:latin typeface="Arial"/>
                <a:ea typeface="Arial"/>
                <a:cs typeface="Arial"/>
                <a:sym typeface="Arial"/>
              </a:rPr>
              <a:t>Students begin by writing… </a:t>
            </a:r>
          </a:p>
          <a:p>
            <a:pPr lvl="1" fontAlgn="base"/>
            <a:r>
              <a:rPr lang="en-US" sz="1100" b="0" i="0" u="none" strike="noStrike" cap="none" dirty="0" smtClean="0">
                <a:solidFill>
                  <a:srgbClr val="000000"/>
                </a:solidFill>
                <a:effectLst/>
                <a:latin typeface="Arial"/>
                <a:ea typeface="Arial"/>
                <a:cs typeface="Arial"/>
                <a:sym typeface="Arial"/>
              </a:rPr>
              <a:t>what they </a:t>
            </a:r>
            <a:r>
              <a:rPr lang="en-US" sz="1100" b="1" i="0" u="none" strike="noStrike" cap="none" dirty="0" smtClean="0">
                <a:solidFill>
                  <a:srgbClr val="000000"/>
                </a:solidFill>
                <a:effectLst/>
                <a:latin typeface="Arial"/>
                <a:ea typeface="Arial"/>
                <a:cs typeface="Arial"/>
                <a:sym typeface="Arial"/>
              </a:rPr>
              <a:t>K</a:t>
            </a:r>
            <a:r>
              <a:rPr lang="en-US" sz="1100" b="0" i="0" u="none" strike="noStrike" cap="none" dirty="0" smtClean="0">
                <a:solidFill>
                  <a:srgbClr val="000000"/>
                </a:solidFill>
                <a:effectLst/>
                <a:latin typeface="Arial"/>
                <a:ea typeface="Arial"/>
                <a:cs typeface="Arial"/>
                <a:sym typeface="Arial"/>
              </a:rPr>
              <a:t>now about a topic or concept before they begin their exploration and </a:t>
            </a:r>
          </a:p>
          <a:p>
            <a:pPr lvl="1" fontAlgn="base"/>
            <a:r>
              <a:rPr lang="en-US" sz="1100" b="1" i="0" u="none" strike="noStrike" cap="none" dirty="0" smtClean="0">
                <a:solidFill>
                  <a:srgbClr val="000000"/>
                </a:solidFill>
                <a:effectLst/>
                <a:latin typeface="Arial"/>
                <a:ea typeface="Arial"/>
                <a:cs typeface="Arial"/>
                <a:sym typeface="Arial"/>
              </a:rPr>
              <a:t>W</a:t>
            </a:r>
            <a:r>
              <a:rPr lang="en-US" sz="1100" b="0" i="0" u="none" strike="noStrike" cap="none" dirty="0" smtClean="0">
                <a:solidFill>
                  <a:srgbClr val="000000"/>
                </a:solidFill>
                <a:effectLst/>
                <a:latin typeface="Arial"/>
                <a:ea typeface="Arial"/>
                <a:cs typeface="Arial"/>
                <a:sym typeface="Arial"/>
              </a:rPr>
              <a:t>hat they want to know about the topic. Throughout the learning and/or at the conclusion of their exploration, </a:t>
            </a:r>
          </a:p>
          <a:p>
            <a:pPr lvl="1" fontAlgn="base"/>
            <a:r>
              <a:rPr lang="en-US" sz="1100" b="0" i="0" u="none" strike="noStrike" cap="none" dirty="0" smtClean="0">
                <a:solidFill>
                  <a:srgbClr val="000000"/>
                </a:solidFill>
                <a:effectLst/>
                <a:latin typeface="Arial"/>
                <a:ea typeface="Arial"/>
                <a:cs typeface="Arial"/>
                <a:sym typeface="Arial"/>
              </a:rPr>
              <a:t>Students record what they have </a:t>
            </a:r>
            <a:r>
              <a:rPr lang="en-US" sz="1100" b="1" i="0" u="none" strike="noStrike" cap="none" dirty="0" smtClean="0">
                <a:solidFill>
                  <a:srgbClr val="000000"/>
                </a:solidFill>
                <a:effectLst/>
                <a:latin typeface="Arial"/>
                <a:ea typeface="Arial"/>
                <a:cs typeface="Arial"/>
                <a:sym typeface="Arial"/>
              </a:rPr>
              <a:t>L</a:t>
            </a:r>
            <a:r>
              <a:rPr lang="en-US" sz="1100" b="0" i="0" u="none" strike="noStrike" cap="none" dirty="0" smtClean="0">
                <a:solidFill>
                  <a:srgbClr val="000000"/>
                </a:solidFill>
                <a:effectLst/>
                <a:latin typeface="Arial"/>
                <a:ea typeface="Arial"/>
                <a:cs typeface="Arial"/>
                <a:sym typeface="Arial"/>
              </a:rPr>
              <a:t>earned about the concept. </a:t>
            </a:r>
          </a:p>
          <a:p>
            <a:pPr lvl="1" fontAlgn="base"/>
            <a:r>
              <a:rPr lang="en-US" sz="1100" b="0" i="0" u="none" strike="noStrike" cap="none" dirty="0" smtClean="0">
                <a:solidFill>
                  <a:srgbClr val="000000"/>
                </a:solidFill>
                <a:effectLst/>
                <a:latin typeface="Arial"/>
                <a:ea typeface="Arial"/>
                <a:cs typeface="Arial"/>
                <a:sym typeface="Arial"/>
              </a:rPr>
              <a:t>The completed chart may then be used to generate further learning or as an assessment of student learning.</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aseline="0" dirty="0" smtClean="0"/>
              <a:t>At the end of class, ask the students to turn to a friend and/or classmate and discuss what they wrote (think, pair, share)</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1" baseline="0" dirty="0" smtClean="0"/>
              <a:t>Variation:</a:t>
            </a:r>
          </a:p>
          <a:p>
            <a:pPr marL="171450" lvl="0" indent="-171450" algn="l" rtl="0">
              <a:spcBef>
                <a:spcPts val="0"/>
              </a:spcBef>
              <a:spcAft>
                <a:spcPts val="0"/>
              </a:spcAft>
            </a:pPr>
            <a:r>
              <a:rPr lang="en-CA" b="0" baseline="0" dirty="0" smtClean="0"/>
              <a:t>The teacher can then collect them and read them out loud. </a:t>
            </a:r>
            <a:r>
              <a:rPr lang="en-CA" b="1" baseline="0" dirty="0" smtClean="0"/>
              <a:t>The students name DOES NOT have to go on their piece of paper/cue card</a:t>
            </a:r>
            <a:r>
              <a:rPr lang="en-CA" b="0" baseline="0" dirty="0" smtClean="0"/>
              <a:t>, unless the teacher is assessing the students.</a:t>
            </a:r>
          </a:p>
          <a:p>
            <a:pPr marL="171450" lvl="0" indent="-171450" algn="l" rtl="0">
              <a:spcBef>
                <a:spcPts val="0"/>
              </a:spcBef>
              <a:spcAft>
                <a:spcPts val="0"/>
              </a:spcAft>
            </a:pPr>
            <a:endParaRPr lang="en-CA" b="0" baseline="0" dirty="0" smtClean="0"/>
          </a:p>
          <a:p>
            <a:pPr marL="0" lvl="0" indent="0" algn="l" rtl="0">
              <a:spcBef>
                <a:spcPts val="0"/>
              </a:spcBef>
              <a:spcAft>
                <a:spcPts val="0"/>
              </a:spcAft>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423317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742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7EED-9237-48B9-B1DD-C9DAF14D9F2C}" type="datetimeFigureOut">
              <a:rPr lang="en-CA" smtClean="0">
                <a:solidFill>
                  <a:prstClr val="black">
                    <a:tint val="75000"/>
                  </a:prstClr>
                </a:solidFill>
              </a:rPr>
              <a:pPr/>
              <a:t>2023-01-26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3132346388"/>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nzVKrDDarjs" TargetMode="Externa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hyperlink" Target="https://youtu.be/nzVKrDDarj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8" y="180644"/>
            <a:ext cx="8520600" cy="1067292"/>
          </a:xfrm>
        </p:spPr>
        <p:txBody>
          <a:bodyPr anchor="ctr">
            <a:normAutofit/>
          </a:bodyPr>
          <a:lstStyle/>
          <a:p>
            <a:r>
              <a:rPr lang="en-CA" sz="4000" b="1" dirty="0" smtClean="0">
                <a:latin typeface="+mj-lt"/>
              </a:rPr>
              <a:t>Pregnancy</a:t>
            </a:r>
            <a:endParaRPr lang="en-CA" sz="4000" b="1" dirty="0">
              <a:latin typeface="+mj-lt"/>
            </a:endParaRPr>
          </a:p>
        </p:txBody>
      </p:sp>
      <p:pic>
        <p:nvPicPr>
          <p:cNvPr id="4" name="Picture 3" descr="diverse baby"/>
          <p:cNvPicPr>
            <a:picLocks noChangeAspect="1"/>
          </p:cNvPicPr>
          <p:nvPr/>
        </p:nvPicPr>
        <p:blipFill rotWithShape="1">
          <a:blip r:embed="rId3">
            <a:extLst>
              <a:ext uri="{28A0092B-C50C-407E-A947-70E740481C1C}">
                <a14:useLocalDpi xmlns:a14="http://schemas.microsoft.com/office/drawing/2010/main" val="0"/>
              </a:ext>
            </a:extLst>
          </a:blip>
          <a:srcRect l="2139" r="5485"/>
          <a:stretch/>
        </p:blipFill>
        <p:spPr>
          <a:xfrm>
            <a:off x="812110" y="1354419"/>
            <a:ext cx="2086983" cy="2259250"/>
          </a:xfrm>
          <a:prstGeom prst="rect">
            <a:avLst/>
          </a:prstGeom>
        </p:spPr>
      </p:pic>
      <p:pic>
        <p:nvPicPr>
          <p:cNvPr id="9" name="Picture 8" descr="sperm cell and eg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970" y="1354419"/>
            <a:ext cx="2468076" cy="2468076"/>
          </a:xfrm>
          <a:prstGeom prst="rect">
            <a:avLst/>
          </a:prstGeom>
        </p:spPr>
      </p:pic>
      <p:pic>
        <p:nvPicPr>
          <p:cNvPr id="10" name="Picture 9" descr="baby"/>
          <p:cNvPicPr>
            <a:picLocks noChangeAspect="1"/>
          </p:cNvPicPr>
          <p:nvPr/>
        </p:nvPicPr>
        <p:blipFill rotWithShape="1">
          <a:blip r:embed="rId5">
            <a:extLst>
              <a:ext uri="{28A0092B-C50C-407E-A947-70E740481C1C}">
                <a14:useLocalDpi xmlns:a14="http://schemas.microsoft.com/office/drawing/2010/main" val="0"/>
              </a:ext>
            </a:extLst>
          </a:blip>
          <a:srcRect l="16198" t="6017" r="14400" b="3725"/>
          <a:stretch/>
        </p:blipFill>
        <p:spPr>
          <a:xfrm>
            <a:off x="6244922" y="1086957"/>
            <a:ext cx="2148509" cy="2794175"/>
          </a:xfrm>
          <a:prstGeom prst="rect">
            <a:avLst/>
          </a:prstGeom>
        </p:spPr>
      </p:pic>
      <p:sp>
        <p:nvSpPr>
          <p:cNvPr id="3" name="Subtitle 2"/>
          <p:cNvSpPr>
            <a:spLocks noGrp="1"/>
          </p:cNvSpPr>
          <p:nvPr>
            <p:ph type="subTitle" idx="1"/>
          </p:nvPr>
        </p:nvSpPr>
        <p:spPr>
          <a:xfrm>
            <a:off x="311708" y="3533132"/>
            <a:ext cx="8520600"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1474157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834728" y="336612"/>
            <a:ext cx="7693334"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Conception and Fertilization</a:t>
            </a:r>
            <a:endParaRPr lang="en-CA" sz="2800" b="1" dirty="0">
              <a:latin typeface="+mj-lt"/>
            </a:endParaRPr>
          </a:p>
        </p:txBody>
      </p:sp>
      <p:sp>
        <p:nvSpPr>
          <p:cNvPr id="12" name="Text Placeholder 2"/>
          <p:cNvSpPr txBox="1">
            <a:spLocks/>
          </p:cNvSpPr>
          <p:nvPr/>
        </p:nvSpPr>
        <p:spPr>
          <a:xfrm>
            <a:off x="834728" y="1701640"/>
            <a:ext cx="5321222" cy="189840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Arial" panose="020B0604020202020204" pitchFamily="34" charset="0"/>
              <a:buChar char="•"/>
            </a:pPr>
            <a:r>
              <a:rPr lang="en-CA" sz="2000" dirty="0" smtClean="0">
                <a:solidFill>
                  <a:schemeClr val="tx1"/>
                </a:solidFill>
                <a:latin typeface="+mn-lt"/>
              </a:rPr>
              <a:t>To feel embarrassed or uncomfortable</a:t>
            </a:r>
          </a:p>
          <a:p>
            <a:pPr marL="342900" indent="-342900">
              <a:buClr>
                <a:schemeClr val="tx1"/>
              </a:buClr>
              <a:buFont typeface="Arial" panose="020B0604020202020204" pitchFamily="34" charset="0"/>
              <a:buChar char="•"/>
            </a:pPr>
            <a:r>
              <a:rPr lang="en-CA" sz="2000" dirty="0" smtClean="0">
                <a:solidFill>
                  <a:schemeClr val="tx1"/>
                </a:solidFill>
                <a:latin typeface="+mn-lt"/>
              </a:rPr>
              <a:t>To ask questions</a:t>
            </a:r>
          </a:p>
          <a:p>
            <a:pPr marL="342900" indent="-342900">
              <a:buClr>
                <a:schemeClr val="tx1"/>
              </a:buClr>
              <a:buFont typeface="Arial" panose="020B0604020202020204" pitchFamily="34" charset="0"/>
              <a:buChar char="•"/>
            </a:pPr>
            <a:r>
              <a:rPr lang="en-CA" sz="2000" dirty="0" smtClean="0">
                <a:solidFill>
                  <a:schemeClr val="tx1"/>
                </a:solidFill>
                <a:latin typeface="+mn-lt"/>
              </a:rPr>
              <a:t>To not already know about this</a:t>
            </a:r>
          </a:p>
          <a:p>
            <a:pPr marL="342900" indent="-342900">
              <a:buClr>
                <a:schemeClr val="tx1"/>
              </a:buClr>
              <a:buFont typeface="Arial" panose="020B0604020202020204" pitchFamily="34" charset="0"/>
              <a:buChar char="•"/>
            </a:pPr>
            <a:r>
              <a:rPr lang="en-CA" sz="2000" dirty="0" smtClean="0">
                <a:solidFill>
                  <a:schemeClr val="tx1"/>
                </a:solidFill>
                <a:latin typeface="+mn-lt"/>
              </a:rPr>
              <a:t>For us to learn about each others bodies</a:t>
            </a:r>
            <a:endParaRPr lang="en-CA" sz="2000" dirty="0">
              <a:solidFill>
                <a:schemeClr val="tx1"/>
              </a:solidFill>
              <a:latin typeface="+mn-lt"/>
            </a:endParaRPr>
          </a:p>
        </p:txBody>
      </p:sp>
      <p:pic>
        <p:nvPicPr>
          <p:cNvPr id="13" name="Picture 12"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6" y="609181"/>
            <a:ext cx="2857143" cy="2857143"/>
          </a:xfrm>
          <a:prstGeom prst="rect">
            <a:avLst/>
          </a:prstGeom>
        </p:spPr>
      </p:pic>
      <p:pic>
        <p:nvPicPr>
          <p:cNvPr id="14" name="Picture 13"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39" y="2786996"/>
            <a:ext cx="1206219" cy="1206219"/>
          </a:xfrm>
          <a:prstGeom prst="rect">
            <a:avLst/>
          </a:prstGeom>
        </p:spPr>
      </p:pic>
    </p:spTree>
    <p:extLst>
      <p:ext uri="{BB962C8B-B14F-4D97-AF65-F5344CB8AC3E}">
        <p14:creationId xmlns:p14="http://schemas.microsoft.com/office/powerpoint/2010/main" val="163142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p:cNvSpPr>
            <a:spLocks noGrp="1"/>
          </p:cNvSpPr>
          <p:nvPr>
            <p:ph type="title"/>
          </p:nvPr>
        </p:nvSpPr>
        <p:spPr>
          <a:xfrm>
            <a:off x="1727848" y="528391"/>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#1</a:t>
            </a:r>
            <a:endParaRPr lang="en-CA" b="1" dirty="0">
              <a:latin typeface="+mj-lt"/>
            </a:endParaRPr>
          </a:p>
        </p:txBody>
      </p:sp>
      <p:pic>
        <p:nvPicPr>
          <p:cNvPr id="8" name="Google Shape;75;p15" descr="pink question mark"/>
          <p:cNvPicPr preferRelativeResize="0"/>
          <p:nvPr/>
        </p:nvPicPr>
        <p:blipFill>
          <a:blip r:embed="rId3">
            <a:alphaModFix/>
          </a:blip>
          <a:stretch>
            <a:fillRect/>
          </a:stretch>
        </p:blipFill>
        <p:spPr>
          <a:xfrm>
            <a:off x="328326" y="2313480"/>
            <a:ext cx="1243650" cy="1243650"/>
          </a:xfrm>
          <a:prstGeom prst="rect">
            <a:avLst/>
          </a:prstGeom>
          <a:noFill/>
          <a:ln>
            <a:noFill/>
          </a:ln>
        </p:spPr>
      </p:pic>
      <p:sp>
        <p:nvSpPr>
          <p:cNvPr id="9" name="TextBox 8"/>
          <p:cNvSpPr txBox="1"/>
          <p:nvPr/>
        </p:nvSpPr>
        <p:spPr>
          <a:xfrm flipH="1">
            <a:off x="1727848" y="2087419"/>
            <a:ext cx="5115300" cy="707886"/>
          </a:xfrm>
          <a:prstGeom prst="rect">
            <a:avLst/>
          </a:prstGeom>
          <a:noFill/>
        </p:spPr>
        <p:txBody>
          <a:bodyPr wrap="square" rtlCol="0">
            <a:spAutoFit/>
          </a:bodyPr>
          <a:lstStyle/>
          <a:p>
            <a:pPr marL="228600" algn="ctr"/>
            <a:r>
              <a:rPr lang="en-US" sz="2000" dirty="0" smtClean="0">
                <a:solidFill>
                  <a:schemeClr val="tx1"/>
                </a:solidFill>
                <a:latin typeface="+mn-lt"/>
                <a:ea typeface="Calibri"/>
                <a:cs typeface="Calibri"/>
                <a:sym typeface="Calibri"/>
              </a:rPr>
              <a:t>What do you know about menstruation (also known as “a period”)?</a:t>
            </a:r>
            <a:endParaRPr lang="en-CA" sz="2000" dirty="0">
              <a:solidFill>
                <a:schemeClr val="tx1"/>
              </a:solidFill>
              <a:latin typeface="+mn-lt"/>
              <a:ea typeface="Calibri"/>
              <a:cs typeface="Calibri"/>
              <a:sym typeface="Calibri"/>
            </a:endParaRPr>
          </a:p>
        </p:txBody>
      </p:sp>
      <p:pic>
        <p:nvPicPr>
          <p:cNvPr id="5" name="Picture 4" descr="uterus during menstruation"/>
          <p:cNvPicPr>
            <a:picLocks noChangeAspect="1"/>
          </p:cNvPicPr>
          <p:nvPr/>
        </p:nvPicPr>
        <p:blipFill rotWithShape="1">
          <a:blip r:embed="rId4">
            <a:extLst>
              <a:ext uri="{28A0092B-C50C-407E-A947-70E740481C1C}">
                <a14:useLocalDpi xmlns:a14="http://schemas.microsoft.com/office/drawing/2010/main" val="0"/>
              </a:ext>
            </a:extLst>
          </a:blip>
          <a:srcRect l="7646" t="7106" r="6400" b="10140"/>
          <a:stretch/>
        </p:blipFill>
        <p:spPr>
          <a:xfrm>
            <a:off x="6999020" y="1925597"/>
            <a:ext cx="1827459" cy="1759415"/>
          </a:xfrm>
          <a:prstGeom prst="rect">
            <a:avLst/>
          </a:prstGeom>
        </p:spPr>
      </p:pic>
    </p:spTree>
    <p:extLst>
      <p:ext uri="{BB962C8B-B14F-4D97-AF65-F5344CB8AC3E}">
        <p14:creationId xmlns:p14="http://schemas.microsoft.com/office/powerpoint/2010/main" val="385568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75160"/>
            <a:ext cx="7729800" cy="7159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Menstruation (A Period)</a:t>
            </a:r>
            <a:endParaRPr lang="en-CA" b="1" dirty="0">
              <a:latin typeface="+mj-lt"/>
            </a:endParaRPr>
          </a:p>
        </p:txBody>
      </p:sp>
      <p:sp>
        <p:nvSpPr>
          <p:cNvPr id="4" name="TextBox 3"/>
          <p:cNvSpPr txBox="1"/>
          <p:nvPr/>
        </p:nvSpPr>
        <p:spPr>
          <a:xfrm>
            <a:off x="707090" y="1109776"/>
            <a:ext cx="7729800" cy="2954655"/>
          </a:xfrm>
          <a:prstGeom prst="rect">
            <a:avLst/>
          </a:prstGeom>
          <a:noFill/>
        </p:spPr>
        <p:txBody>
          <a:bodyPr wrap="square" rtlCol="0">
            <a:spAutoFit/>
          </a:bodyPr>
          <a:lstStyle/>
          <a:p>
            <a:pPr marL="342900" indent="-342900">
              <a:lnSpc>
                <a:spcPct val="115000"/>
              </a:lnSpc>
              <a:spcBef>
                <a:spcPts val="1000"/>
              </a:spcBef>
              <a:buClr>
                <a:schemeClr val="dk1"/>
              </a:buClr>
              <a:buSzPts val="2400"/>
              <a:buFont typeface="Arial" panose="020B0604020202020204" pitchFamily="34" charset="0"/>
              <a:buChar char="•"/>
            </a:pPr>
            <a:r>
              <a:rPr lang="en" sz="2000" dirty="0">
                <a:solidFill>
                  <a:schemeClr val="tx1"/>
                </a:solidFill>
                <a:cs typeface="Calibri"/>
                <a:sym typeface="Calibri"/>
              </a:rPr>
              <a:t>A period usually happens to people who have a uterus</a:t>
            </a:r>
          </a:p>
          <a:p>
            <a:pPr marL="342900" indent="-342900">
              <a:lnSpc>
                <a:spcPct val="115000"/>
              </a:lnSpc>
              <a:spcBef>
                <a:spcPts val="1000"/>
              </a:spcBef>
              <a:buClr>
                <a:schemeClr val="dk1"/>
              </a:buClr>
              <a:buSzPts val="2400"/>
              <a:buFont typeface="Arial" panose="020B0604020202020204" pitchFamily="34" charset="0"/>
              <a:buChar char="•"/>
            </a:pPr>
            <a:r>
              <a:rPr lang="en-US" sz="2000" dirty="0"/>
              <a:t>A period is when blood and tissue comes out through the vagina</a:t>
            </a:r>
          </a:p>
          <a:p>
            <a:pPr marL="34290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Gill Sans"/>
                <a:cs typeface="Gill Sans"/>
                <a:sym typeface="Gill Sans"/>
              </a:rPr>
              <a:t>A person might get their first period between the ages of 10 and 15, but every body is on their own schedule</a:t>
            </a:r>
            <a:endParaRPr lang="en-CA" sz="2000" dirty="0">
              <a:solidFill>
                <a:schemeClr val="tx1"/>
              </a:solidFill>
              <a:latin typeface="+mn-lt"/>
              <a:ea typeface="Gill Sans"/>
              <a:cs typeface="Gill Sans"/>
              <a:sym typeface="Gill Sans"/>
            </a:endParaRPr>
          </a:p>
          <a:p>
            <a:pPr marL="342900" indent="-342900">
              <a:lnSpc>
                <a:spcPct val="115000"/>
              </a:lnSpc>
              <a:spcBef>
                <a:spcPts val="1000"/>
              </a:spcBef>
              <a:buClr>
                <a:schemeClr val="dk1"/>
              </a:buClr>
              <a:buSzPts val="2400"/>
              <a:buFont typeface="Arial" panose="020B0604020202020204" pitchFamily="34" charset="0"/>
              <a:buChar char="•"/>
            </a:pPr>
            <a:r>
              <a:rPr lang="en" sz="2000" dirty="0" smtClean="0">
                <a:solidFill>
                  <a:schemeClr val="tx1"/>
                </a:solidFill>
                <a:ea typeface="Gill Sans"/>
                <a:cs typeface="Calibri"/>
                <a:sym typeface="Calibri"/>
              </a:rPr>
              <a:t>Having a period </a:t>
            </a:r>
            <a:r>
              <a:rPr lang="en" sz="2000" dirty="0">
                <a:solidFill>
                  <a:schemeClr val="tx1"/>
                </a:solidFill>
                <a:ea typeface="Gill Sans"/>
                <a:cs typeface="Calibri"/>
                <a:sym typeface="Calibri"/>
              </a:rPr>
              <a:t>is a normal change that happens during puberty </a:t>
            </a:r>
            <a:endParaRPr lang="en" sz="2000" dirty="0" smtClean="0">
              <a:solidFill>
                <a:schemeClr val="tx1"/>
              </a:solidFill>
              <a:ea typeface="Gill Sans"/>
              <a:cs typeface="Calibri"/>
              <a:sym typeface="Calibri"/>
            </a:endParaRPr>
          </a:p>
        </p:txBody>
      </p:sp>
    </p:spTree>
    <p:extLst>
      <p:ext uri="{BB962C8B-B14F-4D97-AF65-F5344CB8AC3E}">
        <p14:creationId xmlns:p14="http://schemas.microsoft.com/office/powerpoint/2010/main" val="173481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88" y="421127"/>
            <a:ext cx="7868988" cy="7159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Menstrual Cycle</a:t>
            </a:r>
            <a:endParaRPr lang="en-CA" b="1" dirty="0">
              <a:latin typeface="+mj-lt"/>
            </a:endParaRPr>
          </a:p>
        </p:txBody>
      </p:sp>
      <p:sp>
        <p:nvSpPr>
          <p:cNvPr id="3" name="TextBox 2"/>
          <p:cNvSpPr txBox="1"/>
          <p:nvPr/>
        </p:nvSpPr>
        <p:spPr>
          <a:xfrm>
            <a:off x="707089" y="1389143"/>
            <a:ext cx="4670036" cy="2472472"/>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A period can </a:t>
            </a:r>
            <a:r>
              <a:rPr lang="en-CA" sz="2000" dirty="0">
                <a:solidFill>
                  <a:schemeClr val="tx1"/>
                </a:solidFill>
                <a:latin typeface="+mn-lt"/>
                <a:ea typeface="Gill Sans"/>
                <a:cs typeface="Gill Sans"/>
                <a:sym typeface="Gill Sans"/>
              </a:rPr>
              <a:t>last approximately 5-7 days, sometimes more or less</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Periods can happen </a:t>
            </a:r>
            <a:r>
              <a:rPr lang="en-CA" sz="2000" dirty="0">
                <a:solidFill>
                  <a:schemeClr val="tx1"/>
                </a:solidFill>
                <a:latin typeface="+mn-lt"/>
                <a:ea typeface="Gill Sans"/>
                <a:cs typeface="Gill Sans"/>
                <a:sym typeface="Gill Sans"/>
              </a:rPr>
              <a:t>every 4 weeks, </a:t>
            </a:r>
            <a:r>
              <a:rPr lang="en-CA" sz="2000" dirty="0" smtClean="0">
                <a:solidFill>
                  <a:schemeClr val="tx1"/>
                </a:solidFill>
                <a:latin typeface="+mn-lt"/>
                <a:ea typeface="Gill Sans"/>
                <a:cs typeface="Gill Sans"/>
                <a:sym typeface="Gill Sans"/>
              </a:rPr>
              <a:t>but it </a:t>
            </a:r>
            <a:r>
              <a:rPr lang="en-CA" sz="2000" dirty="0">
                <a:solidFill>
                  <a:schemeClr val="tx1"/>
                </a:solidFill>
                <a:latin typeface="+mn-lt"/>
                <a:ea typeface="Gill Sans"/>
                <a:cs typeface="Gill Sans"/>
                <a:sym typeface="Gill Sans"/>
              </a:rPr>
              <a:t>can be different for everyone</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Periods will usually stop between </a:t>
            </a:r>
            <a:r>
              <a:rPr lang="en-CA" sz="2000" dirty="0">
                <a:solidFill>
                  <a:schemeClr val="tx1"/>
                </a:solidFill>
                <a:latin typeface="+mn-lt"/>
                <a:ea typeface="Gill Sans"/>
                <a:cs typeface="Gill Sans"/>
                <a:sym typeface="Gill Sans"/>
              </a:rPr>
              <a:t>the ages of 45 and </a:t>
            </a:r>
            <a:r>
              <a:rPr lang="en-CA" sz="2000" dirty="0" smtClean="0">
                <a:solidFill>
                  <a:schemeClr val="tx1"/>
                </a:solidFill>
                <a:latin typeface="+mn-lt"/>
                <a:ea typeface="Gill Sans"/>
                <a:cs typeface="Gill Sans"/>
                <a:sym typeface="Gill Sans"/>
              </a:rPr>
              <a:t>60</a:t>
            </a:r>
            <a:endParaRPr lang="en-CA" sz="2000" dirty="0">
              <a:solidFill>
                <a:schemeClr val="tx1"/>
              </a:solidFill>
              <a:latin typeface="+mn-lt"/>
              <a:ea typeface="Gill Sans"/>
              <a:cs typeface="Gill Sans"/>
              <a:sym typeface="Gill Sans"/>
            </a:endParaRPr>
          </a:p>
        </p:txBody>
      </p:sp>
      <p:pic>
        <p:nvPicPr>
          <p:cNvPr id="1026" name="Picture 2" descr="Illustration of Menstrual phase lasts from day 1-5 showing uterus shedding its inner lining and menstrual fluid flowing out of vagina - Menstru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124" y="1291079"/>
            <a:ext cx="3198952" cy="26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8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635195" y="235131"/>
            <a:ext cx="7867134" cy="82398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Phases of the Menstrual Cycle</a:t>
            </a:r>
            <a:endParaRPr lang="en-CA" b="1" dirty="0">
              <a:latin typeface="+mj-lt"/>
            </a:endParaRPr>
          </a:p>
        </p:txBody>
      </p:sp>
      <p:pic>
        <p:nvPicPr>
          <p:cNvPr id="1029"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9" y="1213100"/>
            <a:ext cx="2887292" cy="277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68501" y="1410957"/>
            <a:ext cx="5333828" cy="2375009"/>
          </a:xfrm>
          <a:prstGeom prst="rect">
            <a:avLst/>
          </a:prstGeom>
          <a:noFill/>
        </p:spPr>
        <p:txBody>
          <a:bodyPr wrap="square" rtlCol="0">
            <a:spAutoFit/>
          </a:bodyPr>
          <a:lstStyle/>
          <a:p>
            <a:pPr lvl="0">
              <a:lnSpc>
                <a:spcPct val="115000"/>
              </a:lnSpc>
              <a:spcBef>
                <a:spcPts val="1000"/>
              </a:spcBef>
              <a:buClr>
                <a:schemeClr val="dk1"/>
              </a:buClr>
              <a:buSzPts val="2400"/>
            </a:pPr>
            <a:r>
              <a:rPr lang="en-CA" sz="2000" dirty="0" smtClean="0">
                <a:solidFill>
                  <a:schemeClr val="tx1"/>
                </a:solidFill>
                <a:latin typeface="+mn-lt"/>
                <a:ea typeface="Gill Sans"/>
                <a:cs typeface="Gill Sans"/>
                <a:sym typeface="Gill Sans"/>
              </a:rPr>
              <a:t>There are four phases of the menstrual cycle.</a:t>
            </a:r>
            <a:endParaRPr lang="en-CA" sz="2000" dirty="0">
              <a:solidFill>
                <a:schemeClr val="tx1"/>
              </a:solidFill>
              <a:latin typeface="+mn-lt"/>
              <a:ea typeface="Gill Sans"/>
              <a:cs typeface="Gill Sans"/>
              <a:sym typeface="Gill Sans"/>
            </a:endParaRP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1. Menstruation Phase (shown in pink)</a:t>
            </a: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2. Pre-ovulation Phase (shown in red)</a:t>
            </a: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3. Ovulation Phase (shown in blue)</a:t>
            </a: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4. Pre-menstrual Phase (shown in yellow) </a:t>
            </a:r>
            <a:endParaRPr lang="en-CA" sz="2000" dirty="0">
              <a:solidFill>
                <a:schemeClr val="tx1"/>
              </a:solidFill>
              <a:latin typeface="+mn-lt"/>
              <a:ea typeface="Gill Sans"/>
              <a:cs typeface="Gill Sans"/>
              <a:sym typeface="Gill Sans"/>
            </a:endParaRPr>
          </a:p>
        </p:txBody>
      </p:sp>
    </p:spTree>
    <p:extLst>
      <p:ext uri="{BB962C8B-B14F-4D97-AF65-F5344CB8AC3E}">
        <p14:creationId xmlns:p14="http://schemas.microsoft.com/office/powerpoint/2010/main" val="288068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635195" y="235131"/>
            <a:ext cx="7867134" cy="82398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Process of the Menstrual Cycle</a:t>
            </a:r>
            <a:endParaRPr lang="en-CA" b="1" dirty="0">
              <a:latin typeface="+mj-lt"/>
            </a:endParaRPr>
          </a:p>
        </p:txBody>
      </p:sp>
      <p:pic>
        <p:nvPicPr>
          <p:cNvPr id="2050" name="Picture 2" descr="Illustration of Follicular phase lasts from day 1-13 showing an egg cell maturing in a follicle in one of the ovaries and endometrium begins to develop in the inner surface of the uterus - Menstru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48" y="1329785"/>
            <a:ext cx="2939143" cy="2451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lustration of Ovulation phase day 14 showing an egg being released from the ovary and enters the fallopian tube. Fimbriae of the fallopian tube is labeled - Menstru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191" y="1329786"/>
            <a:ext cx="2939142" cy="2451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lustration of Luteal phase lasts from day 15-28 showing a fully developed endometrium in the uterus. If the egg cell is not fertilized, this phase leads to the menstrual phase of the next cycle - Menstru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333" y="1329785"/>
            <a:ext cx="2939143" cy="245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9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22070"/>
            <a:ext cx="7729800" cy="78851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Personal Care during Menstruation</a:t>
            </a:r>
            <a:endParaRPr lang="en-CA" b="1" dirty="0">
              <a:latin typeface="+mj-lt"/>
            </a:endParaRPr>
          </a:p>
        </p:txBody>
      </p:sp>
      <p:pic>
        <p:nvPicPr>
          <p:cNvPr id="5" name="Picture 4" descr="person using a heating bag"/>
          <p:cNvPicPr>
            <a:picLocks noChangeAspect="1"/>
          </p:cNvPicPr>
          <p:nvPr/>
        </p:nvPicPr>
        <p:blipFill rotWithShape="1">
          <a:blip r:embed="rId3">
            <a:extLst>
              <a:ext uri="{28A0092B-C50C-407E-A947-70E740481C1C}">
                <a14:useLocalDpi xmlns:a14="http://schemas.microsoft.com/office/drawing/2010/main" val="0"/>
              </a:ext>
            </a:extLst>
          </a:blip>
          <a:srcRect l="17744" t="36635" r="15561"/>
          <a:stretch/>
        </p:blipFill>
        <p:spPr>
          <a:xfrm>
            <a:off x="185128" y="1786270"/>
            <a:ext cx="1686431" cy="1602248"/>
          </a:xfrm>
          <a:prstGeom prst="rect">
            <a:avLst/>
          </a:prstGeom>
        </p:spPr>
      </p:pic>
      <p:sp>
        <p:nvSpPr>
          <p:cNvPr id="4" name="TextBox 3"/>
          <p:cNvSpPr txBox="1"/>
          <p:nvPr/>
        </p:nvSpPr>
        <p:spPr>
          <a:xfrm>
            <a:off x="1871559" y="1232028"/>
            <a:ext cx="6565331" cy="2472472"/>
          </a:xfrm>
          <a:prstGeom prst="rect">
            <a:avLst/>
          </a:prstGeom>
          <a:noFill/>
        </p:spPr>
        <p:txBody>
          <a:bodyPr wrap="square" rtlCol="0">
            <a:spAutoFit/>
          </a:bodyPr>
          <a:lstStyle/>
          <a:p>
            <a:pPr marL="285750" lvl="0" indent="-285750">
              <a:lnSpc>
                <a:spcPct val="115000"/>
              </a:lnSpc>
              <a:spcBef>
                <a:spcPts val="1000"/>
              </a:spcBef>
              <a:buClr>
                <a:schemeClr val="dk1"/>
              </a:buClr>
              <a:buSzPts val="2400"/>
              <a:buFont typeface="Arial" panose="020B0604020202020204" pitchFamily="34" charset="0"/>
              <a:buChar char="•"/>
            </a:pPr>
            <a:r>
              <a:rPr lang="en" sz="2000" dirty="0">
                <a:solidFill>
                  <a:schemeClr val="tx1"/>
                </a:solidFill>
                <a:latin typeface="+mn-lt"/>
                <a:ea typeface="Gill Sans"/>
                <a:cs typeface="Calibri"/>
                <a:sym typeface="Calibri"/>
              </a:rPr>
              <a:t>A</a:t>
            </a:r>
            <a:r>
              <a:rPr lang="en" sz="2000" dirty="0" smtClean="0">
                <a:solidFill>
                  <a:schemeClr val="tx1"/>
                </a:solidFill>
                <a:latin typeface="+mn-lt"/>
                <a:ea typeface="Gill Sans"/>
                <a:cs typeface="Calibri"/>
                <a:sym typeface="Calibri"/>
              </a:rPr>
              <a:t> few tablespoons to half a cup of blood will come out of the vagina</a:t>
            </a:r>
            <a:r>
              <a:rPr lang="en" sz="2000" dirty="0">
                <a:solidFill>
                  <a:schemeClr val="tx1"/>
                </a:solidFill>
                <a:ea typeface="Gill Sans"/>
                <a:cs typeface="Calibri"/>
                <a:sym typeface="Calibri"/>
              </a:rPr>
              <a:t> </a:t>
            </a:r>
            <a:r>
              <a:rPr lang="en" sz="2000" dirty="0" smtClean="0">
                <a:solidFill>
                  <a:schemeClr val="tx1"/>
                </a:solidFill>
                <a:ea typeface="Gill Sans"/>
                <a:cs typeface="Calibri"/>
                <a:sym typeface="Calibri"/>
              </a:rPr>
              <a:t>during </a:t>
            </a:r>
            <a:r>
              <a:rPr lang="en" sz="2000" dirty="0">
                <a:solidFill>
                  <a:schemeClr val="tx1"/>
                </a:solidFill>
                <a:ea typeface="Gill Sans"/>
                <a:cs typeface="Calibri"/>
                <a:sym typeface="Calibri"/>
              </a:rPr>
              <a:t>a </a:t>
            </a:r>
            <a:r>
              <a:rPr lang="en" sz="2000" dirty="0" smtClean="0">
                <a:solidFill>
                  <a:schemeClr val="tx1"/>
                </a:solidFill>
                <a:ea typeface="Gill Sans"/>
                <a:cs typeface="Calibri"/>
                <a:sym typeface="Calibri"/>
              </a:rPr>
              <a:t>period</a:t>
            </a:r>
            <a:endParaRPr lang="en" sz="2000" dirty="0" smtClean="0">
              <a:solidFill>
                <a:schemeClr val="tx1"/>
              </a:solidFill>
              <a:latin typeface="+mn-lt"/>
              <a:ea typeface="Gill Sans"/>
              <a:cs typeface="Calibri"/>
              <a:sym typeface="Calibri"/>
            </a:endParaRPr>
          </a:p>
          <a:p>
            <a:pPr marL="285750" lvl="0" indent="-285750">
              <a:lnSpc>
                <a:spcPct val="115000"/>
              </a:lnSpc>
              <a:spcBef>
                <a:spcPts val="1000"/>
              </a:spcBef>
              <a:buClr>
                <a:schemeClr val="dk1"/>
              </a:buClr>
              <a:buSzPts val="2400"/>
              <a:buFont typeface="Arial" panose="020B0604020202020204" pitchFamily="34" charset="0"/>
              <a:buChar char="•"/>
            </a:pPr>
            <a:r>
              <a:rPr lang="en" sz="2000" dirty="0" smtClean="0">
                <a:solidFill>
                  <a:schemeClr val="tx1"/>
                </a:solidFill>
                <a:latin typeface="+mn-lt"/>
                <a:ea typeface="Gill Sans"/>
                <a:cs typeface="Calibri"/>
                <a:sym typeface="Calibri"/>
              </a:rPr>
              <a:t>There are hygiene products to help catch the flow of blood during a period </a:t>
            </a:r>
          </a:p>
          <a:p>
            <a:pPr marL="285750" lvl="0" indent="-285750">
              <a:lnSpc>
                <a:spcPct val="115000"/>
              </a:lnSpc>
              <a:spcBef>
                <a:spcPts val="1000"/>
              </a:spcBef>
              <a:buClr>
                <a:schemeClr val="dk1"/>
              </a:buClr>
              <a:buSzPts val="2400"/>
              <a:buFont typeface="Arial" panose="020B0604020202020204" pitchFamily="34" charset="0"/>
              <a:buChar char="•"/>
            </a:pPr>
            <a:r>
              <a:rPr lang="en" sz="2000" dirty="0">
                <a:solidFill>
                  <a:schemeClr val="tx1"/>
                </a:solidFill>
                <a:latin typeface="+mn-lt"/>
                <a:ea typeface="Gill Sans"/>
                <a:cs typeface="Calibri"/>
                <a:sym typeface="Calibri"/>
              </a:rPr>
              <a:t>C</a:t>
            </a:r>
            <a:r>
              <a:rPr lang="en" sz="2000" dirty="0" smtClean="0">
                <a:solidFill>
                  <a:schemeClr val="tx1"/>
                </a:solidFill>
                <a:latin typeface="+mn-lt"/>
                <a:ea typeface="Gill Sans"/>
                <a:cs typeface="Calibri"/>
                <a:sym typeface="Calibri"/>
              </a:rPr>
              <a:t>ramps may be felt when a person is on their period. Try using a warm heating pad on your lower belly</a:t>
            </a:r>
            <a:endParaRPr lang="en" sz="2000" dirty="0">
              <a:solidFill>
                <a:schemeClr val="tx1"/>
              </a:solidFill>
              <a:latin typeface="+mn-lt"/>
              <a:ea typeface="Gill Sans"/>
              <a:cs typeface="Calibri"/>
              <a:sym typeface="Calibri"/>
            </a:endParaRPr>
          </a:p>
        </p:txBody>
      </p:sp>
    </p:spTree>
    <p:extLst>
      <p:ext uri="{BB962C8B-B14F-4D97-AF65-F5344CB8AC3E}">
        <p14:creationId xmlns:p14="http://schemas.microsoft.com/office/powerpoint/2010/main" val="417137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48195"/>
            <a:ext cx="7729800" cy="83880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Hygiene Products for a Period</a:t>
            </a:r>
            <a:endParaRPr lang="en-CA" b="1" dirty="0">
              <a:latin typeface="+mj-lt"/>
            </a:endParaRPr>
          </a:p>
        </p:txBody>
      </p:sp>
      <p:pic>
        <p:nvPicPr>
          <p:cNvPr id="3" name="Picture 2" descr="pads and sanitary napkins"/>
          <p:cNvPicPr>
            <a:picLocks noChangeAspect="1"/>
          </p:cNvPicPr>
          <p:nvPr/>
        </p:nvPicPr>
        <p:blipFill rotWithShape="1">
          <a:blip r:embed="rId3">
            <a:extLst>
              <a:ext uri="{28A0092B-C50C-407E-A947-70E740481C1C}">
                <a14:useLocalDpi xmlns:a14="http://schemas.microsoft.com/office/drawing/2010/main" val="0"/>
              </a:ext>
            </a:extLst>
          </a:blip>
          <a:srcRect l="7161" t="16364" r="5098" b="16751"/>
          <a:stretch/>
        </p:blipFill>
        <p:spPr>
          <a:xfrm>
            <a:off x="707090" y="1474759"/>
            <a:ext cx="2955785" cy="2253180"/>
          </a:xfrm>
          <a:prstGeom prst="rect">
            <a:avLst/>
          </a:prstGeom>
        </p:spPr>
      </p:pic>
      <p:sp>
        <p:nvSpPr>
          <p:cNvPr id="4" name="TextBox 3"/>
          <p:cNvSpPr txBox="1"/>
          <p:nvPr/>
        </p:nvSpPr>
        <p:spPr>
          <a:xfrm>
            <a:off x="3901360" y="1233986"/>
            <a:ext cx="4535530" cy="2728952"/>
          </a:xfrm>
          <a:prstGeom prst="rect">
            <a:avLst/>
          </a:prstGeom>
          <a:noFill/>
        </p:spPr>
        <p:txBody>
          <a:bodyPr wrap="square" rtlCol="0">
            <a:spAutoFit/>
          </a:bodyPr>
          <a:lstStyle/>
          <a:p>
            <a:pPr lvl="0">
              <a:lnSpc>
                <a:spcPct val="115000"/>
              </a:lnSpc>
              <a:spcBef>
                <a:spcPts val="1000"/>
              </a:spcBef>
              <a:buClr>
                <a:schemeClr val="dk1"/>
              </a:buClr>
              <a:buSzPts val="2400"/>
            </a:pPr>
            <a:r>
              <a:rPr lang="en-CA" sz="2000" dirty="0" smtClean="0">
                <a:solidFill>
                  <a:schemeClr val="tx1"/>
                </a:solidFill>
                <a:latin typeface="+mn-lt"/>
                <a:ea typeface="Gill Sans"/>
                <a:cs typeface="Gill Sans"/>
                <a:sym typeface="Gill Sans"/>
              </a:rPr>
              <a:t>There are products that can be used during menstruation, such as:</a:t>
            </a:r>
            <a:endParaRPr lang="en-CA" sz="2000" dirty="0">
              <a:solidFill>
                <a:schemeClr val="tx1"/>
              </a:solidFill>
              <a:latin typeface="+mn-lt"/>
              <a:ea typeface="Gill Sans"/>
              <a:cs typeface="Gill Sans"/>
              <a:sym typeface="Gill Sans"/>
            </a:endParaRPr>
          </a:p>
          <a:p>
            <a:pPr marL="342900" lvl="8"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latin typeface="+mn-lt"/>
                <a:ea typeface="Gill Sans"/>
                <a:cs typeface="Gill Sans"/>
                <a:sym typeface="Gill Sans"/>
              </a:rPr>
              <a:t>Pads or </a:t>
            </a:r>
            <a:r>
              <a:rPr lang="en-CA" sz="2000" dirty="0" smtClean="0">
                <a:solidFill>
                  <a:schemeClr val="tx1"/>
                </a:solidFill>
                <a:latin typeface="+mn-lt"/>
                <a:ea typeface="Gill Sans"/>
                <a:cs typeface="Gill Sans"/>
                <a:sym typeface="Gill Sans"/>
              </a:rPr>
              <a:t>sanitary </a:t>
            </a:r>
            <a:r>
              <a:rPr lang="en-CA" sz="2000" dirty="0">
                <a:solidFill>
                  <a:schemeClr val="tx1"/>
                </a:solidFill>
                <a:latin typeface="+mn-lt"/>
                <a:ea typeface="Gill Sans"/>
                <a:cs typeface="Gill Sans"/>
                <a:sym typeface="Gill Sans"/>
              </a:rPr>
              <a:t>n</a:t>
            </a:r>
            <a:r>
              <a:rPr lang="en-CA" sz="2000" dirty="0" smtClean="0">
                <a:solidFill>
                  <a:schemeClr val="tx1"/>
                </a:solidFill>
                <a:latin typeface="+mn-lt"/>
                <a:ea typeface="Gill Sans"/>
                <a:cs typeface="Gill Sans"/>
                <a:sym typeface="Gill Sans"/>
              </a:rPr>
              <a:t>apkins</a:t>
            </a:r>
            <a:endParaRPr lang="en-CA" sz="2000" dirty="0">
              <a:solidFill>
                <a:schemeClr val="tx1"/>
              </a:solidFill>
              <a:latin typeface="+mn-lt"/>
              <a:ea typeface="Gill Sans"/>
              <a:cs typeface="Gill Sans"/>
              <a:sym typeface="Gill Sans"/>
            </a:endParaRP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Tampons</a:t>
            </a: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Menstrual cups</a:t>
            </a:r>
          </a:p>
          <a:p>
            <a:pPr marL="342900" lvl="8"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Gill Sans"/>
                <a:sym typeface="Gill Sans"/>
              </a:rPr>
              <a:t>Period underwear</a:t>
            </a:r>
            <a:endParaRPr lang="en-CA" sz="2000" dirty="0">
              <a:solidFill>
                <a:schemeClr val="tx1"/>
              </a:solidFill>
              <a:latin typeface="+mn-lt"/>
              <a:ea typeface="Gill Sans"/>
              <a:cs typeface="Gill Sans"/>
              <a:sym typeface="Gill Sans"/>
            </a:endParaRPr>
          </a:p>
        </p:txBody>
      </p:sp>
    </p:spTree>
    <p:extLst>
      <p:ext uri="{BB962C8B-B14F-4D97-AF65-F5344CB8AC3E}">
        <p14:creationId xmlns:p14="http://schemas.microsoft.com/office/powerpoint/2010/main" val="1373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itle 1"/>
          <p:cNvSpPr>
            <a:spLocks noGrp="1"/>
          </p:cNvSpPr>
          <p:nvPr>
            <p:ph type="title"/>
          </p:nvPr>
        </p:nvSpPr>
        <p:spPr>
          <a:xfrm>
            <a:off x="456575" y="298978"/>
            <a:ext cx="8030200" cy="106085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Video: </a:t>
            </a:r>
            <a:r>
              <a:rPr lang="en-CA" b="1" dirty="0" smtClean="0">
                <a:latin typeface="+mj-lt"/>
                <a:hlinkClick r:id="rId4"/>
              </a:rPr>
              <a:t>Your Menstrual Cycle &amp; Periods in 3 Minutes</a:t>
            </a:r>
            <a:endParaRPr lang="en-CA" dirty="0">
              <a:latin typeface="+mj-lt"/>
            </a:endParaRPr>
          </a:p>
        </p:txBody>
      </p:sp>
      <p:pic>
        <p:nvPicPr>
          <p:cNvPr id="7" name="Google Shape;129;p24" descr="video icon"/>
          <p:cNvPicPr preferRelativeResize="0"/>
          <p:nvPr/>
        </p:nvPicPr>
        <p:blipFill>
          <a:blip r:embed="rId5">
            <a:alphaModFix/>
          </a:blip>
          <a:stretch>
            <a:fillRect/>
          </a:stretch>
        </p:blipFill>
        <p:spPr>
          <a:xfrm>
            <a:off x="1429206" y="1461263"/>
            <a:ext cx="1017223" cy="1054610"/>
          </a:xfrm>
          <a:prstGeom prst="rect">
            <a:avLst/>
          </a:prstGeom>
          <a:noFill/>
          <a:ln>
            <a:noFill/>
          </a:ln>
        </p:spPr>
      </p:pic>
      <p:sp>
        <p:nvSpPr>
          <p:cNvPr id="6" name="TextBox 5"/>
          <p:cNvSpPr txBox="1"/>
          <p:nvPr/>
        </p:nvSpPr>
        <p:spPr>
          <a:xfrm>
            <a:off x="456575" y="2515055"/>
            <a:ext cx="3135711" cy="1323439"/>
          </a:xfrm>
          <a:prstGeom prst="rect">
            <a:avLst/>
          </a:prstGeom>
          <a:noFill/>
        </p:spPr>
        <p:txBody>
          <a:bodyPr wrap="square" rtlCol="0">
            <a:spAutoFit/>
          </a:bodyPr>
          <a:lstStyle/>
          <a:p>
            <a:pPr marL="285750" indent="-285750">
              <a:buFont typeface="Arial" panose="020B0604020202020204" pitchFamily="34" charset="0"/>
              <a:buChar char="•"/>
            </a:pPr>
            <a:r>
              <a:rPr lang="en-CA" sz="2000" dirty="0">
                <a:latin typeface="+mn-lt"/>
              </a:rPr>
              <a:t>What is something you learned from the video that you didn’t know before</a:t>
            </a:r>
            <a:r>
              <a:rPr lang="en-CA" sz="2000" dirty="0" smtClean="0">
                <a:latin typeface="+mn-lt"/>
              </a:rPr>
              <a:t>?</a:t>
            </a:r>
            <a:endParaRPr lang="en-CA" sz="2000" dirty="0">
              <a:latin typeface="+mn-lt"/>
            </a:endParaRPr>
          </a:p>
        </p:txBody>
      </p:sp>
      <p:pic>
        <p:nvPicPr>
          <p:cNvPr id="3" name="nzVKrDDarjs" title="Your Menstrual Cycle and Periods in 3 Minutes"/>
          <p:cNvPicPr>
            <a:picLocks noRot="1" noChangeAspect="1"/>
          </p:cNvPicPr>
          <p:nvPr>
            <a:videoFile r:link="rId1"/>
          </p:nvPr>
        </p:nvPicPr>
        <p:blipFill>
          <a:blip r:embed="rId6"/>
          <a:stretch>
            <a:fillRect/>
          </a:stretch>
        </p:blipFill>
        <p:spPr>
          <a:xfrm>
            <a:off x="4088674" y="1461263"/>
            <a:ext cx="4398101" cy="2473932"/>
          </a:xfrm>
          <a:prstGeom prst="rect">
            <a:avLst/>
          </a:prstGeom>
        </p:spPr>
      </p:pic>
    </p:spTree>
    <p:extLst>
      <p:ext uri="{BB962C8B-B14F-4D97-AF65-F5344CB8AC3E}">
        <p14:creationId xmlns:p14="http://schemas.microsoft.com/office/powerpoint/2010/main" val="2532409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p:cNvSpPr>
            <a:spLocks noGrp="1"/>
          </p:cNvSpPr>
          <p:nvPr>
            <p:ph type="title"/>
          </p:nvPr>
        </p:nvSpPr>
        <p:spPr>
          <a:xfrm>
            <a:off x="1855767" y="525495"/>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#2</a:t>
            </a:r>
            <a:endParaRPr lang="en-CA" b="1" dirty="0">
              <a:latin typeface="+mj-lt"/>
            </a:endParaRPr>
          </a:p>
        </p:txBody>
      </p:sp>
      <p:sp>
        <p:nvSpPr>
          <p:cNvPr id="9" name="TextBox 8"/>
          <p:cNvSpPr txBox="1"/>
          <p:nvPr/>
        </p:nvSpPr>
        <p:spPr>
          <a:xfrm flipH="1">
            <a:off x="1855767" y="2048448"/>
            <a:ext cx="5115300" cy="400110"/>
          </a:xfrm>
          <a:prstGeom prst="rect">
            <a:avLst/>
          </a:prstGeom>
          <a:noFill/>
        </p:spPr>
        <p:txBody>
          <a:bodyPr wrap="square" rtlCol="0">
            <a:spAutoFit/>
          </a:bodyPr>
          <a:lstStyle/>
          <a:p>
            <a:pPr marL="228600" algn="ctr"/>
            <a:r>
              <a:rPr lang="en-US" sz="2000" dirty="0" smtClean="0">
                <a:solidFill>
                  <a:schemeClr val="tx1"/>
                </a:solidFill>
                <a:latin typeface="+mn-lt"/>
                <a:ea typeface="Calibri"/>
                <a:cs typeface="Calibri"/>
                <a:sym typeface="Calibri"/>
              </a:rPr>
              <a:t>What do you know about pregnancy?</a:t>
            </a:r>
          </a:p>
        </p:txBody>
      </p:sp>
      <p:pic>
        <p:nvPicPr>
          <p:cNvPr id="8" name="Google Shape;75;p15" descr="pink question mark"/>
          <p:cNvPicPr preferRelativeResize="0"/>
          <p:nvPr/>
        </p:nvPicPr>
        <p:blipFill>
          <a:blip r:embed="rId3">
            <a:alphaModFix/>
          </a:blip>
          <a:stretch>
            <a:fillRect/>
          </a:stretch>
        </p:blipFill>
        <p:spPr>
          <a:xfrm>
            <a:off x="383018" y="2595063"/>
            <a:ext cx="1243650" cy="1243650"/>
          </a:xfrm>
          <a:prstGeom prst="rect">
            <a:avLst/>
          </a:prstGeom>
          <a:noFill/>
          <a:ln>
            <a:noFill/>
          </a:ln>
        </p:spPr>
      </p:pic>
      <p:pic>
        <p:nvPicPr>
          <p:cNvPr id="6" name="Picture 5" descr="Pregnant with bab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32325" y="2248503"/>
            <a:ext cx="1590210" cy="1590210"/>
          </a:xfrm>
          <a:prstGeom prst="rect">
            <a:avLst/>
          </a:prstGeom>
        </p:spPr>
      </p:pic>
    </p:spTree>
    <p:extLst>
      <p:ext uri="{BB962C8B-B14F-4D97-AF65-F5344CB8AC3E}">
        <p14:creationId xmlns:p14="http://schemas.microsoft.com/office/powerpoint/2010/main" val="1783469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661299" y="1524302"/>
            <a:ext cx="4052971" cy="2371887"/>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1965770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315998" y="168920"/>
            <a:ext cx="6903891"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The Role of the Reproductive Systems</a:t>
            </a:r>
            <a:endParaRPr lang="en-CA" sz="2800" b="1" dirty="0">
              <a:latin typeface="+mj-lt"/>
            </a:endParaRPr>
          </a:p>
        </p:txBody>
      </p:sp>
      <p:sp>
        <p:nvSpPr>
          <p:cNvPr id="7" name="TextBox 6"/>
          <p:cNvSpPr txBox="1"/>
          <p:nvPr/>
        </p:nvSpPr>
        <p:spPr>
          <a:xfrm>
            <a:off x="2291939" y="1094686"/>
            <a:ext cx="4952010" cy="295465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ea typeface="Gill Sans"/>
                <a:cs typeface="Calibri"/>
                <a:sym typeface="Calibri"/>
              </a:rPr>
              <a:t>Eggs (ovum) are released from the ovary </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ea typeface="Gill Sans"/>
                <a:cs typeface="Calibri"/>
                <a:sym typeface="Calibri"/>
              </a:rPr>
              <a:t>S</a:t>
            </a:r>
            <a:r>
              <a:rPr lang="en-CA" sz="2000" dirty="0" smtClean="0">
                <a:solidFill>
                  <a:schemeClr val="tx1"/>
                </a:solidFill>
                <a:ea typeface="Gill Sans"/>
                <a:cs typeface="Calibri"/>
                <a:sym typeface="Calibri"/>
              </a:rPr>
              <a:t>perm </a:t>
            </a:r>
            <a:r>
              <a:rPr lang="en-CA" sz="2000" dirty="0">
                <a:solidFill>
                  <a:schemeClr val="tx1"/>
                </a:solidFill>
                <a:ea typeface="Gill Sans"/>
                <a:cs typeface="Calibri"/>
                <a:sym typeface="Calibri"/>
              </a:rPr>
              <a:t>is created in the testicles </a:t>
            </a:r>
            <a:endParaRPr lang="en-CA" sz="2000" dirty="0" smtClean="0">
              <a:solidFill>
                <a:schemeClr val="tx1"/>
              </a:solidFill>
              <a:ea typeface="Gill Sans"/>
              <a:cs typeface="Calibri"/>
              <a:sym typeface="Calibri"/>
            </a:endParaRP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ea typeface="Gill Sans"/>
                <a:cs typeface="Calibri"/>
                <a:sym typeface="Calibri"/>
              </a:rPr>
              <a:t>An egg (ova) and sperm are needed for fertilization</a:t>
            </a:r>
          </a:p>
          <a:p>
            <a:pPr marL="34290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ea typeface="Gill Sans"/>
                <a:cs typeface="Calibri"/>
                <a:sym typeface="Calibri"/>
              </a:rPr>
              <a:t>An egg and sperm meet in the fallopian tube to begin the process of fertilization </a:t>
            </a:r>
          </a:p>
        </p:txBody>
      </p:sp>
      <p:pic>
        <p:nvPicPr>
          <p:cNvPr id="3" name="Picture 2" title="ovary and egg (ova)"/>
          <p:cNvPicPr>
            <a:picLocks noChangeAspect="1"/>
          </p:cNvPicPr>
          <p:nvPr/>
        </p:nvPicPr>
        <p:blipFill rotWithShape="1">
          <a:blip r:embed="rId3">
            <a:extLst>
              <a:ext uri="{28A0092B-C50C-407E-A947-70E740481C1C}">
                <a14:useLocalDpi xmlns:a14="http://schemas.microsoft.com/office/drawing/2010/main" val="0"/>
              </a:ext>
            </a:extLst>
          </a:blip>
          <a:srcRect l="3864" t="14303" r="5111" b="14623"/>
          <a:stretch/>
        </p:blipFill>
        <p:spPr>
          <a:xfrm>
            <a:off x="87783" y="1737845"/>
            <a:ext cx="2053181" cy="1603168"/>
          </a:xfrm>
          <a:prstGeom prst="rect">
            <a:avLst/>
          </a:prstGeom>
        </p:spPr>
      </p:pic>
      <p:pic>
        <p:nvPicPr>
          <p:cNvPr id="5" name="Picture 4" descr="side view of the male reproductive system, specifically the testicle"/>
          <p:cNvPicPr>
            <a:picLocks noChangeAspect="1"/>
          </p:cNvPicPr>
          <p:nvPr/>
        </p:nvPicPr>
        <p:blipFill rotWithShape="1">
          <a:blip r:embed="rId4">
            <a:extLst>
              <a:ext uri="{28A0092B-C50C-407E-A947-70E740481C1C}">
                <a14:useLocalDpi xmlns:a14="http://schemas.microsoft.com/office/drawing/2010/main" val="0"/>
              </a:ext>
            </a:extLst>
          </a:blip>
          <a:srcRect r="10251"/>
          <a:stretch/>
        </p:blipFill>
        <p:spPr>
          <a:xfrm>
            <a:off x="7394924" y="1737844"/>
            <a:ext cx="1563338" cy="1741906"/>
          </a:xfrm>
          <a:prstGeom prst="rect">
            <a:avLst/>
          </a:prstGeom>
        </p:spPr>
      </p:pic>
    </p:spTree>
    <p:extLst>
      <p:ext uri="{BB962C8B-B14F-4D97-AF65-F5344CB8AC3E}">
        <p14:creationId xmlns:p14="http://schemas.microsoft.com/office/powerpoint/2010/main" val="2125031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552450" y="272814"/>
            <a:ext cx="8161623" cy="6879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Reproductive System </a:t>
            </a:r>
            <a:r>
              <a:rPr lang="en-CA" sz="2800" dirty="0" smtClean="0">
                <a:latin typeface="+mj-lt"/>
              </a:rPr>
              <a:t>– Spermatogenesis</a:t>
            </a:r>
            <a:endParaRPr lang="en-CA" sz="2800" b="1" dirty="0">
              <a:latin typeface="+mj-lt"/>
            </a:endParaRPr>
          </a:p>
        </p:txBody>
      </p:sp>
      <p:sp>
        <p:nvSpPr>
          <p:cNvPr id="3" name="TextBox 2"/>
          <p:cNvSpPr txBox="1"/>
          <p:nvPr/>
        </p:nvSpPr>
        <p:spPr>
          <a:xfrm>
            <a:off x="552451" y="1116042"/>
            <a:ext cx="6724650" cy="2954655"/>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Spermatogenesis is the creation of sperm</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Sperm are produced by the testicles after the start of puberty</a:t>
            </a: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Sperm builds up in the tubes around the testicles called the epididymis</a:t>
            </a:r>
            <a:endParaRPr lang="en" sz="2000" dirty="0">
              <a:latin typeface="+mn-lt"/>
              <a:ea typeface="Gill Sans"/>
              <a:cs typeface="Calibri"/>
              <a:sym typeface="Calibri"/>
            </a:endParaRPr>
          </a:p>
          <a:p>
            <a:pPr marL="342900" lvl="0" indent="-342900">
              <a:lnSpc>
                <a:spcPct val="115000"/>
              </a:lnSpc>
              <a:spcBef>
                <a:spcPts val="1000"/>
              </a:spcBef>
              <a:buClr>
                <a:schemeClr val="dk1"/>
              </a:buClr>
              <a:buSzPts val="2400"/>
              <a:buFont typeface="Arial" panose="020B0604020202020204" pitchFamily="34" charset="0"/>
              <a:buChar char="•"/>
            </a:pPr>
            <a:r>
              <a:rPr lang="en" sz="2000" dirty="0" smtClean="0">
                <a:latin typeface="+mn-lt"/>
                <a:ea typeface="Gill Sans"/>
                <a:cs typeface="Calibri"/>
                <a:sym typeface="Calibri"/>
              </a:rPr>
              <a:t>When a sperm cell joins an egg cell, this is called fertilization and can create a fetus</a:t>
            </a:r>
          </a:p>
        </p:txBody>
      </p:sp>
      <p:pic>
        <p:nvPicPr>
          <p:cNvPr id="5" name="Picture 4" descr="magnifying glass looking at spe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2432">
            <a:off x="6775331" y="1412330"/>
            <a:ext cx="2342364" cy="2342364"/>
          </a:xfrm>
          <a:prstGeom prst="rect">
            <a:avLst/>
          </a:prstGeom>
        </p:spPr>
      </p:pic>
    </p:spTree>
    <p:extLst>
      <p:ext uri="{BB962C8B-B14F-4D97-AF65-F5344CB8AC3E}">
        <p14:creationId xmlns:p14="http://schemas.microsoft.com/office/powerpoint/2010/main" val="281698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200150" y="168920"/>
            <a:ext cx="6903891"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What is Fertilization and Implantation?</a:t>
            </a:r>
            <a:endParaRPr lang="en-CA" sz="2800" b="1" dirty="0">
              <a:latin typeface="+mj-lt"/>
            </a:endParaRPr>
          </a:p>
        </p:txBody>
      </p:sp>
      <p:sp>
        <p:nvSpPr>
          <p:cNvPr id="7" name="TextBox 6"/>
          <p:cNvSpPr txBox="1"/>
          <p:nvPr/>
        </p:nvSpPr>
        <p:spPr>
          <a:xfrm>
            <a:off x="4228008" y="1369401"/>
            <a:ext cx="4656109" cy="2472472"/>
          </a:xfrm>
          <a:prstGeom prst="rect">
            <a:avLst/>
          </a:prstGeom>
          <a:noFill/>
        </p:spPr>
        <p:txBody>
          <a:bodyPr wrap="square" rtlCol="0">
            <a:spAutoFit/>
          </a:bodyPr>
          <a:lstStyle/>
          <a:p>
            <a:pPr marL="34290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latin typeface="+mn-lt"/>
                <a:ea typeface="Gill Sans"/>
                <a:cs typeface="Calibri"/>
                <a:sym typeface="Calibri"/>
              </a:rPr>
              <a:t>Ovulation is when an ovary releases an egg cell (ova)</a:t>
            </a:r>
          </a:p>
          <a:p>
            <a:pPr marL="34290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Fertilization </a:t>
            </a:r>
            <a:r>
              <a:rPr lang="en-CA" sz="2000" dirty="0">
                <a:solidFill>
                  <a:schemeClr val="tx1"/>
                </a:solidFill>
                <a:latin typeface="+mn-lt"/>
                <a:ea typeface="Gill Sans"/>
                <a:cs typeface="Calibri"/>
                <a:sym typeface="Calibri"/>
              </a:rPr>
              <a:t>is when one sperm and one egg join together</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A fertilized egg attaches to the walls of the uterus and grows into a baby</a:t>
            </a:r>
          </a:p>
        </p:txBody>
      </p:sp>
      <p:pic>
        <p:nvPicPr>
          <p:cNvPr id="3074" name="Picture 2" descr="fertilization and implantation medical illus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r="8854"/>
          <a:stretch/>
        </p:blipFill>
        <p:spPr bwMode="auto">
          <a:xfrm>
            <a:off x="198463" y="1369401"/>
            <a:ext cx="4029545" cy="258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17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100" y="166564"/>
            <a:ext cx="7729800" cy="86577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Possible Signs of Pregnancy</a:t>
            </a:r>
            <a:endParaRPr lang="en-CA" b="1" dirty="0">
              <a:latin typeface="+mj-lt"/>
            </a:endParaRPr>
          </a:p>
        </p:txBody>
      </p:sp>
      <p:sp>
        <p:nvSpPr>
          <p:cNvPr id="4" name="TextBox 3"/>
          <p:cNvSpPr txBox="1"/>
          <p:nvPr/>
        </p:nvSpPr>
        <p:spPr>
          <a:xfrm>
            <a:off x="4476780" y="1132421"/>
            <a:ext cx="3960120" cy="2857192"/>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Missing a menstrual period</a:t>
            </a:r>
            <a:r>
              <a:rPr lang="en-CA" sz="2000" dirty="0">
                <a:solidFill>
                  <a:schemeClr val="tx1"/>
                </a:solidFill>
                <a:latin typeface="+mn-lt"/>
                <a:ea typeface="Gill Sans"/>
                <a:cs typeface="Calibri"/>
                <a:sym typeface="Calibri"/>
              </a:rPr>
              <a:t> </a:t>
            </a:r>
            <a:endParaRPr lang="en-CA" sz="2000" dirty="0" smtClean="0">
              <a:solidFill>
                <a:schemeClr val="tx1"/>
              </a:solidFill>
              <a:latin typeface="+mn-lt"/>
              <a:ea typeface="Gill Sans"/>
              <a:cs typeface="Calibri"/>
              <a:sym typeface="Calibri"/>
            </a:endParaRP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Tender, swollen breasts</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Feeling very tired and/or weak</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Feeling sick to your stomach</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Having to pee more often</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Dizzy spells</a:t>
            </a:r>
          </a:p>
        </p:txBody>
      </p:sp>
      <p:pic>
        <p:nvPicPr>
          <p:cNvPr id="1026" name="Picture 2" descr="An image of a Black fetus in a womb by the illustrator Chidiebere Ibe captured the attention of the internet recently, with many people noting that they had never seen dark skin in these types of images." title="Black Fetus"/>
          <p:cNvPicPr>
            <a:picLocks noChangeAspect="1" noChangeArrowheads="1"/>
          </p:cNvPicPr>
          <p:nvPr/>
        </p:nvPicPr>
        <p:blipFill rotWithShape="1">
          <a:blip r:embed="rId3">
            <a:extLst>
              <a:ext uri="{28A0092B-C50C-407E-A947-70E740481C1C}">
                <a14:useLocalDpi xmlns:a14="http://schemas.microsoft.com/office/drawing/2010/main" val="0"/>
              </a:ext>
            </a:extLst>
          </a:blip>
          <a:srcRect l="22964"/>
          <a:stretch/>
        </p:blipFill>
        <p:spPr bwMode="auto">
          <a:xfrm>
            <a:off x="707100" y="1275142"/>
            <a:ext cx="3522069"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8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200150" y="200818"/>
            <a:ext cx="6903891"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Fun Facts About Pregnancy</a:t>
            </a:r>
            <a:endParaRPr lang="en-CA" sz="2800" b="1" dirty="0">
              <a:latin typeface="+mj-lt"/>
            </a:endParaRPr>
          </a:p>
        </p:txBody>
      </p:sp>
      <p:sp>
        <p:nvSpPr>
          <p:cNvPr id="7" name="TextBox 6"/>
          <p:cNvSpPr txBox="1"/>
          <p:nvPr/>
        </p:nvSpPr>
        <p:spPr>
          <a:xfrm>
            <a:off x="1200150" y="1274808"/>
            <a:ext cx="6903891" cy="2600712"/>
          </a:xfrm>
          <a:prstGeom prst="rect">
            <a:avLst/>
          </a:prstGeom>
          <a:noFill/>
        </p:spPr>
        <p:txBody>
          <a:bodyPr wrap="square" rtlCol="0">
            <a:spAutoFit/>
          </a:bodyPr>
          <a:lstStyle/>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Pregnancy usually takes about nine months or 40 weeks before the baby is born</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Pregnancy is divided into three stages called </a:t>
            </a:r>
            <a:r>
              <a:rPr lang="en-CA" sz="2000" b="1" dirty="0" smtClean="0">
                <a:solidFill>
                  <a:schemeClr val="tx1"/>
                </a:solidFill>
                <a:latin typeface="+mn-lt"/>
                <a:ea typeface="Gill Sans"/>
                <a:cs typeface="Calibri"/>
                <a:sym typeface="Calibri"/>
              </a:rPr>
              <a:t>trimesters</a:t>
            </a:r>
          </a:p>
          <a:p>
            <a:pPr marL="342900" lvl="1"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The baby continues to grow and change over the three trimesters</a:t>
            </a:r>
          </a:p>
          <a:p>
            <a:pPr marL="342900" lvl="1"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latin typeface="+mn-lt"/>
                <a:ea typeface="Gill Sans"/>
                <a:cs typeface="Calibri"/>
                <a:sym typeface="Calibri"/>
              </a:rPr>
              <a:t>About 1 in 2,000 babies are born with teeth</a:t>
            </a:r>
          </a:p>
        </p:txBody>
      </p:sp>
    </p:spTree>
    <p:extLst>
      <p:ext uri="{BB962C8B-B14F-4D97-AF65-F5344CB8AC3E}">
        <p14:creationId xmlns:p14="http://schemas.microsoft.com/office/powerpoint/2010/main" val="2875094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27793" y="84594"/>
            <a:ext cx="7729800" cy="86912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First Trimester: Pregnancy up to 12 Weeks</a:t>
            </a:r>
            <a:endParaRPr lang="en-CA" b="1" dirty="0">
              <a:latin typeface="+mj-lt"/>
            </a:endParaRPr>
          </a:p>
        </p:txBody>
      </p:sp>
      <p:pic>
        <p:nvPicPr>
          <p:cNvPr id="8" name="Picture 7" descr="Pregnancy 9 week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9890"/>
          <a:stretch/>
        </p:blipFill>
        <p:spPr bwMode="auto">
          <a:xfrm>
            <a:off x="1827036" y="902153"/>
            <a:ext cx="5531315" cy="31438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descr="&quot;&quot;"/>
          <p:cNvSpPr/>
          <p:nvPr/>
        </p:nvSpPr>
        <p:spPr>
          <a:xfrm>
            <a:off x="2377887" y="1623939"/>
            <a:ext cx="972108" cy="407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2" name="TextBox 7"/>
          <p:cNvSpPr txBox="1"/>
          <p:nvPr/>
        </p:nvSpPr>
        <p:spPr>
          <a:xfrm>
            <a:off x="2454154" y="1576037"/>
            <a:ext cx="9273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Fetus</a:t>
            </a:r>
            <a:endParaRPr lang="en-CA" sz="2000" dirty="0">
              <a:solidFill>
                <a:prstClr val="black"/>
              </a:solidFill>
            </a:endParaRPr>
          </a:p>
        </p:txBody>
      </p:sp>
      <p:sp>
        <p:nvSpPr>
          <p:cNvPr id="24" name="Rectangle 23" descr="&quot;&quot;"/>
          <p:cNvSpPr/>
          <p:nvPr/>
        </p:nvSpPr>
        <p:spPr>
          <a:xfrm>
            <a:off x="1893819" y="2090971"/>
            <a:ext cx="972108" cy="41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1" name="TextBox 3"/>
          <p:cNvSpPr txBox="1"/>
          <p:nvPr/>
        </p:nvSpPr>
        <p:spPr>
          <a:xfrm>
            <a:off x="581133" y="2125572"/>
            <a:ext cx="231419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Amniotic sac/fluid</a:t>
            </a:r>
            <a:endParaRPr lang="en-CA" sz="2000" dirty="0">
              <a:solidFill>
                <a:prstClr val="black"/>
              </a:solidFill>
            </a:endParaRPr>
          </a:p>
        </p:txBody>
      </p:sp>
      <p:sp>
        <p:nvSpPr>
          <p:cNvPr id="25" name="Rectangle 24" descr="&quot;&quot;"/>
          <p:cNvSpPr/>
          <p:nvPr/>
        </p:nvSpPr>
        <p:spPr>
          <a:xfrm>
            <a:off x="2395504" y="2675107"/>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3" name="TextBox 10"/>
          <p:cNvSpPr txBox="1"/>
          <p:nvPr/>
        </p:nvSpPr>
        <p:spPr>
          <a:xfrm>
            <a:off x="2395504" y="2617732"/>
            <a:ext cx="104464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Uterus</a:t>
            </a:r>
            <a:endParaRPr lang="en-CA" sz="2000" dirty="0">
              <a:solidFill>
                <a:prstClr val="black"/>
              </a:solidFill>
            </a:endParaRPr>
          </a:p>
        </p:txBody>
      </p:sp>
      <p:sp>
        <p:nvSpPr>
          <p:cNvPr id="19" name="Rectangle 18" descr="&quot;&quot;"/>
          <p:cNvSpPr/>
          <p:nvPr/>
        </p:nvSpPr>
        <p:spPr>
          <a:xfrm>
            <a:off x="6054185" y="1569789"/>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4" name="TextBox 6"/>
          <p:cNvSpPr txBox="1"/>
          <p:nvPr/>
        </p:nvSpPr>
        <p:spPr>
          <a:xfrm>
            <a:off x="6085358" y="1376589"/>
            <a:ext cx="158417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Placenta</a:t>
            </a:r>
            <a:endParaRPr lang="en-CA" sz="2000" dirty="0">
              <a:solidFill>
                <a:prstClr val="black"/>
              </a:solidFill>
            </a:endParaRPr>
          </a:p>
        </p:txBody>
      </p:sp>
      <p:sp>
        <p:nvSpPr>
          <p:cNvPr id="20" name="Rectangle 19" descr="&quot;&quot;"/>
          <p:cNvSpPr/>
          <p:nvPr/>
        </p:nvSpPr>
        <p:spPr>
          <a:xfrm>
            <a:off x="6085358" y="2135017"/>
            <a:ext cx="1192663" cy="218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6" name="TextBox 9"/>
          <p:cNvSpPr txBox="1"/>
          <p:nvPr/>
        </p:nvSpPr>
        <p:spPr>
          <a:xfrm>
            <a:off x="6114834" y="2039476"/>
            <a:ext cx="188030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Umbilical cord</a:t>
            </a:r>
            <a:endParaRPr lang="en-CA" sz="2000" dirty="0">
              <a:solidFill>
                <a:prstClr val="black"/>
              </a:solidFill>
            </a:endParaRPr>
          </a:p>
        </p:txBody>
      </p:sp>
      <p:sp>
        <p:nvSpPr>
          <p:cNvPr id="21" name="Rectangle 20" descr="&quot;&quot;"/>
          <p:cNvSpPr/>
          <p:nvPr/>
        </p:nvSpPr>
        <p:spPr>
          <a:xfrm>
            <a:off x="6224453" y="2571187"/>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5" name="TextBox 8"/>
          <p:cNvSpPr txBox="1"/>
          <p:nvPr/>
        </p:nvSpPr>
        <p:spPr>
          <a:xfrm>
            <a:off x="6343271" y="2538691"/>
            <a:ext cx="158417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Cervix</a:t>
            </a:r>
            <a:endParaRPr lang="en-CA" sz="2000" dirty="0">
              <a:solidFill>
                <a:prstClr val="black"/>
              </a:solidFill>
            </a:endParaRPr>
          </a:p>
        </p:txBody>
      </p:sp>
      <p:sp>
        <p:nvSpPr>
          <p:cNvPr id="22" name="Rectangle 21" descr="&quot;&quot;"/>
          <p:cNvSpPr/>
          <p:nvPr/>
        </p:nvSpPr>
        <p:spPr>
          <a:xfrm>
            <a:off x="6184737" y="3318361"/>
            <a:ext cx="972108" cy="284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prstClr val="white"/>
              </a:solidFill>
            </a:endParaRPr>
          </a:p>
        </p:txBody>
      </p:sp>
      <p:sp>
        <p:nvSpPr>
          <p:cNvPr id="37" name="TextBox 11"/>
          <p:cNvSpPr txBox="1"/>
          <p:nvPr/>
        </p:nvSpPr>
        <p:spPr>
          <a:xfrm>
            <a:off x="6262901" y="3274783"/>
            <a:ext cx="158417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Vagina</a:t>
            </a:r>
            <a:endParaRPr lang="en-CA" sz="2000" dirty="0">
              <a:solidFill>
                <a:prstClr val="black"/>
              </a:solidFill>
            </a:endParaRPr>
          </a:p>
        </p:txBody>
      </p:sp>
    </p:spTree>
    <p:extLst>
      <p:ext uri="{BB962C8B-B14F-4D97-AF65-F5344CB8AC3E}">
        <p14:creationId xmlns:p14="http://schemas.microsoft.com/office/powerpoint/2010/main" val="2342154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1018529" y="198567"/>
            <a:ext cx="6886112" cy="86912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Second Trimester: Pregnancy from </a:t>
            </a:r>
            <a:br>
              <a:rPr lang="en-CA" b="1" dirty="0" smtClean="0">
                <a:latin typeface="+mj-lt"/>
              </a:rPr>
            </a:br>
            <a:r>
              <a:rPr lang="en-CA" b="1" dirty="0" smtClean="0">
                <a:latin typeface="+mj-lt"/>
              </a:rPr>
              <a:t>13 to 27 Weeks</a:t>
            </a:r>
            <a:endParaRPr lang="en-CA" b="1" dirty="0">
              <a:latin typeface="+mj-lt"/>
            </a:endParaRPr>
          </a:p>
        </p:txBody>
      </p:sp>
      <p:pic>
        <p:nvPicPr>
          <p:cNvPr id="5" name="Picture 4" descr="fetus at 13 to 26 weeks"/>
          <p:cNvPicPr>
            <a:picLocks noChangeAspect="1"/>
          </p:cNvPicPr>
          <p:nvPr/>
        </p:nvPicPr>
        <p:blipFill rotWithShape="1">
          <a:blip r:embed="rId3">
            <a:extLst>
              <a:ext uri="{28A0092B-C50C-407E-A947-70E740481C1C}">
                <a14:useLocalDpi xmlns:a14="http://schemas.microsoft.com/office/drawing/2010/main" val="0"/>
              </a:ext>
            </a:extLst>
          </a:blip>
          <a:srcRect l="33231" t="31726" r="34539" b="31761"/>
          <a:stretch/>
        </p:blipFill>
        <p:spPr>
          <a:xfrm>
            <a:off x="2127378" y="1136468"/>
            <a:ext cx="4668414" cy="2974861"/>
          </a:xfrm>
          <a:prstGeom prst="rect">
            <a:avLst/>
          </a:prstGeom>
        </p:spPr>
      </p:pic>
      <p:sp>
        <p:nvSpPr>
          <p:cNvPr id="23" name="Rectangle 22" descr="&quot;&quot;"/>
          <p:cNvSpPr/>
          <p:nvPr/>
        </p:nvSpPr>
        <p:spPr>
          <a:xfrm>
            <a:off x="2177182" y="1492299"/>
            <a:ext cx="935797" cy="34454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2" name="TextBox 7"/>
          <p:cNvSpPr txBox="1"/>
          <p:nvPr/>
        </p:nvSpPr>
        <p:spPr>
          <a:xfrm>
            <a:off x="2314587" y="1409701"/>
            <a:ext cx="96402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Fetus</a:t>
            </a:r>
            <a:endParaRPr lang="en-CA" sz="2000" dirty="0">
              <a:solidFill>
                <a:prstClr val="black"/>
              </a:solidFill>
            </a:endParaRPr>
          </a:p>
        </p:txBody>
      </p:sp>
      <p:sp>
        <p:nvSpPr>
          <p:cNvPr id="24" name="Rectangle 23" descr="&quot;&quot;"/>
          <p:cNvSpPr/>
          <p:nvPr/>
        </p:nvSpPr>
        <p:spPr>
          <a:xfrm>
            <a:off x="2177181" y="2127609"/>
            <a:ext cx="935797" cy="4458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1" name="TextBox 3"/>
          <p:cNvSpPr txBox="1"/>
          <p:nvPr/>
        </p:nvSpPr>
        <p:spPr>
          <a:xfrm>
            <a:off x="1487277" y="2034557"/>
            <a:ext cx="162570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Amniotic </a:t>
            </a:r>
            <a:r>
              <a:rPr lang="en-US" sz="2000" dirty="0" smtClean="0">
                <a:solidFill>
                  <a:prstClr val="black"/>
                </a:solidFill>
              </a:rPr>
              <a:t>sac</a:t>
            </a:r>
            <a:endParaRPr lang="en-CA" sz="2000" dirty="0">
              <a:solidFill>
                <a:prstClr val="black"/>
              </a:solidFill>
            </a:endParaRPr>
          </a:p>
        </p:txBody>
      </p:sp>
      <p:sp>
        <p:nvSpPr>
          <p:cNvPr id="25" name="Rectangle 24" descr="&quot;&quot;"/>
          <p:cNvSpPr/>
          <p:nvPr/>
        </p:nvSpPr>
        <p:spPr>
          <a:xfrm>
            <a:off x="2197804" y="2809577"/>
            <a:ext cx="935797" cy="209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3" name="TextBox 10"/>
          <p:cNvSpPr txBox="1"/>
          <p:nvPr/>
        </p:nvSpPr>
        <p:spPr>
          <a:xfrm>
            <a:off x="2150348" y="2707739"/>
            <a:ext cx="98946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Uterus</a:t>
            </a:r>
            <a:endParaRPr lang="en-CA" sz="2000" dirty="0">
              <a:solidFill>
                <a:prstClr val="black"/>
              </a:solidFill>
            </a:endParaRPr>
          </a:p>
        </p:txBody>
      </p:sp>
      <p:sp>
        <p:nvSpPr>
          <p:cNvPr id="26" name="Rectangle 25" descr="&quot;&quot;"/>
          <p:cNvSpPr/>
          <p:nvPr/>
        </p:nvSpPr>
        <p:spPr>
          <a:xfrm>
            <a:off x="2595618" y="3236644"/>
            <a:ext cx="935797" cy="209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27" name="TextBox 10"/>
          <p:cNvSpPr txBox="1"/>
          <p:nvPr/>
        </p:nvSpPr>
        <p:spPr>
          <a:xfrm>
            <a:off x="2431242" y="3224309"/>
            <a:ext cx="110165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Bladder</a:t>
            </a:r>
            <a:endParaRPr lang="en-CA" sz="2000" dirty="0">
              <a:solidFill>
                <a:prstClr val="black"/>
              </a:solidFill>
            </a:endParaRPr>
          </a:p>
        </p:txBody>
      </p:sp>
      <p:sp>
        <p:nvSpPr>
          <p:cNvPr id="20" name="Rectangle 19" descr="&quot;&quot;"/>
          <p:cNvSpPr/>
          <p:nvPr/>
        </p:nvSpPr>
        <p:spPr>
          <a:xfrm>
            <a:off x="5855902" y="1291117"/>
            <a:ext cx="1053223" cy="1748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4" name="TextBox 6"/>
          <p:cNvSpPr txBox="1"/>
          <p:nvPr/>
        </p:nvSpPr>
        <p:spPr>
          <a:xfrm>
            <a:off x="5953861" y="1132231"/>
            <a:ext cx="152500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Placenta</a:t>
            </a:r>
            <a:endParaRPr lang="en-CA" sz="2000" dirty="0">
              <a:solidFill>
                <a:prstClr val="black"/>
              </a:solidFill>
            </a:endParaRPr>
          </a:p>
        </p:txBody>
      </p:sp>
      <p:sp>
        <p:nvSpPr>
          <p:cNvPr id="19" name="Rectangle 18" descr="&quot;&quot;"/>
          <p:cNvSpPr/>
          <p:nvPr/>
        </p:nvSpPr>
        <p:spPr>
          <a:xfrm>
            <a:off x="5938560" y="1758194"/>
            <a:ext cx="935797" cy="35609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6" name="TextBox 9"/>
          <p:cNvSpPr txBox="1"/>
          <p:nvPr/>
        </p:nvSpPr>
        <p:spPr>
          <a:xfrm>
            <a:off x="5941927" y="1620636"/>
            <a:ext cx="186544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Umbilical cord</a:t>
            </a:r>
            <a:endParaRPr lang="en-CA" sz="2000" dirty="0">
              <a:solidFill>
                <a:prstClr val="black"/>
              </a:solidFill>
            </a:endParaRPr>
          </a:p>
        </p:txBody>
      </p:sp>
      <p:sp>
        <p:nvSpPr>
          <p:cNvPr id="21" name="Rectangle 20" descr="&quot;&quot;"/>
          <p:cNvSpPr/>
          <p:nvPr/>
        </p:nvSpPr>
        <p:spPr>
          <a:xfrm>
            <a:off x="6241304" y="2808534"/>
            <a:ext cx="935797" cy="209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5" name="TextBox 8"/>
          <p:cNvSpPr txBox="1"/>
          <p:nvPr/>
        </p:nvSpPr>
        <p:spPr>
          <a:xfrm>
            <a:off x="6282370" y="2710372"/>
            <a:ext cx="152500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Cervix</a:t>
            </a:r>
            <a:endParaRPr lang="en-CA" sz="2000" dirty="0">
              <a:solidFill>
                <a:prstClr val="black"/>
              </a:solidFill>
            </a:endParaRPr>
          </a:p>
        </p:txBody>
      </p:sp>
      <p:sp>
        <p:nvSpPr>
          <p:cNvPr id="22" name="Rectangle 21" descr="&quot;&quot;"/>
          <p:cNvSpPr/>
          <p:nvPr/>
        </p:nvSpPr>
        <p:spPr>
          <a:xfrm>
            <a:off x="6050649" y="3446444"/>
            <a:ext cx="935797" cy="209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37" name="TextBox 11"/>
          <p:cNvSpPr txBox="1"/>
          <p:nvPr/>
        </p:nvSpPr>
        <p:spPr>
          <a:xfrm>
            <a:off x="6117958" y="3423641"/>
            <a:ext cx="152500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Vagina</a:t>
            </a:r>
            <a:endParaRPr lang="en-CA" sz="2000" dirty="0">
              <a:solidFill>
                <a:prstClr val="black"/>
              </a:solidFill>
            </a:endParaRPr>
          </a:p>
        </p:txBody>
      </p:sp>
    </p:spTree>
    <p:extLst>
      <p:ext uri="{BB962C8B-B14F-4D97-AF65-F5344CB8AC3E}">
        <p14:creationId xmlns:p14="http://schemas.microsoft.com/office/powerpoint/2010/main" val="235911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1490642" y="151138"/>
            <a:ext cx="6324289" cy="86577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Third Trimester: Pregnancy from </a:t>
            </a:r>
            <a:br>
              <a:rPr lang="en-CA" b="1" dirty="0" smtClean="0">
                <a:latin typeface="+mj-lt"/>
              </a:rPr>
            </a:br>
            <a:r>
              <a:rPr lang="en-CA" b="1" dirty="0" smtClean="0">
                <a:latin typeface="+mj-lt"/>
              </a:rPr>
              <a:t>27 to 40 Weeks</a:t>
            </a:r>
            <a:endParaRPr lang="en-CA" b="1" dirty="0">
              <a:latin typeface="+mj-lt"/>
            </a:endParaRPr>
          </a:p>
        </p:txBody>
      </p:sp>
      <p:pic>
        <p:nvPicPr>
          <p:cNvPr id="4" name="Picture 3" descr="fetus at 32 to 40 weeks"/>
          <p:cNvPicPr>
            <a:picLocks noChangeAspect="1"/>
          </p:cNvPicPr>
          <p:nvPr/>
        </p:nvPicPr>
        <p:blipFill rotWithShape="1">
          <a:blip r:embed="rId3">
            <a:extLst>
              <a:ext uri="{28A0092B-C50C-407E-A947-70E740481C1C}">
                <a14:useLocalDpi xmlns:a14="http://schemas.microsoft.com/office/drawing/2010/main" val="0"/>
              </a:ext>
            </a:extLst>
          </a:blip>
          <a:srcRect l="33538" t="31863" r="35615" b="32144"/>
          <a:stretch/>
        </p:blipFill>
        <p:spPr>
          <a:xfrm>
            <a:off x="2181497" y="1086253"/>
            <a:ext cx="4583085" cy="3008075"/>
          </a:xfrm>
          <a:prstGeom prst="rect">
            <a:avLst/>
          </a:prstGeom>
        </p:spPr>
      </p:pic>
      <p:sp>
        <p:nvSpPr>
          <p:cNvPr id="12" name="Rectangle 11"/>
          <p:cNvSpPr/>
          <p:nvPr/>
        </p:nvSpPr>
        <p:spPr>
          <a:xfrm>
            <a:off x="2338065" y="1358875"/>
            <a:ext cx="747181" cy="36502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solidFill>
                  <a:prstClr val="white"/>
                </a:solidFill>
              </a:rPr>
              <a:t>=</a:t>
            </a:r>
            <a:endParaRPr lang="en-CA" dirty="0">
              <a:solidFill>
                <a:prstClr val="white"/>
              </a:solidFill>
            </a:endParaRPr>
          </a:p>
        </p:txBody>
      </p:sp>
      <p:sp>
        <p:nvSpPr>
          <p:cNvPr id="13" name="TextBox 7"/>
          <p:cNvSpPr txBox="1"/>
          <p:nvPr/>
        </p:nvSpPr>
        <p:spPr>
          <a:xfrm>
            <a:off x="2201726" y="1345604"/>
            <a:ext cx="97679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Fetus</a:t>
            </a:r>
            <a:endParaRPr lang="en-CA" sz="2000" dirty="0">
              <a:solidFill>
                <a:prstClr val="black"/>
              </a:solidFill>
            </a:endParaRPr>
          </a:p>
        </p:txBody>
      </p:sp>
      <p:sp>
        <p:nvSpPr>
          <p:cNvPr id="24" name="Rectangle 23" descr="&quot;&quot;"/>
          <p:cNvSpPr/>
          <p:nvPr/>
        </p:nvSpPr>
        <p:spPr>
          <a:xfrm>
            <a:off x="2194068" y="2099930"/>
            <a:ext cx="948194" cy="3676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15" name="TextBox 3"/>
          <p:cNvSpPr txBox="1"/>
          <p:nvPr/>
        </p:nvSpPr>
        <p:spPr>
          <a:xfrm>
            <a:off x="1926777" y="1870615"/>
            <a:ext cx="129303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Amniotic </a:t>
            </a:r>
            <a:r>
              <a:rPr lang="en-US" sz="2000" dirty="0" smtClean="0">
                <a:solidFill>
                  <a:prstClr val="black"/>
                </a:solidFill>
              </a:rPr>
              <a:t>sac</a:t>
            </a:r>
            <a:endParaRPr lang="en-CA" sz="2000" dirty="0">
              <a:solidFill>
                <a:prstClr val="black"/>
              </a:solidFill>
            </a:endParaRPr>
          </a:p>
        </p:txBody>
      </p:sp>
      <p:sp>
        <p:nvSpPr>
          <p:cNvPr id="25" name="Rectangle 24" descr="&quot;&quot;"/>
          <p:cNvSpPr/>
          <p:nvPr/>
        </p:nvSpPr>
        <p:spPr>
          <a:xfrm>
            <a:off x="2447947" y="2755611"/>
            <a:ext cx="948194" cy="209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17" name="TextBox 10"/>
          <p:cNvSpPr txBox="1"/>
          <p:nvPr/>
        </p:nvSpPr>
        <p:spPr>
          <a:xfrm>
            <a:off x="2331921" y="2697155"/>
            <a:ext cx="9329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Uterus</a:t>
            </a:r>
            <a:endParaRPr lang="en-CA" sz="2000" dirty="0">
              <a:solidFill>
                <a:prstClr val="black"/>
              </a:solidFill>
            </a:endParaRPr>
          </a:p>
        </p:txBody>
      </p:sp>
      <p:sp>
        <p:nvSpPr>
          <p:cNvPr id="23" name="Rectangle 22" descr="&quot;&quot;"/>
          <p:cNvSpPr/>
          <p:nvPr/>
        </p:nvSpPr>
        <p:spPr>
          <a:xfrm>
            <a:off x="2759866" y="3257889"/>
            <a:ext cx="948194" cy="209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26" name="TextBox 10"/>
          <p:cNvSpPr txBox="1"/>
          <p:nvPr/>
        </p:nvSpPr>
        <p:spPr>
          <a:xfrm>
            <a:off x="2565046" y="3222271"/>
            <a:ext cx="121780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Bladder</a:t>
            </a:r>
            <a:endParaRPr lang="en-CA" sz="2000" dirty="0">
              <a:solidFill>
                <a:prstClr val="black"/>
              </a:solidFill>
            </a:endParaRPr>
          </a:p>
        </p:txBody>
      </p:sp>
      <p:sp>
        <p:nvSpPr>
          <p:cNvPr id="18" name="Rectangle 17" descr="&quot;&quot;"/>
          <p:cNvSpPr/>
          <p:nvPr/>
        </p:nvSpPr>
        <p:spPr>
          <a:xfrm>
            <a:off x="5804298" y="1185972"/>
            <a:ext cx="948194" cy="209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5" name="TextBox 6"/>
          <p:cNvSpPr txBox="1"/>
          <p:nvPr/>
        </p:nvSpPr>
        <p:spPr>
          <a:xfrm>
            <a:off x="5819354" y="1052004"/>
            <a:ext cx="154520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Placenta</a:t>
            </a:r>
            <a:endParaRPr lang="en-CA" sz="2000" dirty="0">
              <a:solidFill>
                <a:prstClr val="black"/>
              </a:solidFill>
            </a:endParaRPr>
          </a:p>
        </p:txBody>
      </p:sp>
      <p:sp>
        <p:nvSpPr>
          <p:cNvPr id="19" name="Rectangle 18" descr="&quot;&quot;"/>
          <p:cNvSpPr/>
          <p:nvPr/>
        </p:nvSpPr>
        <p:spPr>
          <a:xfrm>
            <a:off x="5873344" y="1612657"/>
            <a:ext cx="1153838" cy="43694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7" name="TextBox 9"/>
          <p:cNvSpPr txBox="1"/>
          <p:nvPr/>
        </p:nvSpPr>
        <p:spPr>
          <a:xfrm>
            <a:off x="5878762" y="1541744"/>
            <a:ext cx="182914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Umbilical cord</a:t>
            </a:r>
            <a:endParaRPr lang="en-CA" sz="2000" dirty="0">
              <a:solidFill>
                <a:prstClr val="black"/>
              </a:solidFill>
            </a:endParaRPr>
          </a:p>
        </p:txBody>
      </p:sp>
      <p:sp>
        <p:nvSpPr>
          <p:cNvPr id="20" name="Rectangle 19" descr="&quot;&quot;"/>
          <p:cNvSpPr/>
          <p:nvPr/>
        </p:nvSpPr>
        <p:spPr>
          <a:xfrm>
            <a:off x="6147649" y="2807007"/>
            <a:ext cx="948194" cy="209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9" name="TextBox 8"/>
          <p:cNvSpPr txBox="1"/>
          <p:nvPr/>
        </p:nvSpPr>
        <p:spPr>
          <a:xfrm>
            <a:off x="6162705" y="2765504"/>
            <a:ext cx="154520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Cervix</a:t>
            </a:r>
            <a:endParaRPr lang="en-CA" sz="2000" dirty="0">
              <a:solidFill>
                <a:prstClr val="black"/>
              </a:solidFill>
            </a:endParaRPr>
          </a:p>
        </p:txBody>
      </p:sp>
      <p:sp>
        <p:nvSpPr>
          <p:cNvPr id="21" name="Rectangle 20" descr="&quot;&quot;"/>
          <p:cNvSpPr/>
          <p:nvPr/>
        </p:nvSpPr>
        <p:spPr>
          <a:xfrm>
            <a:off x="6147649" y="3429190"/>
            <a:ext cx="948194" cy="2099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solidFill>
                <a:prstClr val="white"/>
              </a:solidFill>
            </a:endParaRPr>
          </a:p>
        </p:txBody>
      </p:sp>
      <p:sp>
        <p:nvSpPr>
          <p:cNvPr id="11" name="TextBox 11"/>
          <p:cNvSpPr txBox="1"/>
          <p:nvPr/>
        </p:nvSpPr>
        <p:spPr>
          <a:xfrm>
            <a:off x="6162705" y="3327727"/>
            <a:ext cx="154520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black"/>
                </a:solidFill>
              </a:rPr>
              <a:t>Vagina</a:t>
            </a:r>
            <a:endParaRPr lang="en-CA" sz="2000" dirty="0">
              <a:solidFill>
                <a:prstClr val="black"/>
              </a:solidFill>
            </a:endParaRPr>
          </a:p>
        </p:txBody>
      </p:sp>
    </p:spTree>
    <p:extLst>
      <p:ext uri="{BB962C8B-B14F-4D97-AF65-F5344CB8AC3E}">
        <p14:creationId xmlns:p14="http://schemas.microsoft.com/office/powerpoint/2010/main" val="243662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89" y="225950"/>
            <a:ext cx="4674535" cy="79814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Pregnant with Twins</a:t>
            </a:r>
            <a:endParaRPr lang="en-CA" b="1" dirty="0">
              <a:latin typeface="+mj-lt"/>
            </a:endParaRPr>
          </a:p>
        </p:txBody>
      </p:sp>
      <p:sp>
        <p:nvSpPr>
          <p:cNvPr id="3" name="TextBox 2"/>
          <p:cNvSpPr txBox="1"/>
          <p:nvPr/>
        </p:nvSpPr>
        <p:spPr>
          <a:xfrm>
            <a:off x="707089" y="1243173"/>
            <a:ext cx="4674535" cy="2698880"/>
          </a:xfrm>
          <a:prstGeom prst="rect">
            <a:avLst/>
          </a:prstGeom>
          <a:noFill/>
        </p:spPr>
        <p:txBody>
          <a:bodyPr wrap="square" rtlCol="0">
            <a:spAutoFit/>
          </a:bodyPr>
          <a:lstStyle/>
          <a:p>
            <a:pPr lvl="0" algn="ctr">
              <a:lnSpc>
                <a:spcPct val="115000"/>
              </a:lnSpc>
              <a:spcBef>
                <a:spcPts val="1000"/>
              </a:spcBef>
              <a:buClr>
                <a:schemeClr val="dk1"/>
              </a:buClr>
              <a:buSzPts val="2400"/>
            </a:pPr>
            <a:r>
              <a:rPr lang="en-CA" sz="2000" b="1" dirty="0" smtClean="0">
                <a:latin typeface="+mn-lt"/>
                <a:ea typeface="Gill Sans"/>
                <a:cs typeface="Calibri"/>
                <a:sym typeface="Calibri"/>
              </a:rPr>
              <a:t>Types of Twins:</a:t>
            </a:r>
          </a:p>
          <a:p>
            <a:pPr marL="285750" lvl="0" indent="-285750" algn="ctr">
              <a:lnSpc>
                <a:spcPct val="115000"/>
              </a:lnSpc>
              <a:spcBef>
                <a:spcPts val="1000"/>
              </a:spcBef>
              <a:buClr>
                <a:schemeClr val="dk1"/>
              </a:buClr>
              <a:buSzPts val="2400"/>
              <a:buFont typeface="Arial" panose="020B0604020202020204" pitchFamily="34" charset="0"/>
              <a:buChar char="•"/>
            </a:pPr>
            <a:r>
              <a:rPr lang="en-CA" sz="2000" dirty="0" smtClean="0">
                <a:latin typeface="+mn-lt"/>
                <a:ea typeface="Gill Sans"/>
                <a:cs typeface="Calibri"/>
                <a:sym typeface="Calibri"/>
              </a:rPr>
              <a:t>Identical Twins</a:t>
            </a:r>
            <a:endParaRPr lang="en-CA" sz="2000" dirty="0">
              <a:latin typeface="+mn-lt"/>
              <a:ea typeface="Gill Sans"/>
              <a:cs typeface="Calibri"/>
              <a:sym typeface="Calibri"/>
            </a:endParaRPr>
          </a:p>
          <a:p>
            <a:pPr marL="285750" lvl="0" indent="-285750" algn="ctr">
              <a:lnSpc>
                <a:spcPct val="115000"/>
              </a:lnSpc>
              <a:spcBef>
                <a:spcPts val="1000"/>
              </a:spcBef>
              <a:buClr>
                <a:schemeClr val="dk1"/>
              </a:buClr>
              <a:buSzPts val="2400"/>
              <a:buFont typeface="Arial" panose="020B0604020202020204" pitchFamily="34" charset="0"/>
              <a:buChar char="•"/>
            </a:pPr>
            <a:r>
              <a:rPr lang="en-CA" sz="2000" dirty="0">
                <a:solidFill>
                  <a:srgbClr val="262626"/>
                </a:solidFill>
                <a:latin typeface="+mn-lt"/>
                <a:ea typeface="Gill Sans"/>
                <a:cs typeface="Calibri"/>
                <a:sym typeface="Calibri"/>
              </a:rPr>
              <a:t>Fraternal </a:t>
            </a:r>
            <a:r>
              <a:rPr lang="en-CA" sz="2000" dirty="0" smtClean="0">
                <a:solidFill>
                  <a:srgbClr val="262626"/>
                </a:solidFill>
                <a:latin typeface="+mn-lt"/>
                <a:ea typeface="Gill Sans"/>
                <a:cs typeface="Calibri"/>
                <a:sym typeface="Calibri"/>
              </a:rPr>
              <a:t>Twins</a:t>
            </a:r>
          </a:p>
          <a:p>
            <a:pPr algn="ctr">
              <a:lnSpc>
                <a:spcPct val="115000"/>
              </a:lnSpc>
              <a:spcBef>
                <a:spcPts val="1000"/>
              </a:spcBef>
              <a:buClr>
                <a:schemeClr val="dk1"/>
              </a:buClr>
              <a:buSzPts val="2400"/>
            </a:pPr>
            <a:endParaRPr lang="en-CA" sz="2000" dirty="0" smtClean="0">
              <a:latin typeface="+mn-lt"/>
              <a:ea typeface="Gill Sans"/>
              <a:cs typeface="Calibri"/>
              <a:sym typeface="Calibri"/>
            </a:endParaRPr>
          </a:p>
          <a:p>
            <a:pPr algn="ctr">
              <a:lnSpc>
                <a:spcPct val="115000"/>
              </a:lnSpc>
              <a:spcBef>
                <a:spcPts val="1000"/>
              </a:spcBef>
              <a:buClr>
                <a:schemeClr val="dk1"/>
              </a:buClr>
              <a:buSzPts val="2400"/>
            </a:pPr>
            <a:r>
              <a:rPr lang="en-CA" sz="2000" dirty="0" smtClean="0">
                <a:latin typeface="+mn-lt"/>
                <a:ea typeface="Gill Sans"/>
                <a:cs typeface="Calibri"/>
                <a:sym typeface="Calibri"/>
              </a:rPr>
              <a:t>Do </a:t>
            </a:r>
            <a:r>
              <a:rPr lang="en-CA" sz="2000" dirty="0">
                <a:latin typeface="+mn-lt"/>
                <a:ea typeface="Gill Sans"/>
                <a:cs typeface="Calibri"/>
                <a:sym typeface="Calibri"/>
              </a:rPr>
              <a:t>you know what the difference is between </a:t>
            </a:r>
            <a:r>
              <a:rPr lang="en-CA" sz="2000" dirty="0" smtClean="0">
                <a:solidFill>
                  <a:srgbClr val="262626"/>
                </a:solidFill>
                <a:latin typeface="+mn-lt"/>
                <a:ea typeface="Gill Sans"/>
                <a:cs typeface="Calibri"/>
                <a:sym typeface="Gill Sans"/>
              </a:rPr>
              <a:t>identical and fraternal twins?</a:t>
            </a:r>
            <a:endParaRPr lang="en-CA" sz="2000" dirty="0">
              <a:latin typeface="+mn-lt"/>
              <a:ea typeface="Gill Sans"/>
              <a:cs typeface="Calibri"/>
              <a:sym typeface="Calibri"/>
            </a:endParaRPr>
          </a:p>
        </p:txBody>
      </p:sp>
      <p:pic>
        <p:nvPicPr>
          <p:cNvPr id="4" name="Picture 3" descr="Pregnancy Twin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58" b="1899"/>
          <a:stretch/>
        </p:blipFill>
        <p:spPr bwMode="auto">
          <a:xfrm>
            <a:off x="5984632" y="225950"/>
            <a:ext cx="2386201" cy="377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961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p:cNvSpPr>
            <a:spLocks noGrp="1"/>
          </p:cNvSpPr>
          <p:nvPr>
            <p:ph type="title"/>
          </p:nvPr>
        </p:nvSpPr>
        <p:spPr>
          <a:xfrm>
            <a:off x="400691" y="181766"/>
            <a:ext cx="7201907" cy="96925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Final Activity: Two Truths and a Lie</a:t>
            </a:r>
            <a:endParaRPr lang="en-CA" b="1" dirty="0">
              <a:latin typeface="+mj-lt"/>
            </a:endParaRPr>
          </a:p>
        </p:txBody>
      </p:sp>
      <p:pic>
        <p:nvPicPr>
          <p:cNvPr id="114" name="Google Shape;114;p21" descr="checklist"/>
          <p:cNvPicPr preferRelativeResize="0"/>
          <p:nvPr/>
        </p:nvPicPr>
        <p:blipFill>
          <a:blip r:embed="rId3">
            <a:alphaModFix/>
          </a:blip>
          <a:stretch>
            <a:fillRect/>
          </a:stretch>
        </p:blipFill>
        <p:spPr>
          <a:xfrm>
            <a:off x="7723938" y="181766"/>
            <a:ext cx="1255675" cy="1255675"/>
          </a:xfrm>
          <a:prstGeom prst="rect">
            <a:avLst/>
          </a:prstGeom>
          <a:noFill/>
          <a:ln>
            <a:noFill/>
          </a:ln>
        </p:spPr>
      </p:pic>
      <p:sp>
        <p:nvSpPr>
          <p:cNvPr id="4" name="TextBox 3"/>
          <p:cNvSpPr txBox="1"/>
          <p:nvPr/>
        </p:nvSpPr>
        <p:spPr>
          <a:xfrm>
            <a:off x="400691" y="1318315"/>
            <a:ext cx="8578922" cy="2585323"/>
          </a:xfrm>
          <a:prstGeom prst="rect">
            <a:avLst/>
          </a:prstGeom>
          <a:noFill/>
        </p:spPr>
        <p:txBody>
          <a:bodyPr wrap="square" rtlCol="0">
            <a:spAutoFit/>
          </a:bodyPr>
          <a:lstStyle/>
          <a:p>
            <a:r>
              <a:rPr lang="en-US" sz="1800" b="1" u="sng" dirty="0" smtClean="0">
                <a:solidFill>
                  <a:schemeClr val="dk1"/>
                </a:solidFill>
                <a:latin typeface="+mn-lt"/>
                <a:ea typeface="Calibri"/>
                <a:cs typeface="Calibri"/>
                <a:sym typeface="Calibri"/>
              </a:rPr>
              <a:t>A. Menstruation:</a:t>
            </a:r>
          </a:p>
          <a:p>
            <a:pPr marL="342900" indent="-342900">
              <a:buFont typeface="Arial" panose="020B0604020202020204" pitchFamily="34" charset="0"/>
              <a:buChar char="•"/>
            </a:pPr>
            <a:r>
              <a:rPr lang="en" sz="1800" dirty="0" smtClean="0">
                <a:solidFill>
                  <a:schemeClr val="tx1"/>
                </a:solidFill>
                <a:latin typeface="+mn-lt"/>
                <a:ea typeface="Gill Sans"/>
                <a:cs typeface="Calibri"/>
                <a:sym typeface="Calibri"/>
              </a:rPr>
              <a:t>A person might get their period between the ages of 10 and 15</a:t>
            </a:r>
          </a:p>
          <a:p>
            <a:pPr marL="342900" indent="-342900">
              <a:buFont typeface="Arial" panose="020B0604020202020204" pitchFamily="34" charset="0"/>
              <a:buChar char="•"/>
            </a:pPr>
            <a:r>
              <a:rPr lang="en-US" sz="1800" dirty="0">
                <a:solidFill>
                  <a:schemeClr val="dk1"/>
                </a:solidFill>
                <a:latin typeface="+mn-lt"/>
                <a:ea typeface="Calibri"/>
                <a:cs typeface="Calibri"/>
                <a:sym typeface="Calibri"/>
              </a:rPr>
              <a:t>It is not healthy for a period to </a:t>
            </a:r>
            <a:r>
              <a:rPr lang="en-CA" sz="1800" dirty="0">
                <a:solidFill>
                  <a:schemeClr val="dk1"/>
                </a:solidFill>
                <a:latin typeface="+mn-lt"/>
                <a:ea typeface="Calibri"/>
                <a:cs typeface="Calibri"/>
                <a:sym typeface="Calibri"/>
              </a:rPr>
              <a:t>be </a:t>
            </a:r>
            <a:r>
              <a:rPr lang="en-CA" sz="1800" dirty="0">
                <a:solidFill>
                  <a:schemeClr val="tx1"/>
                </a:solidFill>
                <a:latin typeface="+mn-lt"/>
                <a:ea typeface="Gill Sans"/>
                <a:cs typeface="Gill Sans"/>
                <a:sym typeface="Gill Sans"/>
              </a:rPr>
              <a:t>less or more than </a:t>
            </a:r>
            <a:r>
              <a:rPr lang="en-CA" sz="1800" dirty="0" smtClean="0">
                <a:solidFill>
                  <a:schemeClr val="tx1"/>
                </a:solidFill>
                <a:latin typeface="+mn-lt"/>
                <a:ea typeface="Gill Sans"/>
                <a:cs typeface="Gill Sans"/>
                <a:sym typeface="Gill Sans"/>
              </a:rPr>
              <a:t>five to seven </a:t>
            </a:r>
            <a:r>
              <a:rPr lang="en-CA" sz="1800" dirty="0">
                <a:solidFill>
                  <a:schemeClr val="tx1"/>
                </a:solidFill>
                <a:latin typeface="+mn-lt"/>
                <a:ea typeface="Gill Sans"/>
                <a:cs typeface="Gill Sans"/>
                <a:sym typeface="Gill Sans"/>
              </a:rPr>
              <a:t>days</a:t>
            </a:r>
            <a:endParaRPr lang="en-US" sz="1800" dirty="0">
              <a:solidFill>
                <a:schemeClr val="dk1"/>
              </a:solidFill>
              <a:latin typeface="+mn-lt"/>
              <a:ea typeface="Calibri"/>
              <a:cs typeface="Calibri"/>
              <a:sym typeface="Calibri"/>
            </a:endParaRPr>
          </a:p>
          <a:p>
            <a:pPr marL="342900" indent="-342900">
              <a:buFont typeface="Arial" panose="020B0604020202020204" pitchFamily="34" charset="0"/>
              <a:buChar char="•"/>
            </a:pPr>
            <a:r>
              <a:rPr lang="en-US" sz="1800" dirty="0" smtClean="0">
                <a:solidFill>
                  <a:schemeClr val="dk1"/>
                </a:solidFill>
                <a:latin typeface="+mn-lt"/>
                <a:ea typeface="Calibri"/>
                <a:cs typeface="Calibri"/>
                <a:sym typeface="Calibri"/>
              </a:rPr>
              <a:t>A </a:t>
            </a:r>
            <a:r>
              <a:rPr lang="en-US" sz="1800" dirty="0">
                <a:solidFill>
                  <a:schemeClr val="dk1"/>
                </a:solidFill>
                <a:latin typeface="+mn-lt"/>
                <a:ea typeface="Calibri"/>
                <a:cs typeface="Calibri"/>
                <a:sym typeface="Calibri"/>
              </a:rPr>
              <a:t>period is the shedding of the endometrial lining </a:t>
            </a:r>
            <a:endParaRPr lang="en" sz="1800" dirty="0">
              <a:solidFill>
                <a:schemeClr val="tx1"/>
              </a:solidFill>
              <a:latin typeface="+mn-lt"/>
              <a:ea typeface="Gill Sans"/>
              <a:cs typeface="Calibri"/>
              <a:sym typeface="Calibri"/>
            </a:endParaRPr>
          </a:p>
          <a:p>
            <a:endParaRPr lang="en-US" sz="1800" b="1" u="sng" dirty="0" smtClean="0">
              <a:solidFill>
                <a:schemeClr val="dk1"/>
              </a:solidFill>
              <a:latin typeface="+mn-lt"/>
              <a:ea typeface="Calibri"/>
              <a:cs typeface="Calibri"/>
              <a:sym typeface="Calibri"/>
            </a:endParaRPr>
          </a:p>
          <a:p>
            <a:r>
              <a:rPr lang="en-US" sz="1800" b="1" u="sng" dirty="0" smtClean="0">
                <a:solidFill>
                  <a:schemeClr val="dk1"/>
                </a:solidFill>
                <a:latin typeface="+mn-lt"/>
                <a:ea typeface="Calibri"/>
                <a:cs typeface="Calibri"/>
                <a:sym typeface="Calibri"/>
              </a:rPr>
              <a:t>B. Personal care during menstruation:</a:t>
            </a:r>
          </a:p>
          <a:p>
            <a:pPr marL="285750" indent="-285750">
              <a:buFont typeface="Arial" panose="020B0604020202020204" pitchFamily="34" charset="0"/>
              <a:buChar char="•"/>
            </a:pPr>
            <a:r>
              <a:rPr lang="en" sz="1800" dirty="0">
                <a:solidFill>
                  <a:schemeClr val="tx1"/>
                </a:solidFill>
                <a:ea typeface="Gill Sans"/>
                <a:cs typeface="Calibri"/>
                <a:sym typeface="Calibri"/>
              </a:rPr>
              <a:t>A person can lose a few tablespoons to half a cup of blood when on their </a:t>
            </a:r>
            <a:r>
              <a:rPr lang="en" sz="1800" dirty="0" smtClean="0">
                <a:solidFill>
                  <a:schemeClr val="tx1"/>
                </a:solidFill>
                <a:ea typeface="Gill Sans"/>
                <a:cs typeface="Calibri"/>
                <a:sym typeface="Calibri"/>
              </a:rPr>
              <a:t>period</a:t>
            </a:r>
            <a:endParaRPr lang="en-US" sz="1800" dirty="0" smtClean="0">
              <a:solidFill>
                <a:schemeClr val="dk1"/>
              </a:solidFill>
              <a:latin typeface="+mn-lt"/>
              <a:ea typeface="Calibri"/>
              <a:cs typeface="Calibri"/>
              <a:sym typeface="Calibri"/>
            </a:endParaRPr>
          </a:p>
          <a:p>
            <a:pPr marL="285750" indent="-285750">
              <a:buFont typeface="Arial" panose="020B0604020202020204" pitchFamily="34" charset="0"/>
              <a:buChar char="•"/>
            </a:pPr>
            <a:r>
              <a:rPr lang="en-US" sz="1800" dirty="0" smtClean="0">
                <a:solidFill>
                  <a:schemeClr val="dk1"/>
                </a:solidFill>
                <a:latin typeface="+mn-lt"/>
                <a:ea typeface="Calibri"/>
                <a:cs typeface="Calibri"/>
                <a:sym typeface="Calibri"/>
              </a:rPr>
              <a:t>Pads</a:t>
            </a:r>
            <a:r>
              <a:rPr lang="en-US" sz="1800" dirty="0">
                <a:solidFill>
                  <a:schemeClr val="dk1"/>
                </a:solidFill>
                <a:latin typeface="+mn-lt"/>
                <a:ea typeface="Calibri"/>
                <a:cs typeface="Calibri"/>
                <a:sym typeface="Calibri"/>
              </a:rPr>
              <a:t> </a:t>
            </a:r>
            <a:r>
              <a:rPr lang="en-US" sz="1800" dirty="0" smtClean="0">
                <a:solidFill>
                  <a:schemeClr val="dk1"/>
                </a:solidFill>
                <a:latin typeface="+mn-lt"/>
                <a:ea typeface="Calibri"/>
                <a:cs typeface="Calibri"/>
                <a:sym typeface="Calibri"/>
              </a:rPr>
              <a:t>and tampons are the only products that can be used to help with a period</a:t>
            </a:r>
          </a:p>
          <a:p>
            <a:pPr marL="285750" indent="-285750">
              <a:buFont typeface="Arial" panose="020B0604020202020204" pitchFamily="34" charset="0"/>
              <a:buChar char="•"/>
            </a:pPr>
            <a:r>
              <a:rPr lang="en-US" sz="1800" dirty="0" smtClean="0">
                <a:solidFill>
                  <a:schemeClr val="dk1"/>
                </a:solidFill>
                <a:latin typeface="+mn-lt"/>
                <a:ea typeface="Calibri"/>
                <a:cs typeface="Calibri"/>
                <a:sym typeface="Calibri"/>
              </a:rPr>
              <a:t>If </a:t>
            </a:r>
            <a:r>
              <a:rPr lang="en-US" sz="1800" dirty="0">
                <a:solidFill>
                  <a:schemeClr val="dk1"/>
                </a:solidFill>
                <a:latin typeface="+mn-lt"/>
                <a:ea typeface="Calibri"/>
                <a:cs typeface="Calibri"/>
                <a:sym typeface="Calibri"/>
              </a:rPr>
              <a:t>you use a tampon, you need to change </a:t>
            </a:r>
            <a:r>
              <a:rPr lang="en-US" sz="1800" dirty="0" smtClean="0">
                <a:solidFill>
                  <a:schemeClr val="dk1"/>
                </a:solidFill>
                <a:latin typeface="+mn-lt"/>
                <a:ea typeface="Calibri"/>
                <a:cs typeface="Calibri"/>
                <a:sym typeface="Calibri"/>
              </a:rPr>
              <a:t>it every 4 to 8 hours</a:t>
            </a:r>
            <a:endParaRPr lang="en-US" sz="1800" dirty="0">
              <a:solidFill>
                <a:schemeClr val="dk1"/>
              </a:solidFill>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p:cNvSpPr>
            <a:spLocks noGrp="1"/>
          </p:cNvSpPr>
          <p:nvPr>
            <p:ph type="title"/>
          </p:nvPr>
        </p:nvSpPr>
        <p:spPr>
          <a:xfrm>
            <a:off x="324016" y="368532"/>
            <a:ext cx="8520600" cy="9011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10" name="Google Shape;75;p15" descr="pink question mark"/>
          <p:cNvPicPr preferRelativeResize="0"/>
          <p:nvPr/>
        </p:nvPicPr>
        <p:blipFill>
          <a:blip r:embed="rId3">
            <a:alphaModFix/>
          </a:blip>
          <a:stretch>
            <a:fillRect/>
          </a:stretch>
        </p:blipFill>
        <p:spPr>
          <a:xfrm>
            <a:off x="775777" y="1740976"/>
            <a:ext cx="832250" cy="832250"/>
          </a:xfrm>
          <a:prstGeom prst="rect">
            <a:avLst/>
          </a:prstGeom>
          <a:noFill/>
          <a:ln>
            <a:noFill/>
          </a:ln>
        </p:spPr>
      </p:pic>
      <p:sp>
        <p:nvSpPr>
          <p:cNvPr id="11" name="TextBox 10"/>
          <p:cNvSpPr txBox="1"/>
          <p:nvPr/>
        </p:nvSpPr>
        <p:spPr>
          <a:xfrm>
            <a:off x="1887523" y="1649270"/>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13" name="Google Shape;74;p15" descr="Talking bubbles"/>
          <p:cNvPicPr preferRelativeResize="0"/>
          <p:nvPr/>
        </p:nvPicPr>
        <p:blipFill>
          <a:blip r:embed="rId4">
            <a:alphaModFix/>
          </a:blip>
          <a:stretch>
            <a:fillRect/>
          </a:stretch>
        </p:blipFill>
        <p:spPr>
          <a:xfrm>
            <a:off x="707102" y="2791508"/>
            <a:ext cx="969600" cy="969600"/>
          </a:xfrm>
          <a:prstGeom prst="rect">
            <a:avLst/>
          </a:prstGeom>
          <a:noFill/>
          <a:ln>
            <a:noFill/>
          </a:ln>
        </p:spPr>
      </p:pic>
      <p:sp>
        <p:nvSpPr>
          <p:cNvPr id="12" name="TextBox 11"/>
          <p:cNvSpPr txBox="1"/>
          <p:nvPr/>
        </p:nvSpPr>
        <p:spPr>
          <a:xfrm>
            <a:off x="1887524" y="2768477"/>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p:cNvSpPr>
            <a:spLocks noGrp="1"/>
          </p:cNvSpPr>
          <p:nvPr>
            <p:ph type="title"/>
          </p:nvPr>
        </p:nvSpPr>
        <p:spPr>
          <a:xfrm>
            <a:off x="400691" y="205192"/>
            <a:ext cx="7201907" cy="96925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Two Truths and a Lie Continued</a:t>
            </a:r>
            <a:endParaRPr lang="en-CA" b="1" dirty="0">
              <a:latin typeface="+mj-lt"/>
            </a:endParaRPr>
          </a:p>
        </p:txBody>
      </p:sp>
      <p:pic>
        <p:nvPicPr>
          <p:cNvPr id="114" name="Google Shape;114;p21" descr="checklist"/>
          <p:cNvPicPr preferRelativeResize="0"/>
          <p:nvPr/>
        </p:nvPicPr>
        <p:blipFill>
          <a:blip r:embed="rId3">
            <a:alphaModFix/>
          </a:blip>
          <a:stretch>
            <a:fillRect/>
          </a:stretch>
        </p:blipFill>
        <p:spPr>
          <a:xfrm>
            <a:off x="7723938" y="205192"/>
            <a:ext cx="1255675" cy="1255675"/>
          </a:xfrm>
          <a:prstGeom prst="rect">
            <a:avLst/>
          </a:prstGeom>
          <a:noFill/>
          <a:ln>
            <a:noFill/>
          </a:ln>
        </p:spPr>
      </p:pic>
      <p:sp>
        <p:nvSpPr>
          <p:cNvPr id="4" name="TextBox 3"/>
          <p:cNvSpPr txBox="1"/>
          <p:nvPr/>
        </p:nvSpPr>
        <p:spPr>
          <a:xfrm>
            <a:off x="400691" y="1318052"/>
            <a:ext cx="8578922" cy="2585323"/>
          </a:xfrm>
          <a:prstGeom prst="rect">
            <a:avLst/>
          </a:prstGeom>
          <a:noFill/>
        </p:spPr>
        <p:txBody>
          <a:bodyPr wrap="square" rtlCol="0">
            <a:spAutoFit/>
          </a:bodyPr>
          <a:lstStyle/>
          <a:p>
            <a:r>
              <a:rPr lang="en-US" sz="1800" b="1" u="sng" dirty="0">
                <a:solidFill>
                  <a:schemeClr val="dk1"/>
                </a:solidFill>
                <a:latin typeface="+mn-lt"/>
                <a:ea typeface="Calibri"/>
                <a:cs typeface="Calibri"/>
                <a:sym typeface="Calibri"/>
              </a:rPr>
              <a:t>C</a:t>
            </a:r>
            <a:r>
              <a:rPr lang="en-US" sz="1800" b="1" u="sng" dirty="0" smtClean="0">
                <a:solidFill>
                  <a:schemeClr val="dk1"/>
                </a:solidFill>
                <a:latin typeface="+mn-lt"/>
                <a:ea typeface="Calibri"/>
                <a:cs typeface="Calibri"/>
                <a:sym typeface="Calibri"/>
              </a:rPr>
              <a:t>. Conception:</a:t>
            </a:r>
          </a:p>
          <a:p>
            <a:pPr marL="342900" indent="-342900">
              <a:buFont typeface="Arial" panose="020B0604020202020204" pitchFamily="34" charset="0"/>
              <a:buChar char="•"/>
            </a:pPr>
            <a:r>
              <a:rPr lang="en-US" sz="1800" dirty="0" smtClean="0">
                <a:solidFill>
                  <a:schemeClr val="dk1"/>
                </a:solidFill>
                <a:latin typeface="+mn-lt"/>
                <a:ea typeface="Calibri"/>
                <a:cs typeface="Calibri"/>
                <a:sym typeface="Calibri"/>
              </a:rPr>
              <a:t>Egg (ova) and sperm meet in the fallopian tubes</a:t>
            </a:r>
          </a:p>
          <a:p>
            <a:pPr marL="342900" indent="-342900">
              <a:buFont typeface="Arial" panose="020B0604020202020204" pitchFamily="34" charset="0"/>
              <a:buChar char="•"/>
            </a:pPr>
            <a:r>
              <a:rPr lang="en-US" sz="1800" dirty="0">
                <a:solidFill>
                  <a:schemeClr val="dk1"/>
                </a:solidFill>
                <a:latin typeface="+mn-lt"/>
                <a:ea typeface="Calibri"/>
                <a:cs typeface="Calibri"/>
                <a:sym typeface="Calibri"/>
              </a:rPr>
              <a:t>P</a:t>
            </a:r>
            <a:r>
              <a:rPr lang="en-US" sz="1800" dirty="0" smtClean="0">
                <a:solidFill>
                  <a:schemeClr val="dk1"/>
                </a:solidFill>
                <a:latin typeface="+mn-lt"/>
                <a:ea typeface="Calibri"/>
                <a:cs typeface="Calibri"/>
                <a:sym typeface="Calibri"/>
              </a:rPr>
              <a:t>regnancy does not begin until the fertilized egg implants in the uterus</a:t>
            </a:r>
          </a:p>
          <a:p>
            <a:pPr marL="342900" indent="-342900">
              <a:buFont typeface="Arial" panose="020B0604020202020204" pitchFamily="34" charset="0"/>
              <a:buChar char="•"/>
            </a:pPr>
            <a:r>
              <a:rPr lang="en-US" sz="1800" dirty="0" smtClean="0">
                <a:solidFill>
                  <a:schemeClr val="dk1"/>
                </a:solidFill>
                <a:latin typeface="+mn-lt"/>
                <a:ea typeface="Calibri"/>
                <a:cs typeface="Calibri"/>
                <a:sym typeface="Calibri"/>
              </a:rPr>
              <a:t>It takes a million sperm to create a pregnancy</a:t>
            </a:r>
          </a:p>
          <a:p>
            <a:endParaRPr lang="en-US" sz="1800" dirty="0" smtClean="0">
              <a:solidFill>
                <a:schemeClr val="dk1"/>
              </a:solidFill>
              <a:latin typeface="+mn-lt"/>
              <a:ea typeface="Calibri"/>
              <a:cs typeface="Calibri"/>
              <a:sym typeface="Calibri"/>
            </a:endParaRPr>
          </a:p>
          <a:p>
            <a:r>
              <a:rPr lang="en-US" sz="1800" b="1" u="sng" dirty="0" smtClean="0">
                <a:solidFill>
                  <a:schemeClr val="dk1"/>
                </a:solidFill>
                <a:latin typeface="+mn-lt"/>
                <a:ea typeface="Calibri"/>
                <a:cs typeface="Calibri"/>
                <a:sym typeface="Calibri"/>
              </a:rPr>
              <a:t>D. Pregnancy Symptoms:</a:t>
            </a:r>
          </a:p>
          <a:p>
            <a:pPr marL="342900" indent="-342900">
              <a:buFont typeface="Arial" panose="020B0604020202020204" pitchFamily="34" charset="0"/>
              <a:buChar char="•"/>
            </a:pPr>
            <a:r>
              <a:rPr lang="en-US" sz="1800" dirty="0" smtClean="0">
                <a:solidFill>
                  <a:schemeClr val="dk1"/>
                </a:solidFill>
                <a:latin typeface="+mn-lt"/>
                <a:ea typeface="Calibri"/>
                <a:cs typeface="Calibri"/>
                <a:sym typeface="Calibri"/>
              </a:rPr>
              <a:t>Some people might have symptoms during their pregnancy, such as nausea</a:t>
            </a:r>
          </a:p>
          <a:p>
            <a:pPr marL="342900" indent="-342900">
              <a:buFont typeface="Arial" panose="020B0604020202020204" pitchFamily="34" charset="0"/>
              <a:buChar char="•"/>
            </a:pPr>
            <a:r>
              <a:rPr lang="en-US" sz="1800" dirty="0" smtClean="0">
                <a:solidFill>
                  <a:schemeClr val="dk1"/>
                </a:solidFill>
                <a:latin typeface="+mn-lt"/>
                <a:ea typeface="Calibri"/>
                <a:cs typeface="Calibri"/>
                <a:sym typeface="Calibri"/>
              </a:rPr>
              <a:t>Pregnancy </a:t>
            </a:r>
            <a:r>
              <a:rPr lang="en-US" sz="1800" dirty="0">
                <a:solidFill>
                  <a:schemeClr val="dk1"/>
                </a:solidFill>
                <a:latin typeface="+mn-lt"/>
                <a:ea typeface="Calibri"/>
                <a:cs typeface="Calibri"/>
                <a:sym typeface="Calibri"/>
              </a:rPr>
              <a:t>will last an entire year </a:t>
            </a:r>
            <a:endParaRPr lang="en-US" sz="1800" dirty="0" smtClean="0">
              <a:solidFill>
                <a:schemeClr val="dk1"/>
              </a:solidFill>
              <a:latin typeface="+mn-lt"/>
              <a:ea typeface="Calibri"/>
              <a:cs typeface="Calibri"/>
              <a:sym typeface="Calibri"/>
            </a:endParaRPr>
          </a:p>
          <a:p>
            <a:pPr marL="342900" indent="-342900">
              <a:buFont typeface="Arial" panose="020B0604020202020204" pitchFamily="34" charset="0"/>
              <a:buChar char="•"/>
            </a:pPr>
            <a:r>
              <a:rPr lang="en-US" sz="1800" dirty="0" smtClean="0">
                <a:solidFill>
                  <a:schemeClr val="dk1"/>
                </a:solidFill>
                <a:latin typeface="+mn-lt"/>
                <a:ea typeface="Calibri"/>
                <a:cs typeface="Calibri"/>
                <a:sym typeface="Calibri"/>
              </a:rPr>
              <a:t>Pregnancy is broken into three stages called trimesters </a:t>
            </a:r>
          </a:p>
        </p:txBody>
      </p:sp>
    </p:spTree>
    <p:extLst>
      <p:ext uri="{BB962C8B-B14F-4D97-AF65-F5344CB8AC3E}">
        <p14:creationId xmlns:p14="http://schemas.microsoft.com/office/powerpoint/2010/main" val="2854502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445025"/>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More Questions? Talk to Someone:</a:t>
            </a:r>
            <a:endParaRPr lang="en-CA" b="1" dirty="0"/>
          </a:p>
        </p:txBody>
      </p:sp>
      <p:sp>
        <p:nvSpPr>
          <p:cNvPr id="6" name="TextBox 5"/>
          <p:cNvSpPr txBox="1"/>
          <p:nvPr/>
        </p:nvSpPr>
        <p:spPr>
          <a:xfrm>
            <a:off x="707090" y="1821842"/>
            <a:ext cx="4808807" cy="1938992"/>
          </a:xfrm>
          <a:prstGeom prst="rect">
            <a:avLst/>
          </a:prstGeom>
          <a:noFill/>
        </p:spPr>
        <p:txBody>
          <a:bodyPr wrap="square" rtlCol="0">
            <a:spAutoFit/>
          </a:bodyPr>
          <a:lstStyle/>
          <a:p>
            <a:pPr marL="571500" indent="-457200">
              <a:buSzPts val="2200"/>
              <a:buFont typeface="Calibri"/>
              <a:buChar char="•"/>
            </a:pPr>
            <a:r>
              <a:rPr lang="en-US" sz="2000" dirty="0">
                <a:solidFill>
                  <a:schemeClr val="tx1"/>
                </a:solidFill>
                <a:latin typeface="+mn-lt"/>
                <a:ea typeface="Calibri"/>
                <a:cs typeface="Calibri"/>
                <a:sym typeface="Calibri"/>
              </a:rPr>
              <a:t>Parents</a:t>
            </a:r>
            <a:r>
              <a:rPr lang="en-US" sz="2000" dirty="0" smtClean="0">
                <a:solidFill>
                  <a:schemeClr val="tx1"/>
                </a:solidFill>
                <a:latin typeface="+mn-lt"/>
                <a:ea typeface="Calibri"/>
                <a:cs typeface="Calibri"/>
                <a:sym typeface="Calibri"/>
              </a:rPr>
              <a:t>/ Guardians</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smtClean="0">
                <a:solidFill>
                  <a:schemeClr val="tx1"/>
                </a:solidFill>
                <a:latin typeface="+mn-lt"/>
                <a:ea typeface="Calibri"/>
                <a:cs typeface="Calibri"/>
                <a:sym typeface="Calibri"/>
              </a:rPr>
              <a:t>Teacher/ 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a:t>
            </a:r>
            <a:r>
              <a:rPr lang="en-US" sz="2000" dirty="0" smtClean="0">
                <a:solidFill>
                  <a:schemeClr val="tx1"/>
                </a:solidFill>
                <a:latin typeface="+mn-lt"/>
                <a:ea typeface="Calibri"/>
                <a:cs typeface="Calibri"/>
                <a:sym typeface="Calibri"/>
              </a:rPr>
              <a:t>Professional</a:t>
            </a:r>
            <a:endParaRPr lang="en-US" sz="2000" dirty="0">
              <a:solidFill>
                <a:schemeClr val="tx1"/>
              </a:solidFill>
              <a:latin typeface="+mn-lt"/>
              <a:ea typeface="Calibri"/>
              <a:cs typeface="Calibri"/>
              <a:sym typeface="Calibri"/>
            </a:endParaRPr>
          </a:p>
          <a:p>
            <a:pPr marL="571500" indent="-457200">
              <a:buSzPts val="2200"/>
              <a:buFont typeface="Calibri"/>
              <a:buChar char="•"/>
            </a:pPr>
            <a:r>
              <a:rPr lang="en-US" sz="2000" dirty="0" smtClean="0">
                <a:solidFill>
                  <a:schemeClr val="tx1"/>
                </a:solidFill>
                <a:latin typeface="+mn-lt"/>
                <a:ea typeface="Calibri"/>
                <a:cs typeface="Calibri"/>
                <a:sym typeface="Calibri"/>
              </a:rPr>
              <a:t>School </a:t>
            </a:r>
            <a:r>
              <a:rPr lang="en-US" sz="2000" dirty="0">
                <a:solidFill>
                  <a:schemeClr val="tx1"/>
                </a:solidFill>
                <a:latin typeface="+mn-lt"/>
                <a:ea typeface="Calibri"/>
                <a:cs typeface="Calibri"/>
                <a:sym typeface="Calibri"/>
              </a:rPr>
              <a:t>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smtClean="0">
                <a:solidFill>
                  <a:schemeClr val="tx1"/>
                </a:solidFill>
                <a:latin typeface="+mn-lt"/>
                <a:ea typeface="Calibri"/>
                <a:cs typeface="Calibri"/>
                <a:sym typeface="Calibri"/>
              </a:rPr>
              <a:t>Child and Youth Worker</a:t>
            </a: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endParaRPr lang="en-US" sz="2000" dirty="0">
              <a:solidFill>
                <a:schemeClr val="tx1"/>
              </a:solidFill>
              <a:latin typeface="+mn-lt"/>
              <a:ea typeface="Calibri"/>
              <a:cs typeface="Calibri"/>
              <a:sym typeface="Calibri"/>
            </a:endParaRPr>
          </a:p>
        </p:txBody>
      </p:sp>
      <p:pic>
        <p:nvPicPr>
          <p:cNvPr id="7" name="Google Shape;151;p27" descr="grey phone call icon"/>
          <p:cNvPicPr preferRelativeResize="0"/>
          <p:nvPr/>
        </p:nvPicPr>
        <p:blipFill>
          <a:blip r:embed="rId3">
            <a:alphaModFix/>
          </a:blip>
          <a:stretch>
            <a:fillRect/>
          </a:stretch>
        </p:blipFill>
        <p:spPr>
          <a:xfrm>
            <a:off x="6188974" y="1917065"/>
            <a:ext cx="1728248" cy="1748545"/>
          </a:xfrm>
          <a:prstGeom prst="rect">
            <a:avLst/>
          </a:prstGeom>
          <a:noFill/>
          <a:ln>
            <a:noFill/>
          </a:ln>
        </p:spPr>
      </p:pic>
    </p:spTree>
    <p:extLst>
      <p:ext uri="{BB962C8B-B14F-4D97-AF65-F5344CB8AC3E}">
        <p14:creationId xmlns:p14="http://schemas.microsoft.com/office/powerpoint/2010/main" val="236177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302102"/>
            <a:ext cx="7729800" cy="86694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4" name="TextBox 3"/>
          <p:cNvSpPr txBox="1"/>
          <p:nvPr/>
        </p:nvSpPr>
        <p:spPr>
          <a:xfrm>
            <a:off x="707090" y="1313997"/>
            <a:ext cx="7729800" cy="2600712"/>
          </a:xfrm>
          <a:prstGeom prst="rect">
            <a:avLst/>
          </a:prstGeom>
          <a:noFill/>
        </p:spPr>
        <p:txBody>
          <a:bodyPr wrap="square" rtlCol="0">
            <a:spAutoFit/>
          </a:bodyPr>
          <a:lstStyle/>
          <a:p>
            <a:pPr marL="34290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ea typeface="Gill Sans"/>
                <a:cs typeface="Gill Sans"/>
                <a:sym typeface="Gill Sans"/>
              </a:rPr>
              <a:t>A</a:t>
            </a:r>
            <a:r>
              <a:rPr lang="en-CA" sz="2000" dirty="0" smtClean="0">
                <a:solidFill>
                  <a:schemeClr val="tx1"/>
                </a:solidFill>
                <a:ea typeface="Gill Sans"/>
                <a:cs typeface="Gill Sans"/>
                <a:sym typeface="Gill Sans"/>
              </a:rPr>
              <a:t> period </a:t>
            </a:r>
            <a:r>
              <a:rPr lang="en-CA" sz="2000" dirty="0">
                <a:solidFill>
                  <a:schemeClr val="tx1"/>
                </a:solidFill>
                <a:ea typeface="Gill Sans"/>
                <a:cs typeface="Gill Sans"/>
                <a:sym typeface="Gill Sans"/>
              </a:rPr>
              <a:t>is started by hormones that send a message from the </a:t>
            </a:r>
            <a:r>
              <a:rPr lang="en-CA" sz="2000" dirty="0" smtClean="0">
                <a:solidFill>
                  <a:schemeClr val="tx1"/>
                </a:solidFill>
                <a:ea typeface="Gill Sans"/>
                <a:cs typeface="Gill Sans"/>
                <a:sym typeface="Gill Sans"/>
              </a:rPr>
              <a:t>ovaries </a:t>
            </a:r>
            <a:r>
              <a:rPr lang="en-CA" sz="2000" dirty="0">
                <a:solidFill>
                  <a:schemeClr val="tx1"/>
                </a:solidFill>
                <a:ea typeface="Gill Sans"/>
                <a:cs typeface="Gill Sans"/>
                <a:sym typeface="Gill Sans"/>
              </a:rPr>
              <a:t>telling the uterus to shed </a:t>
            </a:r>
            <a:r>
              <a:rPr lang="en-CA" sz="2000" dirty="0" smtClean="0">
                <a:solidFill>
                  <a:schemeClr val="tx1"/>
                </a:solidFill>
                <a:ea typeface="Gill Sans"/>
                <a:cs typeface="Gill Sans"/>
                <a:sym typeface="Gill Sans"/>
              </a:rPr>
              <a:t>the lining</a:t>
            </a:r>
            <a:endParaRPr lang="en-CA" sz="2000" dirty="0">
              <a:solidFill>
                <a:schemeClr val="tx1"/>
              </a:solidFill>
              <a:ea typeface="Gill Sans"/>
              <a:cs typeface="Gill Sans"/>
              <a:sym typeface="Gill Sans"/>
            </a:endParaRPr>
          </a:p>
          <a:p>
            <a:pPr marL="342900" lvl="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ea typeface="Gill Sans"/>
                <a:cs typeface="Calibri"/>
                <a:sym typeface="Calibri"/>
              </a:rPr>
              <a:t>W</a:t>
            </a:r>
            <a:r>
              <a:rPr lang="en-CA" sz="2000" dirty="0" smtClean="0">
                <a:solidFill>
                  <a:schemeClr val="tx1"/>
                </a:solidFill>
                <a:ea typeface="Gill Sans"/>
                <a:cs typeface="Calibri"/>
                <a:sym typeface="Calibri"/>
              </a:rPr>
              <a:t>hen a sperm and egg join, the egg becomes fertilized and implants in the uterus. This is how pregnancy begins</a:t>
            </a:r>
          </a:p>
          <a:p>
            <a:pPr marL="342900" indent="-342900">
              <a:lnSpc>
                <a:spcPct val="115000"/>
              </a:lnSpc>
              <a:spcBef>
                <a:spcPts val="1000"/>
              </a:spcBef>
              <a:buClr>
                <a:schemeClr val="dk1"/>
              </a:buClr>
              <a:buSzPts val="2400"/>
              <a:buFont typeface="Arial" panose="020B0604020202020204" pitchFamily="34" charset="0"/>
              <a:buChar char="•"/>
            </a:pPr>
            <a:r>
              <a:rPr lang="en-CA" sz="2000" dirty="0">
                <a:solidFill>
                  <a:schemeClr val="tx1"/>
                </a:solidFill>
                <a:ea typeface="Gill Sans"/>
                <a:cs typeface="Gill Sans"/>
                <a:sym typeface="Gill Sans"/>
              </a:rPr>
              <a:t>Pregnancy typically </a:t>
            </a:r>
            <a:r>
              <a:rPr lang="en-CA" sz="2000" dirty="0" smtClean="0">
                <a:solidFill>
                  <a:schemeClr val="tx1"/>
                </a:solidFill>
                <a:ea typeface="Gill Sans"/>
                <a:cs typeface="Gill Sans"/>
                <a:sym typeface="Gill Sans"/>
              </a:rPr>
              <a:t>might last </a:t>
            </a:r>
            <a:r>
              <a:rPr lang="en-CA" sz="2000" dirty="0">
                <a:solidFill>
                  <a:schemeClr val="tx1"/>
                </a:solidFill>
                <a:ea typeface="Gill Sans"/>
                <a:cs typeface="Gill Sans"/>
                <a:sym typeface="Gill Sans"/>
              </a:rPr>
              <a:t>anywhere from 38 to 42 weeks</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ea typeface="Gill Sans"/>
                <a:cs typeface="Gill Sans"/>
                <a:sym typeface="Gill Sans"/>
              </a:rPr>
              <a:t>Pregnancy symptoms will be different for every person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402300" y="1150187"/>
            <a:ext cx="4703100" cy="2139553"/>
          </a:xfrm>
          <a:ln>
            <a:noFill/>
          </a:ln>
        </p:spPr>
        <p:style>
          <a:lnRef idx="2">
            <a:schemeClr val="dk1"/>
          </a:lnRef>
          <a:fillRef idx="1">
            <a:schemeClr val="lt1"/>
          </a:fillRef>
          <a:effectRef idx="0">
            <a:schemeClr val="dk1"/>
          </a:effectRef>
          <a:fontRef idx="minor">
            <a:schemeClr val="dk1"/>
          </a:fontRef>
        </p:style>
        <p:txBody>
          <a:bodyPr anchor="ctr">
            <a:noAutofit/>
          </a:bodyPr>
          <a:lstStyle/>
          <a:p>
            <a:pPr algn="ctr"/>
            <a:r>
              <a:rPr lang="en-CA" sz="6600" dirty="0" smtClean="0"/>
              <a:t>Questions?</a:t>
            </a:r>
            <a:endParaRPr lang="en-CA" sz="6600" dirty="0"/>
          </a:p>
        </p:txBody>
      </p:sp>
      <p:pic>
        <p:nvPicPr>
          <p:cNvPr id="7" name="Picture 6"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277142117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p:cNvSpPr>
            <a:spLocks noGrp="1"/>
          </p:cNvSpPr>
          <p:nvPr>
            <p:ph type="title"/>
          </p:nvPr>
        </p:nvSpPr>
        <p:spPr>
          <a:xfrm>
            <a:off x="311700" y="341748"/>
            <a:ext cx="8520600" cy="9265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Presentation Format</a:t>
            </a:r>
            <a:endParaRPr lang="en-CA" b="1" dirty="0">
              <a:latin typeface="+mj-lt"/>
            </a:endParaRPr>
          </a:p>
        </p:txBody>
      </p:sp>
      <p:pic>
        <p:nvPicPr>
          <p:cNvPr id="7" name="Google Shape;85;p16" descr="video icon"/>
          <p:cNvPicPr preferRelativeResize="0"/>
          <p:nvPr/>
        </p:nvPicPr>
        <p:blipFill>
          <a:blip r:embed="rId3">
            <a:alphaModFix/>
          </a:blip>
          <a:stretch>
            <a:fillRect/>
          </a:stretch>
        </p:blipFill>
        <p:spPr>
          <a:xfrm>
            <a:off x="701991" y="1648141"/>
            <a:ext cx="969622" cy="969600"/>
          </a:xfrm>
          <a:prstGeom prst="rect">
            <a:avLst/>
          </a:prstGeom>
          <a:noFill/>
          <a:ln>
            <a:noFill/>
          </a:ln>
        </p:spPr>
      </p:pic>
      <p:sp>
        <p:nvSpPr>
          <p:cNvPr id="8" name="TextBox 7"/>
          <p:cNvSpPr txBox="1"/>
          <p:nvPr/>
        </p:nvSpPr>
        <p:spPr>
          <a:xfrm>
            <a:off x="1994338" y="1689492"/>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66165" y="2899264"/>
            <a:ext cx="841275" cy="841275"/>
          </a:xfrm>
          <a:prstGeom prst="rect">
            <a:avLst/>
          </a:prstGeom>
          <a:noFill/>
          <a:ln>
            <a:noFill/>
          </a:ln>
        </p:spPr>
      </p:pic>
      <p:sp>
        <p:nvSpPr>
          <p:cNvPr id="10" name="TextBox 9"/>
          <p:cNvSpPr txBox="1"/>
          <p:nvPr/>
        </p:nvSpPr>
        <p:spPr>
          <a:xfrm>
            <a:off x="1994339" y="3119846"/>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3"/>
          <p:cNvSpPr>
            <a:spLocks noGrp="1"/>
          </p:cNvSpPr>
          <p:nvPr>
            <p:ph type="title"/>
          </p:nvPr>
        </p:nvSpPr>
        <p:spPr>
          <a:xfrm>
            <a:off x="311700" y="389467"/>
            <a:ext cx="8520600" cy="9341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Curriculum Expectations</a:t>
            </a:r>
            <a:r>
              <a:rPr lang="en-CA" dirty="0" smtClean="0">
                <a:latin typeface="+mj-lt"/>
              </a:rPr>
              <a:t> – Grade 5</a:t>
            </a:r>
            <a:endParaRPr lang="en-CA" b="1" dirty="0">
              <a:latin typeface="+mj-lt"/>
            </a:endParaRPr>
          </a:p>
        </p:txBody>
      </p:sp>
      <p:sp>
        <p:nvSpPr>
          <p:cNvPr id="2" name="TextBox 1"/>
          <p:cNvSpPr txBox="1"/>
          <p:nvPr/>
        </p:nvSpPr>
        <p:spPr>
          <a:xfrm>
            <a:off x="311700" y="1623621"/>
            <a:ext cx="8520600" cy="1015663"/>
          </a:xfrm>
          <a:prstGeom prst="rect">
            <a:avLst/>
          </a:prstGeom>
          <a:noFill/>
        </p:spPr>
        <p:txBody>
          <a:bodyPr wrap="square" rtlCol="0">
            <a:spAutoFit/>
          </a:bodyPr>
          <a:lstStyle/>
          <a:p>
            <a:pPr lvl="0">
              <a:spcBef>
                <a:spcPts val="1000"/>
              </a:spcBef>
            </a:pPr>
            <a:r>
              <a:rPr lang="en-US" sz="2000" b="1" dirty="0" smtClean="0">
                <a:solidFill>
                  <a:schemeClr val="tx1"/>
                </a:solidFill>
                <a:latin typeface="+mn-lt"/>
                <a:ea typeface="Calibri"/>
                <a:cs typeface="Calibri"/>
                <a:sym typeface="Calibri"/>
              </a:rPr>
              <a:t>D1.4 </a:t>
            </a:r>
            <a:r>
              <a:rPr lang="en-US" sz="2000" b="1" dirty="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Describe the processes of menstruation and </a:t>
            </a:r>
            <a:r>
              <a:rPr lang="en-US" sz="2000" dirty="0" smtClean="0">
                <a:solidFill>
                  <a:schemeClr val="tx1"/>
                </a:solidFill>
                <a:latin typeface="+mn-lt"/>
                <a:ea typeface="Calibri"/>
                <a:cs typeface="Calibri"/>
                <a:sym typeface="Calibri"/>
              </a:rPr>
              <a:t>spermatogenesis, </a:t>
            </a:r>
            <a:r>
              <a:rPr lang="en-US" sz="2000" dirty="0">
                <a:solidFill>
                  <a:schemeClr val="tx1"/>
                </a:solidFill>
                <a:latin typeface="+mn-lt"/>
                <a:ea typeface="Calibri"/>
                <a:cs typeface="Calibri"/>
                <a:sym typeface="Calibri"/>
              </a:rPr>
              <a:t>and explain how these processes relate to reproduction and overall development. </a:t>
            </a:r>
            <a:r>
              <a:rPr lang="en-US" sz="2000" b="1" dirty="0">
                <a:solidFill>
                  <a:schemeClr val="tx1"/>
                </a:solidFill>
                <a:latin typeface="+mn-lt"/>
                <a:ea typeface="Calibri"/>
                <a:cs typeface="Calibri"/>
                <a:sym typeface="Calibri"/>
              </a:rPr>
              <a:t> </a:t>
            </a:r>
            <a:endParaRPr lang="en-US" sz="2000" dirty="0">
              <a:solidFill>
                <a:schemeClr val="tx1"/>
              </a:solidFill>
              <a:latin typeface="+mn-lt"/>
              <a:ea typeface="Calibri"/>
              <a:cs typeface="Calibri"/>
              <a:sym typeface="Calibri"/>
            </a:endParaRPr>
          </a:p>
        </p:txBody>
      </p:sp>
      <p:pic>
        <p:nvPicPr>
          <p:cNvPr id="5" name="Google Shape;93;p17" descr="check mark"/>
          <p:cNvPicPr preferRelativeResize="0"/>
          <p:nvPr/>
        </p:nvPicPr>
        <p:blipFill>
          <a:blip r:embed="rId3">
            <a:alphaModFix/>
          </a:blip>
          <a:stretch>
            <a:fillRect/>
          </a:stretch>
        </p:blipFill>
        <p:spPr>
          <a:xfrm>
            <a:off x="7495309" y="2639284"/>
            <a:ext cx="1336991" cy="1306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8" y="180644"/>
            <a:ext cx="8520600" cy="1067292"/>
          </a:xfrm>
        </p:spPr>
        <p:txBody>
          <a:bodyPr anchor="ctr">
            <a:normAutofit/>
          </a:bodyPr>
          <a:lstStyle/>
          <a:p>
            <a:r>
              <a:rPr lang="en-CA" sz="4000" b="1" dirty="0" smtClean="0">
                <a:latin typeface="+mj-lt"/>
              </a:rPr>
              <a:t>Pregnancy</a:t>
            </a:r>
            <a:endParaRPr lang="en-CA" sz="4000" b="1" dirty="0">
              <a:latin typeface="+mj-lt"/>
            </a:endParaRPr>
          </a:p>
        </p:txBody>
      </p:sp>
      <p:pic>
        <p:nvPicPr>
          <p:cNvPr id="4" name="Picture 3" descr="diverse baby"/>
          <p:cNvPicPr>
            <a:picLocks noChangeAspect="1"/>
          </p:cNvPicPr>
          <p:nvPr/>
        </p:nvPicPr>
        <p:blipFill rotWithShape="1">
          <a:blip r:embed="rId3">
            <a:extLst>
              <a:ext uri="{28A0092B-C50C-407E-A947-70E740481C1C}">
                <a14:useLocalDpi xmlns:a14="http://schemas.microsoft.com/office/drawing/2010/main" val="0"/>
              </a:ext>
            </a:extLst>
          </a:blip>
          <a:srcRect l="2139" r="5485"/>
          <a:stretch/>
        </p:blipFill>
        <p:spPr>
          <a:xfrm>
            <a:off x="812110" y="1354419"/>
            <a:ext cx="2086983" cy="2259250"/>
          </a:xfrm>
          <a:prstGeom prst="rect">
            <a:avLst/>
          </a:prstGeom>
        </p:spPr>
      </p:pic>
      <p:pic>
        <p:nvPicPr>
          <p:cNvPr id="9" name="Picture 8" descr="sperm cell and eg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970" y="1354419"/>
            <a:ext cx="2468076" cy="2468076"/>
          </a:xfrm>
          <a:prstGeom prst="rect">
            <a:avLst/>
          </a:prstGeom>
        </p:spPr>
      </p:pic>
      <p:pic>
        <p:nvPicPr>
          <p:cNvPr id="10" name="Picture 9" descr="baby"/>
          <p:cNvPicPr>
            <a:picLocks noChangeAspect="1"/>
          </p:cNvPicPr>
          <p:nvPr/>
        </p:nvPicPr>
        <p:blipFill rotWithShape="1">
          <a:blip r:embed="rId5">
            <a:extLst>
              <a:ext uri="{28A0092B-C50C-407E-A947-70E740481C1C}">
                <a14:useLocalDpi xmlns:a14="http://schemas.microsoft.com/office/drawing/2010/main" val="0"/>
              </a:ext>
            </a:extLst>
          </a:blip>
          <a:srcRect l="16198" t="6017" r="14400" b="3725"/>
          <a:stretch/>
        </p:blipFill>
        <p:spPr>
          <a:xfrm>
            <a:off x="6244922" y="1086957"/>
            <a:ext cx="2148509" cy="2794175"/>
          </a:xfrm>
          <a:prstGeom prst="rect">
            <a:avLst/>
          </a:prstGeom>
        </p:spPr>
      </p:pic>
      <p:sp>
        <p:nvSpPr>
          <p:cNvPr id="3" name="Subtitle 2"/>
          <p:cNvSpPr>
            <a:spLocks noGrp="1"/>
          </p:cNvSpPr>
          <p:nvPr>
            <p:ph type="subTitle" idx="1"/>
          </p:nvPr>
        </p:nvSpPr>
        <p:spPr>
          <a:xfrm>
            <a:off x="311708" y="3533132"/>
            <a:ext cx="8520600"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59332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251394"/>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700" y="1259456"/>
            <a:ext cx="8520599" cy="2554545"/>
          </a:xfrm>
          <a:prstGeom prst="rect">
            <a:avLst/>
          </a:prstGeom>
          <a:noFill/>
        </p:spPr>
        <p:txBody>
          <a:bodyPr wrap="square" rtlCol="0">
            <a:spAutoFit/>
          </a:bodyPr>
          <a:lstStyle/>
          <a:p>
            <a:pPr lvl="1"/>
            <a:r>
              <a:rPr lang="en-US" sz="2000" dirty="0" smtClean="0">
                <a:latin typeface="Arial" panose="020B0604020202020204" pitchFamily="34" charset="0"/>
                <a:cs typeface="Arial" panose="020B0604020202020204" pitchFamily="34" charset="0"/>
              </a:rPr>
              <a:t>At the end of this presentation, you will understand how a person can get pregnant and have a baby. You will also:</a:t>
            </a:r>
          </a:p>
          <a:p>
            <a:pPr lvl="1"/>
            <a:endParaRPr lang="en-US" sz="20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Learn about how “having a period” can prepare a person for pregnancy</a:t>
            </a:r>
          </a:p>
          <a:p>
            <a:pPr marL="3429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Understand the changes people might go through during puberty</a:t>
            </a:r>
          </a:p>
          <a:p>
            <a:pPr marL="3429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a:t>
            </a:r>
            <a:r>
              <a:rPr lang="en-US" sz="2000" dirty="0" smtClean="0">
                <a:latin typeface="Arial" panose="020B0604020202020204" pitchFamily="34" charset="0"/>
                <a:cs typeface="Arial" panose="020B0604020202020204" pitchFamily="34" charset="0"/>
              </a:rPr>
              <a:t>that everyone has differences and this makes us unique</a:t>
            </a:r>
          </a:p>
          <a:p>
            <a:pPr marL="3429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Understand how to support your </a:t>
            </a:r>
            <a:r>
              <a:rPr lang="en-US" sz="2000" dirty="0" smtClean="0">
                <a:latin typeface="Arial" panose="020B0604020202020204" pitchFamily="34" charset="0"/>
                <a:cs typeface="Arial" panose="020B0604020202020204" pitchFamily="34" charset="0"/>
              </a:rPr>
              <a:t>classmates as </a:t>
            </a:r>
            <a:r>
              <a:rPr lang="en-US" sz="2000" dirty="0" smtClean="0">
                <a:latin typeface="Arial" panose="020B0604020202020204" pitchFamily="34" charset="0"/>
                <a:cs typeface="Arial" panose="020B0604020202020204" pitchFamily="34" charset="0"/>
              </a:rPr>
              <a:t>they grow and change</a:t>
            </a:r>
          </a:p>
          <a:p>
            <a:pPr marL="3429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how to c</a:t>
            </a:r>
            <a:r>
              <a:rPr lang="en-US" sz="2000" dirty="0" smtClean="0">
                <a:latin typeface="Arial" panose="020B0604020202020204" pitchFamily="34" charset="0"/>
                <a:cs typeface="Arial" panose="020B0604020202020204" pitchFamily="34" charset="0"/>
              </a:rPr>
              <a:t>reate </a:t>
            </a:r>
            <a:r>
              <a:rPr lang="en-US" sz="2000" dirty="0" smtClean="0">
                <a:latin typeface="Arial" panose="020B0604020202020204" pitchFamily="34" charset="0"/>
                <a:cs typeface="Arial" panose="020B0604020202020204" pitchFamily="34" charset="0"/>
              </a:rPr>
              <a:t>a safe and inclusive space for your </a:t>
            </a:r>
            <a:r>
              <a:rPr lang="en-US" sz="2000" dirty="0" smtClean="0">
                <a:latin typeface="Arial" panose="020B0604020202020204" pitchFamily="34" charset="0"/>
                <a:cs typeface="Arial" panose="020B0604020202020204" pitchFamily="34" charset="0"/>
              </a:rPr>
              <a:t>peers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66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3" name="Picture 2" title="calendar with menstrual cycle"/>
          <p:cNvPicPr>
            <a:picLocks noChangeAspect="1"/>
          </p:cNvPicPr>
          <p:nvPr/>
        </p:nvPicPr>
        <p:blipFill rotWithShape="1">
          <a:blip r:embed="rId4">
            <a:extLst>
              <a:ext uri="{28A0092B-C50C-407E-A947-70E740481C1C}">
                <a14:useLocalDpi xmlns:a14="http://schemas.microsoft.com/office/drawing/2010/main" val="0"/>
              </a:ext>
            </a:extLst>
          </a:blip>
          <a:srcRect t="4771" b="14853"/>
          <a:stretch/>
        </p:blipFill>
        <p:spPr>
          <a:xfrm>
            <a:off x="4820193" y="1383326"/>
            <a:ext cx="3289075" cy="2643619"/>
          </a:xfrm>
          <a:prstGeom prst="rect">
            <a:avLst/>
          </a:prstGeom>
          <a:ln>
            <a:solidFill>
              <a:schemeClr val="tx1"/>
            </a:solidFill>
          </a:ln>
        </p:spPr>
      </p:pic>
    </p:spTree>
    <p:extLst>
      <p:ext uri="{BB962C8B-B14F-4D97-AF65-F5344CB8AC3E}">
        <p14:creationId xmlns:p14="http://schemas.microsoft.com/office/powerpoint/2010/main" val="2490984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p:cNvSpPr>
            <a:spLocks noGrp="1"/>
          </p:cNvSpPr>
          <p:nvPr>
            <p:ph type="title"/>
          </p:nvPr>
        </p:nvSpPr>
        <p:spPr>
          <a:xfrm>
            <a:off x="1535811" y="364239"/>
            <a:ext cx="6072375"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Think, Pair, </a:t>
            </a:r>
            <a:r>
              <a:rPr lang="en-CA" b="1" dirty="0" smtClean="0"/>
              <a:t>Share: </a:t>
            </a:r>
            <a:r>
              <a:rPr lang="en-CA" b="1" dirty="0" smtClean="0">
                <a:latin typeface="+mj-lt"/>
              </a:rPr>
              <a:t>KWL Activity</a:t>
            </a:r>
            <a:endParaRPr lang="en-CA" b="1" dirty="0">
              <a:latin typeface="+mj-lt"/>
            </a:endParaRPr>
          </a:p>
        </p:txBody>
      </p:sp>
      <p:sp>
        <p:nvSpPr>
          <p:cNvPr id="9" name="TextBox 8"/>
          <p:cNvSpPr txBox="1"/>
          <p:nvPr/>
        </p:nvSpPr>
        <p:spPr>
          <a:xfrm flipH="1">
            <a:off x="1283887" y="1527990"/>
            <a:ext cx="6576222" cy="1938992"/>
          </a:xfrm>
          <a:prstGeom prst="rect">
            <a:avLst/>
          </a:prstGeom>
          <a:noFill/>
        </p:spPr>
        <p:txBody>
          <a:bodyPr wrap="square" rtlCol="0">
            <a:spAutoFit/>
          </a:bodyPr>
          <a:lstStyle/>
          <a:p>
            <a:pPr marL="228600"/>
            <a:r>
              <a:rPr lang="en-US" sz="2000" b="1" dirty="0" smtClean="0">
                <a:solidFill>
                  <a:schemeClr val="tx1"/>
                </a:solidFill>
                <a:latin typeface="+mn-lt"/>
                <a:ea typeface="Calibri"/>
                <a:cs typeface="Calibri"/>
                <a:sym typeface="Calibri"/>
              </a:rPr>
              <a:t>K:</a:t>
            </a:r>
            <a:r>
              <a:rPr lang="en-US" sz="2000" dirty="0" smtClean="0">
                <a:solidFill>
                  <a:schemeClr val="tx1"/>
                </a:solidFill>
                <a:latin typeface="+mn-lt"/>
                <a:ea typeface="Calibri"/>
                <a:cs typeface="Calibri"/>
                <a:sym typeface="Calibri"/>
              </a:rPr>
              <a:t> What do you </a:t>
            </a:r>
            <a:r>
              <a:rPr lang="en-US" sz="2000" b="1" dirty="0" smtClean="0">
                <a:solidFill>
                  <a:schemeClr val="tx1"/>
                </a:solidFill>
                <a:latin typeface="+mn-lt"/>
                <a:ea typeface="Calibri"/>
                <a:cs typeface="Calibri"/>
                <a:sym typeface="Calibri"/>
              </a:rPr>
              <a:t>know</a:t>
            </a:r>
            <a:r>
              <a:rPr lang="en-US" sz="2000" dirty="0" smtClean="0">
                <a:solidFill>
                  <a:schemeClr val="tx1"/>
                </a:solidFill>
                <a:latin typeface="+mn-lt"/>
                <a:ea typeface="Calibri"/>
                <a:cs typeface="Calibri"/>
                <a:sym typeface="Calibri"/>
              </a:rPr>
              <a:t> about the topic of conception?</a:t>
            </a:r>
          </a:p>
          <a:p>
            <a:pPr marL="228600"/>
            <a:endParaRPr lang="en-US" sz="2000" b="1" dirty="0" smtClean="0">
              <a:solidFill>
                <a:schemeClr val="tx1"/>
              </a:solidFill>
              <a:latin typeface="+mn-lt"/>
              <a:ea typeface="Calibri"/>
              <a:cs typeface="Calibri"/>
              <a:sym typeface="Calibri"/>
            </a:endParaRPr>
          </a:p>
          <a:p>
            <a:pPr marL="228600"/>
            <a:r>
              <a:rPr lang="en-US" sz="2000" b="1" dirty="0" smtClean="0">
                <a:solidFill>
                  <a:schemeClr val="tx1"/>
                </a:solidFill>
                <a:latin typeface="+mn-lt"/>
                <a:ea typeface="Calibri"/>
                <a:cs typeface="Calibri"/>
                <a:sym typeface="Calibri"/>
              </a:rPr>
              <a:t>W: </a:t>
            </a:r>
            <a:r>
              <a:rPr lang="en-US" sz="2000" dirty="0" smtClean="0">
                <a:solidFill>
                  <a:schemeClr val="tx1"/>
                </a:solidFill>
                <a:latin typeface="+mn-lt"/>
                <a:ea typeface="Calibri"/>
                <a:cs typeface="Calibri"/>
                <a:sym typeface="Calibri"/>
              </a:rPr>
              <a:t>What do you </a:t>
            </a:r>
            <a:r>
              <a:rPr lang="en-US" sz="2000" b="1" dirty="0" smtClean="0">
                <a:solidFill>
                  <a:schemeClr val="tx1"/>
                </a:solidFill>
                <a:latin typeface="+mn-lt"/>
                <a:ea typeface="Calibri"/>
                <a:cs typeface="Calibri"/>
                <a:sym typeface="Calibri"/>
              </a:rPr>
              <a:t>want</a:t>
            </a:r>
            <a:r>
              <a:rPr lang="en-US" sz="2000" dirty="0" smtClean="0">
                <a:solidFill>
                  <a:schemeClr val="tx1"/>
                </a:solidFill>
                <a:latin typeface="+mn-lt"/>
                <a:ea typeface="Calibri"/>
                <a:cs typeface="Calibri"/>
                <a:sym typeface="Calibri"/>
              </a:rPr>
              <a:t> to know about the topic?</a:t>
            </a:r>
          </a:p>
          <a:p>
            <a:pPr marL="228600"/>
            <a:endParaRPr lang="en-US" sz="2000" b="1" dirty="0" smtClean="0">
              <a:solidFill>
                <a:schemeClr val="tx1"/>
              </a:solidFill>
              <a:latin typeface="+mn-lt"/>
              <a:ea typeface="Calibri"/>
              <a:cs typeface="Calibri"/>
              <a:sym typeface="Calibri"/>
            </a:endParaRPr>
          </a:p>
          <a:p>
            <a:pPr marL="228600"/>
            <a:r>
              <a:rPr lang="en-US" sz="2000" b="1" dirty="0" smtClean="0">
                <a:solidFill>
                  <a:schemeClr val="tx1"/>
                </a:solidFill>
                <a:latin typeface="+mn-lt"/>
                <a:ea typeface="Calibri"/>
                <a:cs typeface="Calibri"/>
                <a:sym typeface="Calibri"/>
              </a:rPr>
              <a:t>L: </a:t>
            </a:r>
            <a:r>
              <a:rPr lang="en-US" sz="2000" dirty="0" smtClean="0">
                <a:solidFill>
                  <a:schemeClr val="tx1"/>
                </a:solidFill>
                <a:latin typeface="+mn-lt"/>
                <a:ea typeface="Calibri"/>
                <a:cs typeface="Calibri"/>
                <a:sym typeface="Calibri"/>
              </a:rPr>
              <a:t>What have you </a:t>
            </a:r>
            <a:r>
              <a:rPr lang="en-US" sz="2000" b="1" dirty="0" smtClean="0">
                <a:solidFill>
                  <a:schemeClr val="tx1"/>
                </a:solidFill>
                <a:latin typeface="+mn-lt"/>
                <a:ea typeface="Calibri"/>
                <a:cs typeface="Calibri"/>
                <a:sym typeface="Calibri"/>
              </a:rPr>
              <a:t>learned</a:t>
            </a:r>
            <a:r>
              <a:rPr lang="en-US" sz="2000" dirty="0" smtClean="0">
                <a:solidFill>
                  <a:schemeClr val="tx1"/>
                </a:solidFill>
                <a:latin typeface="+mn-lt"/>
                <a:ea typeface="Calibri"/>
                <a:cs typeface="Calibri"/>
                <a:sym typeface="Calibri"/>
              </a:rPr>
              <a:t> about the topic of conception recently? (We will come back to this one)</a:t>
            </a:r>
            <a:endParaRPr lang="en-CA" sz="2000" b="1" dirty="0">
              <a:solidFill>
                <a:schemeClr val="tx1"/>
              </a:solidFill>
              <a:latin typeface="+mn-lt"/>
              <a:ea typeface="Calibri"/>
              <a:cs typeface="Calibri"/>
              <a:sym typeface="Calibri"/>
            </a:endParaRPr>
          </a:p>
        </p:txBody>
      </p:sp>
      <p:pic>
        <p:nvPicPr>
          <p:cNvPr id="5" name="Google Shape;107;p20" descr="talking bubbles"/>
          <p:cNvPicPr preferRelativeResize="0"/>
          <p:nvPr/>
        </p:nvPicPr>
        <p:blipFill>
          <a:blip r:embed="rId3">
            <a:alphaModFix/>
          </a:blip>
          <a:stretch>
            <a:fillRect/>
          </a:stretch>
        </p:blipFill>
        <p:spPr>
          <a:xfrm>
            <a:off x="7477767" y="2695620"/>
            <a:ext cx="1542725" cy="1542725"/>
          </a:xfrm>
          <a:prstGeom prst="rect">
            <a:avLst/>
          </a:prstGeom>
          <a:noFill/>
          <a:ln>
            <a:noFill/>
          </a:ln>
        </p:spPr>
      </p:pic>
    </p:spTree>
    <p:extLst>
      <p:ext uri="{BB962C8B-B14F-4D97-AF65-F5344CB8AC3E}">
        <p14:creationId xmlns:p14="http://schemas.microsoft.com/office/powerpoint/2010/main" val="3456763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17295</TotalTime>
  <Words>14290</Words>
  <Application>Microsoft Office PowerPoint</Application>
  <PresentationFormat>On-screen Show (16:9)</PresentationFormat>
  <Paragraphs>898</Paragraphs>
  <Slides>33</Slides>
  <Notes>33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Gill Sans</vt:lpstr>
      <vt:lpstr>Arial</vt:lpstr>
      <vt:lpstr>Calibri</vt:lpstr>
      <vt:lpstr>Wingdings</vt:lpstr>
      <vt:lpstr>Simple Light</vt:lpstr>
      <vt:lpstr>Pregnancy</vt:lpstr>
      <vt:lpstr>Land Acknowledgement</vt:lpstr>
      <vt:lpstr>Presentation Format</vt:lpstr>
      <vt:lpstr>Presentation Format</vt:lpstr>
      <vt:lpstr>Curriculum Expectations – Grade 5</vt:lpstr>
      <vt:lpstr>Pregnancy</vt:lpstr>
      <vt:lpstr>Learning Objectives</vt:lpstr>
      <vt:lpstr>Making Decisions About Your Health</vt:lpstr>
      <vt:lpstr>Think, Pair, Share: KWL Activity</vt:lpstr>
      <vt:lpstr>Feelings about Conception and Fertilization</vt:lpstr>
      <vt:lpstr>Guiding Question #1</vt:lpstr>
      <vt:lpstr>Menstruation (A Period)</vt:lpstr>
      <vt:lpstr>Menstrual Cycle</vt:lpstr>
      <vt:lpstr>Phases of the Menstrual Cycle</vt:lpstr>
      <vt:lpstr>Process of the Menstrual Cycle</vt:lpstr>
      <vt:lpstr>Personal Care during Menstruation</vt:lpstr>
      <vt:lpstr>Hygiene Products for a Period</vt:lpstr>
      <vt:lpstr>Video: Your Menstrual Cycle &amp; Periods in 3 Minutes</vt:lpstr>
      <vt:lpstr>Guiding Question #2</vt:lpstr>
      <vt:lpstr>The Role of the Reproductive Systems</vt:lpstr>
      <vt:lpstr>Reproductive System – Spermatogenesis</vt:lpstr>
      <vt:lpstr>What is Fertilization and Implantation?</vt:lpstr>
      <vt:lpstr>Possible Signs of Pregnancy</vt:lpstr>
      <vt:lpstr>Fun Facts About Pregnancy</vt:lpstr>
      <vt:lpstr>First Trimester: Pregnancy up to 12 Weeks</vt:lpstr>
      <vt:lpstr>Second Trimester: Pregnancy from  13 to 27 Weeks</vt:lpstr>
      <vt:lpstr>Third Trimester: Pregnancy from  27 to 40 Weeks</vt:lpstr>
      <vt:lpstr>Pregnant with Twins</vt:lpstr>
      <vt:lpstr>Final Activity: Two Truths and a Lie</vt:lpstr>
      <vt:lpstr>Two Truths and a Lie Continued</vt:lpstr>
      <vt:lpstr>More Questions? Talk to Someone: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dc:title>
  <dc:creator>Robinson, Mackenzie</dc:creator>
  <cp:lastModifiedBy>Robinson, Mackenzie</cp:lastModifiedBy>
  <cp:revision>397</cp:revision>
  <dcterms:modified xsi:type="dcterms:W3CDTF">2023-01-26T15:50:38Z</dcterms:modified>
</cp:coreProperties>
</file>