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6" r:id="rId2"/>
    <p:sldId id="273" r:id="rId3"/>
    <p:sldId id="280" r:id="rId4"/>
    <p:sldId id="281" r:id="rId5"/>
    <p:sldId id="282" r:id="rId6"/>
    <p:sldId id="283" r:id="rId7"/>
    <p:sldId id="284" r:id="rId8"/>
    <p:sldId id="285" r:id="rId9"/>
    <p:sldId id="275" r:id="rId10"/>
    <p:sldId id="276"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inson, Mackenzie" initials="RM" lastIdx="14" clrIdx="0">
    <p:extLst>
      <p:ext uri="{19B8F6BF-5375-455C-9EA6-DF929625EA0E}">
        <p15:presenceInfo xmlns:p15="http://schemas.microsoft.com/office/powerpoint/2012/main" userId="S-1-5-21-494292953-1948397803-1850952788-872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469" autoAdjust="0"/>
  </p:normalViewPr>
  <p:slideViewPr>
    <p:cSldViewPr snapToGrid="0">
      <p:cViewPr varScale="1">
        <p:scale>
          <a:sx n="79" d="100"/>
          <a:sy n="79" d="100"/>
        </p:scale>
        <p:origin x="1570" y="67"/>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f6cf7e69c9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f6cf7e69c9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buNone/>
            </a:pPr>
            <a:r>
              <a:rPr lang="en-US" sz="1100" b="1" i="0" u="none" strike="noStrike" kern="1200" cap="none" dirty="0" smtClean="0">
                <a:solidFill>
                  <a:schemeClr val="tx1"/>
                </a:solidFill>
                <a:effectLst/>
                <a:latin typeface="Arial"/>
                <a:ea typeface="Arial"/>
                <a:cs typeface="Arial"/>
                <a:sym typeface="Arial"/>
              </a:rPr>
              <a:t>Activity: </a:t>
            </a:r>
            <a:r>
              <a:rPr lang="en-US" sz="1100" b="0" i="1" u="none" strike="noStrike" kern="1200" cap="none" dirty="0" smtClean="0">
                <a:solidFill>
                  <a:schemeClr val="tx1"/>
                </a:solidFill>
                <a:effectLst/>
                <a:latin typeface="Arial"/>
                <a:ea typeface="Arial"/>
                <a:cs typeface="Arial"/>
                <a:sym typeface="Arial"/>
              </a:rPr>
              <a:t>The Big Party </a:t>
            </a:r>
            <a:endParaRPr lang="en-US" sz="1100" b="0" i="0" u="none" strike="noStrike" kern="1200" cap="none" dirty="0" smtClean="0">
              <a:solidFill>
                <a:schemeClr val="tx1"/>
              </a:solidFill>
              <a:effectLst/>
              <a:latin typeface="Arial"/>
              <a:ea typeface="Arial"/>
              <a:cs typeface="Arial"/>
              <a:sym typeface="Arial"/>
            </a:endParaRPr>
          </a:p>
          <a:p>
            <a:pPr lvl="0"/>
            <a:r>
              <a:rPr lang="en-US" sz="1100" b="0" i="0" u="none" strike="noStrike" kern="1200" cap="none" dirty="0" smtClean="0">
                <a:solidFill>
                  <a:schemeClr val="tx1"/>
                </a:solidFill>
                <a:effectLst/>
                <a:latin typeface="Arial"/>
                <a:ea typeface="Arial"/>
                <a:cs typeface="Arial"/>
                <a:sym typeface="Arial"/>
              </a:rPr>
              <a:t>We</a:t>
            </a:r>
            <a:r>
              <a:rPr lang="en-US" sz="1100" b="0" i="0" u="none" strike="noStrike" kern="1200" cap="none" baseline="0" dirty="0" smtClean="0">
                <a:solidFill>
                  <a:schemeClr val="tx1"/>
                </a:solidFill>
                <a:effectLst/>
                <a:latin typeface="Arial"/>
                <a:ea typeface="Arial"/>
                <a:cs typeface="Arial"/>
                <a:sym typeface="Arial"/>
              </a:rPr>
              <a:t> are going to be looking at a story together. </a:t>
            </a:r>
          </a:p>
          <a:p>
            <a:pPr lvl="0"/>
            <a:r>
              <a:rPr lang="en-US" sz="1100" b="0" i="0" u="none" strike="noStrike" kern="1200" cap="none" baseline="0" dirty="0" smtClean="0">
                <a:solidFill>
                  <a:schemeClr val="tx1"/>
                </a:solidFill>
                <a:effectLst/>
                <a:latin typeface="Arial"/>
                <a:ea typeface="Arial"/>
                <a:cs typeface="Arial"/>
                <a:sym typeface="Arial"/>
              </a:rPr>
              <a:t>We will break into groups, and each group will get one side of the same story. </a:t>
            </a:r>
          </a:p>
          <a:p>
            <a:pPr lvl="0"/>
            <a:r>
              <a:rPr lang="en-US" sz="1100" b="0" i="0" u="none" strike="noStrike" kern="1200" cap="none" baseline="0" dirty="0" smtClean="0">
                <a:solidFill>
                  <a:schemeClr val="tx1"/>
                </a:solidFill>
                <a:effectLst/>
                <a:latin typeface="Arial"/>
                <a:ea typeface="Arial"/>
                <a:cs typeface="Arial"/>
                <a:sym typeface="Arial"/>
              </a:rPr>
              <a:t>Some groups will have the story from “Jason’s” perspective and some will have this story from “Amanda’s” perspective. </a:t>
            </a:r>
          </a:p>
          <a:p>
            <a:pPr lvl="0"/>
            <a:r>
              <a:rPr lang="en-US" sz="1100" b="0" i="0" u="none" strike="noStrike" kern="1200" cap="none" baseline="0" dirty="0" smtClean="0">
                <a:solidFill>
                  <a:schemeClr val="tx1"/>
                </a:solidFill>
                <a:effectLst/>
                <a:latin typeface="Arial"/>
                <a:ea typeface="Arial"/>
                <a:cs typeface="Arial"/>
                <a:sym typeface="Arial"/>
              </a:rPr>
              <a:t>After you read the story with your group and answer the questions, we will go over both sides of the story together. </a:t>
            </a:r>
            <a:endParaRPr lang="en-US" sz="1100" b="0" i="0" u="none" strike="noStrike" kern="1200" cap="none" dirty="0" smtClean="0">
              <a:solidFill>
                <a:schemeClr val="tx1"/>
              </a:solidFill>
              <a:effectLst/>
              <a:latin typeface="Arial"/>
              <a:ea typeface="Arial"/>
              <a:cs typeface="Arial"/>
              <a:sym typeface="Arial"/>
            </a:endParaRPr>
          </a:p>
          <a:p>
            <a:pPr marL="0" lvl="0" indent="0" algn="l" rtl="0">
              <a:spcBef>
                <a:spcPts val="0"/>
              </a:spcBef>
              <a:spcAft>
                <a:spcPts val="0"/>
              </a:spcAft>
              <a:buNone/>
            </a:pPr>
            <a:endParaRPr lang="en-CA" dirty="0" smtClean="0"/>
          </a:p>
          <a:p>
            <a:pPr marL="0" lvl="0" indent="0" algn="l" rtl="0">
              <a:spcBef>
                <a:spcPts val="0"/>
              </a:spcBef>
              <a:spcAft>
                <a:spcPts val="0"/>
              </a:spcAft>
              <a:buNone/>
            </a:pPr>
            <a:r>
              <a:rPr lang="en-CA" i="1" dirty="0" smtClean="0"/>
              <a:t>**Before completing this activity, it is recommended that the Grade 8 Making</a:t>
            </a:r>
            <a:r>
              <a:rPr lang="en-CA" i="1" baseline="0" dirty="0" smtClean="0"/>
              <a:t> Decisions about Sexual Health toolkit is taught and the Grade 8 Healthy Relationships PowerPoint Presentation is shown. The presentation briefly talks about consent, so a review of consent and communication in relationships might be needed, depending on the students knowledge and understanding of consent.**</a:t>
            </a:r>
            <a:endParaRPr lang="en-CA" i="0" baseline="0"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dirty="0" smtClean="0"/>
              <a:t>Say: The</a:t>
            </a:r>
            <a:r>
              <a:rPr lang="en-CA" baseline="0" dirty="0" smtClean="0"/>
              <a:t> story we read together represents a very stereotypical situation between a male and a female, where the male wants to have sex and the female doesn’t. </a:t>
            </a:r>
          </a:p>
          <a:p>
            <a:pPr marL="158750" indent="0">
              <a:buNone/>
            </a:pPr>
            <a:endParaRPr lang="en-CA" baseline="0" dirty="0" smtClean="0"/>
          </a:p>
          <a:p>
            <a:r>
              <a:rPr lang="en-CA" baseline="0" dirty="0" smtClean="0"/>
              <a:t>Ask: How would this situation be different if Amanda has been pressuring Jason for sex? </a:t>
            </a:r>
            <a:r>
              <a:rPr lang="en-CA" i="1" baseline="0" dirty="0" smtClean="0"/>
              <a:t>No one should feel pressured to have sexual activity; consent is still the same for both males and females</a:t>
            </a:r>
          </a:p>
          <a:p>
            <a:r>
              <a:rPr lang="en-CA" i="0" baseline="0" dirty="0" smtClean="0"/>
              <a:t>Ask: Do we ever see this [people assigned female at birth pressuring people who are assigned male at birth] in the media; on </a:t>
            </a:r>
            <a:r>
              <a:rPr lang="en-CA" i="0" baseline="0" dirty="0" err="1" smtClean="0"/>
              <a:t>tv</a:t>
            </a:r>
            <a:r>
              <a:rPr lang="en-CA" i="0" baseline="0" dirty="0" smtClean="0"/>
              <a:t> or movies? </a:t>
            </a:r>
            <a:r>
              <a:rPr lang="en-CA" i="1" baseline="0" dirty="0" smtClean="0"/>
              <a:t>Not often. </a:t>
            </a:r>
            <a:r>
              <a:rPr lang="en-CA" i="0" baseline="0" dirty="0" smtClean="0"/>
              <a:t>Does that mean it can’t happen, or that it’s ok if it does happen? </a:t>
            </a:r>
            <a:r>
              <a:rPr lang="en-CA" i="1" baseline="0" dirty="0" smtClean="0"/>
              <a:t>No, no one should feel pressured about sex. If someone feels pressured about sex they need to speak with an adult. </a:t>
            </a:r>
          </a:p>
          <a:p>
            <a:r>
              <a:rPr lang="en-CA" i="0" baseline="0" dirty="0" smtClean="0"/>
              <a:t>Ask: Can pressure about sexual limits occur in homosexual relationships? </a:t>
            </a:r>
            <a:r>
              <a:rPr lang="en-CA" i="1" baseline="0" dirty="0" smtClean="0"/>
              <a:t>Yes, no matter who the partners are, consent always needs to be obtained/discussed. </a:t>
            </a:r>
            <a:endParaRPr lang="en-CA" i="0" dirty="0" smtClean="0"/>
          </a:p>
          <a:p>
            <a:pPr marL="158750" indent="0">
              <a:buNone/>
            </a:pPr>
            <a:endParaRPr lang="en-CA" dirty="0"/>
          </a:p>
        </p:txBody>
      </p:sp>
    </p:spTree>
    <p:extLst>
      <p:ext uri="{BB962C8B-B14F-4D97-AF65-F5344CB8AC3E}">
        <p14:creationId xmlns:p14="http://schemas.microsoft.com/office/powerpoint/2010/main" val="2652361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kern="1200" cap="none" dirty="0" smtClean="0">
                <a:solidFill>
                  <a:schemeClr val="tx1"/>
                </a:solidFill>
                <a:effectLst/>
                <a:latin typeface="Arial"/>
                <a:ea typeface="Arial"/>
                <a:cs typeface="Arial"/>
                <a:sym typeface="Arial"/>
              </a:rPr>
              <a:t>Divide the class into groups (no</a:t>
            </a:r>
            <a:r>
              <a:rPr lang="en-US" sz="1100" b="0" i="0" u="none" strike="noStrike" kern="1200" cap="none" baseline="0" dirty="0" smtClean="0">
                <a:solidFill>
                  <a:schemeClr val="tx1"/>
                </a:solidFill>
                <a:effectLst/>
                <a:latin typeface="Arial"/>
                <a:ea typeface="Arial"/>
                <a:cs typeface="Arial"/>
                <a:sym typeface="Arial"/>
              </a:rPr>
              <a:t> more than 6 students per group).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i="0" u="none" strike="noStrike" kern="1200" cap="none" baseline="0" dirty="0" smtClean="0">
              <a:solidFill>
                <a:schemeClr val="tx1"/>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kern="1200" cap="none" baseline="0" dirty="0" smtClean="0">
                <a:solidFill>
                  <a:schemeClr val="tx1"/>
                </a:solidFill>
                <a:effectLst/>
                <a:latin typeface="Arial"/>
                <a:ea typeface="Arial"/>
                <a:cs typeface="Arial"/>
                <a:sym typeface="Arial"/>
              </a:rPr>
              <a:t>Distribute one worksheet to each group, aiming to have half the groups working on </a:t>
            </a:r>
            <a:r>
              <a:rPr lang="en-US" sz="1100" b="0" i="1" u="none" strike="noStrike" kern="1200" cap="none" baseline="0" dirty="0" smtClean="0">
                <a:solidFill>
                  <a:schemeClr val="tx1"/>
                </a:solidFill>
                <a:effectLst/>
                <a:latin typeface="Arial"/>
                <a:ea typeface="Arial"/>
                <a:cs typeface="Arial"/>
                <a:sym typeface="Arial"/>
              </a:rPr>
              <a:t>Jason’s story </a:t>
            </a:r>
            <a:r>
              <a:rPr lang="en-US" sz="1100" b="0" i="0" u="none" strike="noStrike" kern="1200" cap="none" baseline="0" dirty="0" smtClean="0">
                <a:solidFill>
                  <a:schemeClr val="tx1"/>
                </a:solidFill>
                <a:effectLst/>
                <a:latin typeface="Arial"/>
                <a:ea typeface="Arial"/>
                <a:cs typeface="Arial"/>
                <a:sym typeface="Arial"/>
              </a:rPr>
              <a:t>and half working on </a:t>
            </a:r>
            <a:r>
              <a:rPr lang="en-US" sz="1100" b="0" i="1" u="none" strike="noStrike" kern="1200" cap="none" baseline="0" dirty="0" smtClean="0">
                <a:solidFill>
                  <a:schemeClr val="tx1"/>
                </a:solidFill>
                <a:effectLst/>
                <a:latin typeface="Arial"/>
                <a:ea typeface="Arial"/>
                <a:cs typeface="Arial"/>
                <a:sym typeface="Arial"/>
              </a:rPr>
              <a:t>Amanda’s story.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i="1" u="none" strike="noStrike" kern="1200" cap="none" baseline="0" dirty="0" smtClean="0">
              <a:solidFill>
                <a:schemeClr val="tx1"/>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kern="1200" cap="none" dirty="0" smtClean="0">
                <a:solidFill>
                  <a:schemeClr val="tx1"/>
                </a:solidFill>
                <a:effectLst/>
                <a:latin typeface="Arial"/>
                <a:ea typeface="Arial"/>
                <a:cs typeface="Arial"/>
                <a:sym typeface="Arial"/>
              </a:rPr>
              <a:t>Have one person in each group read their story out loud to</a:t>
            </a:r>
            <a:r>
              <a:rPr lang="en-US" sz="1100" b="0" i="0" u="none" strike="noStrike" kern="1200" cap="none" baseline="0" dirty="0" smtClean="0">
                <a:solidFill>
                  <a:schemeClr val="tx1"/>
                </a:solidFill>
                <a:effectLst/>
                <a:latin typeface="Arial"/>
                <a:ea typeface="Arial"/>
                <a:cs typeface="Arial"/>
                <a:sym typeface="Arial"/>
              </a:rPr>
              <a:t> the group</a:t>
            </a:r>
            <a:r>
              <a:rPr lang="en-US" sz="1100" b="0" i="0" u="none" strike="noStrike" kern="1200" cap="none" dirty="0" smtClean="0">
                <a:solidFill>
                  <a:schemeClr val="tx1"/>
                </a:solidFill>
                <a:effectLst/>
                <a:latin typeface="Arial"/>
                <a:ea typeface="Arial"/>
                <a:cs typeface="Arial"/>
                <a:sym typeface="Arial"/>
              </a:rPr>
              <a:t>; then have the group answer discussion questions.</a:t>
            </a:r>
            <a:r>
              <a:rPr lang="en-US" sz="1100" b="0" i="0" u="none" strike="noStrike" kern="1200" cap="none" baseline="0" dirty="0" smtClean="0">
                <a:solidFill>
                  <a:schemeClr val="tx1"/>
                </a:solidFill>
                <a:effectLst/>
                <a:latin typeface="Arial"/>
                <a:ea typeface="Arial"/>
                <a:cs typeface="Arial"/>
                <a:sym typeface="Arial"/>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i="0" u="none" strike="noStrike" kern="1200" cap="none" baseline="0" dirty="0" smtClean="0">
              <a:solidFill>
                <a:schemeClr val="tx1"/>
              </a:solidFill>
              <a:effectLst/>
              <a:latin typeface="Arial"/>
              <a:ea typeface="Arial"/>
              <a:cs typeface="Arial"/>
              <a:sym typeface="Arial"/>
            </a:endParaRPr>
          </a:p>
        </p:txBody>
      </p:sp>
    </p:spTree>
    <p:extLst>
      <p:ext uri="{BB962C8B-B14F-4D97-AF65-F5344CB8AC3E}">
        <p14:creationId xmlns:p14="http://schemas.microsoft.com/office/powerpoint/2010/main" val="1357280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fc8e8eaf27_0_3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fc8e8eaf27_0_3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dirty="0" smtClean="0"/>
              <a:t>Have</a:t>
            </a:r>
            <a:r>
              <a:rPr lang="en-US" baseline="0" dirty="0" smtClean="0"/>
              <a:t> students read the first paragraph of both His and Her side of the story. </a:t>
            </a:r>
          </a:p>
          <a:p>
            <a:r>
              <a:rPr lang="en-US" baseline="0" dirty="0" smtClean="0"/>
              <a:t>Afterwards ask: What is happening in the paragraph?</a:t>
            </a:r>
          </a:p>
          <a:p>
            <a:r>
              <a:rPr lang="en-US" baseline="0" dirty="0" smtClean="0"/>
              <a:t>Things to elicit: </a:t>
            </a:r>
          </a:p>
          <a:p>
            <a:pPr lvl="1"/>
            <a:r>
              <a:rPr lang="en-US" baseline="0" dirty="0" smtClean="0"/>
              <a:t>Is there anything wrong with this situation already?</a:t>
            </a:r>
          </a:p>
          <a:p>
            <a:pPr lvl="2"/>
            <a:r>
              <a:rPr lang="en-US" i="1" baseline="0" dirty="0" smtClean="0"/>
              <a:t>The parents were out of town; did the parents know there were going to be friends over?</a:t>
            </a:r>
          </a:p>
          <a:p>
            <a:pPr lvl="1"/>
            <a:r>
              <a:rPr lang="en-US" i="0" baseline="0" dirty="0" smtClean="0"/>
              <a:t>What do you think is going to happen next?</a:t>
            </a:r>
          </a:p>
        </p:txBody>
      </p:sp>
    </p:spTree>
    <p:extLst>
      <p:ext uri="{BB962C8B-B14F-4D97-AF65-F5344CB8AC3E}">
        <p14:creationId xmlns:p14="http://schemas.microsoft.com/office/powerpoint/2010/main" val="3028510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fc8e8eaf27_0_3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fc8e8eaf27_0_3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dirty="0" smtClean="0"/>
              <a:t>Have</a:t>
            </a:r>
            <a:r>
              <a:rPr lang="en-US" baseline="0" dirty="0" smtClean="0"/>
              <a:t> students read first paragraph of both Jason’s and Amanda’s side of the story. </a:t>
            </a:r>
          </a:p>
          <a:p>
            <a:r>
              <a:rPr lang="en-US" baseline="0" dirty="0" smtClean="0"/>
              <a:t>Afterwards ask: What is happening in the paragraph?</a:t>
            </a:r>
          </a:p>
          <a:p>
            <a:r>
              <a:rPr lang="en-US" baseline="0" dirty="0" smtClean="0"/>
              <a:t>Things to elicit: </a:t>
            </a:r>
          </a:p>
          <a:p>
            <a:pPr lvl="1"/>
            <a:r>
              <a:rPr lang="en-US" baseline="0" dirty="0" smtClean="0"/>
              <a:t>Is there anything wrong with this situation?</a:t>
            </a:r>
          </a:p>
          <a:p>
            <a:pPr marL="1371600" marR="0" lvl="2"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i="1" baseline="0" dirty="0" smtClean="0"/>
              <a:t>The parents were out of town; now there are a lot of people from school showing up (“it was crowded”)</a:t>
            </a:r>
          </a:p>
        </p:txBody>
      </p:sp>
    </p:spTree>
    <p:extLst>
      <p:ext uri="{BB962C8B-B14F-4D97-AF65-F5344CB8AC3E}">
        <p14:creationId xmlns:p14="http://schemas.microsoft.com/office/powerpoint/2010/main" val="3991936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fc8e8eaf27_0_3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fc8e8eaf27_0_3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dirty="0" smtClean="0"/>
              <a:t>Have</a:t>
            </a:r>
            <a:r>
              <a:rPr lang="en-US" baseline="0" dirty="0" smtClean="0"/>
              <a:t> students read first paragraph of both Jason’s and Amanda's side of the story. </a:t>
            </a:r>
          </a:p>
          <a:p>
            <a:r>
              <a:rPr lang="en-US" baseline="0" dirty="0" smtClean="0"/>
              <a:t>Afterwards ask: What is happening in the paragraph?</a:t>
            </a:r>
          </a:p>
          <a:p>
            <a:r>
              <a:rPr lang="en-US" baseline="0" dirty="0" smtClean="0"/>
              <a:t>Things to elicit: </a:t>
            </a:r>
          </a:p>
          <a:p>
            <a:pPr marL="685800" lvl="1" indent="-228600">
              <a:buAutoNum type="arabicParenR"/>
            </a:pPr>
            <a:r>
              <a:rPr lang="en-US" dirty="0" smtClean="0"/>
              <a:t>They are dancing</a:t>
            </a:r>
          </a:p>
          <a:p>
            <a:pPr marL="685800" lvl="1" indent="-228600">
              <a:buAutoNum type="arabicParenR"/>
            </a:pPr>
            <a:r>
              <a:rPr lang="en-US" dirty="0" smtClean="0"/>
              <a:t>Amanda is not feeling well and wants to go “cool off”</a:t>
            </a:r>
            <a:endParaRPr lang="en-US" baseline="0" dirty="0" smtClean="0"/>
          </a:p>
          <a:p>
            <a:pPr marL="685800" lvl="1" indent="-228600">
              <a:buAutoNum type="arabicParenR"/>
            </a:pPr>
            <a:r>
              <a:rPr lang="en-US" baseline="0" dirty="0" smtClean="0"/>
              <a:t>Jason follows Amanda</a:t>
            </a:r>
          </a:p>
          <a:p>
            <a:pPr marL="158750" lvl="0" indent="0">
              <a:buNone/>
            </a:pPr>
            <a:endParaRPr lang="en-US" baseline="0" dirty="0" smtClean="0"/>
          </a:p>
          <a:p>
            <a:pPr marL="0" indent="0">
              <a:buNone/>
            </a:pPr>
            <a:r>
              <a:rPr lang="en-US" b="1" baseline="0" dirty="0" smtClean="0"/>
              <a:t>Questions to ask:</a:t>
            </a:r>
            <a:endParaRPr lang="en-US" baseline="0" dirty="0" smtClean="0"/>
          </a:p>
          <a:p>
            <a:pPr marL="0" indent="0">
              <a:buNone/>
            </a:pPr>
            <a:r>
              <a:rPr lang="en-US" baseline="0" dirty="0" smtClean="0"/>
              <a:t>1)Why did Amanda want to leave the party? </a:t>
            </a:r>
            <a:r>
              <a:rPr lang="en-US" i="1" baseline="0" dirty="0" smtClean="0"/>
              <a:t>Not feeling well because she didn’t eat before everyone arrived</a:t>
            </a:r>
          </a:p>
          <a:p>
            <a:pPr marL="0" indent="0">
              <a:buNone/>
            </a:pPr>
            <a:r>
              <a:rPr lang="en-US" i="0" baseline="0" dirty="0" smtClean="0"/>
              <a:t>2) Why did Jason leave the party? </a:t>
            </a:r>
            <a:r>
              <a:rPr lang="en-US" i="1" baseline="0" dirty="0" smtClean="0"/>
              <a:t>To be with Amanda</a:t>
            </a:r>
          </a:p>
          <a:p>
            <a:pPr marL="0" indent="0">
              <a:buNone/>
            </a:pPr>
            <a:r>
              <a:rPr lang="en-US" i="0" baseline="0" dirty="0" smtClean="0"/>
              <a:t>3) Do you think Jason and Amanda are on the same page? Are they expecting the same things from this party? </a:t>
            </a:r>
            <a:r>
              <a:rPr lang="en-US" i="1" baseline="0" dirty="0" smtClean="0"/>
              <a:t>Amanda just wants to have fun. Jason thinks they are going to have sex. </a:t>
            </a:r>
          </a:p>
          <a:p>
            <a:pPr marL="0" indent="0">
              <a:buNone/>
            </a:pPr>
            <a:r>
              <a:rPr lang="en-US" i="0" baseline="0" dirty="0" smtClean="0"/>
              <a:t>4) Is there any sign that Jason and Amanda communicated about sexual limits? </a:t>
            </a:r>
            <a:r>
              <a:rPr lang="en-US" i="1" baseline="0" dirty="0" smtClean="0"/>
              <a:t>No</a:t>
            </a:r>
            <a:endParaRPr lang="en-US" i="0" baseline="0" dirty="0" smtClean="0"/>
          </a:p>
          <a:p>
            <a:pPr marL="0" indent="0">
              <a:buNone/>
            </a:pPr>
            <a:r>
              <a:rPr lang="en-US" i="0" baseline="0" dirty="0" smtClean="0"/>
              <a:t>5) Look at the Relationship Progression that we made. Based on this paragraph, where is Amanda’s sexual limit? </a:t>
            </a:r>
            <a:r>
              <a:rPr lang="en-US" i="1" baseline="0" dirty="0" smtClean="0"/>
              <a:t>Touching on top of clothes- not comfortable with Jason touching her bum. </a:t>
            </a:r>
          </a:p>
          <a:p>
            <a:pPr marL="0" indent="0">
              <a:buNone/>
            </a:pPr>
            <a:r>
              <a:rPr lang="en-US" i="0" baseline="0" dirty="0" smtClean="0"/>
              <a:t>6) Where have Jason and Amanda put Talking about Sexual Limits on our relationship progression? </a:t>
            </a:r>
            <a:r>
              <a:rPr lang="en-US" i="1" baseline="0" dirty="0" smtClean="0"/>
              <a:t>We don’t know, because there is no sign they have talked about sexual limits at all. </a:t>
            </a:r>
            <a:endParaRPr lang="en-US" i="0" dirty="0" smtClean="0"/>
          </a:p>
        </p:txBody>
      </p:sp>
    </p:spTree>
    <p:extLst>
      <p:ext uri="{BB962C8B-B14F-4D97-AF65-F5344CB8AC3E}">
        <p14:creationId xmlns:p14="http://schemas.microsoft.com/office/powerpoint/2010/main" val="1204763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fc8e8eaf27_0_3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fc8e8eaf27_0_3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dirty="0" smtClean="0"/>
              <a:t>Have</a:t>
            </a:r>
            <a:r>
              <a:rPr lang="en-US" baseline="0" dirty="0" smtClean="0"/>
              <a:t> students read first paragraph of both Jason’s and Amanda’s side of the story. </a:t>
            </a:r>
          </a:p>
          <a:p>
            <a:r>
              <a:rPr lang="en-US" baseline="0" dirty="0" smtClean="0"/>
              <a:t>Afterwards ask: What is happening in the paragraph?</a:t>
            </a:r>
          </a:p>
          <a:p>
            <a:pPr marL="158750" indent="0" rtl="0">
              <a:buNone/>
            </a:pPr>
            <a:endParaRPr lang="en-CA" dirty="0" smtClean="0"/>
          </a:p>
          <a:p>
            <a:pPr marL="0" indent="0">
              <a:buNone/>
            </a:pPr>
            <a:r>
              <a:rPr lang="en-US" b="1" baseline="0" dirty="0" smtClean="0"/>
              <a:t>Questions to ask:</a:t>
            </a:r>
            <a:endParaRPr lang="en-US" baseline="0" dirty="0" smtClean="0"/>
          </a:p>
          <a:p>
            <a:pPr marL="0" indent="0">
              <a:buNone/>
            </a:pPr>
            <a:r>
              <a:rPr lang="en-US" baseline="0" dirty="0" smtClean="0"/>
              <a:t>1)Why did Amanda want to leave the party? </a:t>
            </a:r>
            <a:r>
              <a:rPr lang="en-US" i="1" baseline="0" dirty="0" smtClean="0"/>
              <a:t>Not feeling well because she didn’t eat before everyone arrived</a:t>
            </a:r>
          </a:p>
          <a:p>
            <a:pPr marL="0" indent="0">
              <a:buNone/>
            </a:pPr>
            <a:r>
              <a:rPr lang="en-US" i="0" baseline="0" dirty="0" smtClean="0"/>
              <a:t>2) Why did Jason leave the party? </a:t>
            </a:r>
            <a:r>
              <a:rPr lang="en-US" i="1" baseline="0" dirty="0" smtClean="0"/>
              <a:t>To be with Amanda</a:t>
            </a:r>
          </a:p>
          <a:p>
            <a:pPr marL="0" indent="0">
              <a:buNone/>
            </a:pPr>
            <a:r>
              <a:rPr lang="en-US" i="0" baseline="0" dirty="0" smtClean="0"/>
              <a:t>3) Do you think Jason and Amanda are on the same page? Are they expecting the same things from this party? </a:t>
            </a:r>
            <a:r>
              <a:rPr lang="en-US" i="1" baseline="0" dirty="0" smtClean="0"/>
              <a:t>Amanda just wants to have fun. Jason thinks they are going to have sex. </a:t>
            </a:r>
          </a:p>
          <a:p>
            <a:pPr marL="0" indent="0">
              <a:buNone/>
            </a:pPr>
            <a:r>
              <a:rPr lang="en-US" i="0" baseline="0" dirty="0" smtClean="0"/>
              <a:t>4) Is there any sign that Jason and Amanda communicated about sexual limits? </a:t>
            </a:r>
            <a:r>
              <a:rPr lang="en-US" i="1" baseline="0" dirty="0" smtClean="0"/>
              <a:t>No</a:t>
            </a:r>
            <a:endParaRPr lang="en-US" i="0" baseline="0" dirty="0" smtClean="0"/>
          </a:p>
          <a:p>
            <a:pPr marL="0" indent="0">
              <a:buNone/>
            </a:pPr>
            <a:r>
              <a:rPr lang="en-US" i="0" baseline="0" dirty="0" smtClean="0"/>
              <a:t>5) Look at the Relationship Progression that we made. Based on this paragraph, where is Amanda’s sexual limit? </a:t>
            </a:r>
            <a:r>
              <a:rPr lang="en-US" i="1" baseline="0" dirty="0" smtClean="0"/>
              <a:t>Touching on top of clothes- not comfortable with Jason touching her bum. </a:t>
            </a:r>
          </a:p>
          <a:p>
            <a:pPr marL="0" indent="0">
              <a:buNone/>
            </a:pPr>
            <a:r>
              <a:rPr lang="en-US" i="0" baseline="0" dirty="0" smtClean="0"/>
              <a:t>6) Where have Jason and Amanda put Talking about Sexual Limits on our relationship progression? </a:t>
            </a:r>
            <a:r>
              <a:rPr lang="en-US" i="1" baseline="0" dirty="0" smtClean="0"/>
              <a:t>We don’t know, because there is no sign they have talked about sexual limits at all. </a:t>
            </a:r>
            <a:endParaRPr lang="en-US" i="0" dirty="0" smtClean="0"/>
          </a:p>
        </p:txBody>
      </p:sp>
    </p:spTree>
    <p:extLst>
      <p:ext uri="{BB962C8B-B14F-4D97-AF65-F5344CB8AC3E}">
        <p14:creationId xmlns:p14="http://schemas.microsoft.com/office/powerpoint/2010/main" val="689612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fc8e8eaf27_0_3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fc8e8eaf27_0_3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Have</a:t>
            </a:r>
            <a:r>
              <a:rPr lang="en-US" baseline="0" dirty="0" smtClean="0"/>
              <a:t> students read final paragraph of both Jason’s and Amanda’s side of the story.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Afterwards ask: What is happening in the paragraph?</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Elicit:</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baseline="0" dirty="0" smtClean="0"/>
              <a:t>Amanda is not comfortable and pushes Jason off</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baseline="0" dirty="0" smtClean="0"/>
              <a:t>Jason is embarrassed and confused about what happened </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Questions to ask:</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baseline="0" dirty="0" smtClean="0"/>
              <a:t>What went wrong here? </a:t>
            </a:r>
            <a:r>
              <a:rPr lang="en-US" i="1" baseline="0" dirty="0" smtClean="0"/>
              <a:t>Jason made a move and started kissing Amanda without asking. He also tried forcing her to lay down and attempted to force himself on her. </a:t>
            </a:r>
            <a:endParaRPr lang="en-US" baseline="0" dirty="0" smtClean="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i="0" baseline="0" dirty="0" smtClean="0"/>
              <a:t>At any point in this story, do Amanda and Jason communicate about sexual limits with words? </a:t>
            </a:r>
            <a:r>
              <a:rPr lang="en-US" i="1" baseline="0" dirty="0" smtClean="0"/>
              <a:t>Not at all. </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i="0" baseline="0" dirty="0" smtClean="0"/>
              <a:t>Is there any other kind of communication that happens? </a:t>
            </a:r>
            <a:r>
              <a:rPr lang="en-US" i="1" baseline="0" dirty="0" smtClean="0"/>
              <a:t>Non verbal communication. Amanda is pulling away, she is pushing him off. </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i="0" baseline="0" dirty="0" smtClean="0"/>
              <a:t>Has anyone heard of consent before? What is it? </a:t>
            </a:r>
            <a:r>
              <a:rPr lang="en-US" i="1" baseline="0" dirty="0" smtClean="0"/>
              <a:t>Permission for any kind of sexual activity- kissing, touching, sexual intercourse. Consent needs to be enthusiastic, verbally stated, and not pressured out of someone. </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i="0" baseline="0" dirty="0" smtClean="0"/>
              <a:t>At any point was consent obtained? Is there any sign that consent was not given? </a:t>
            </a:r>
            <a:r>
              <a:rPr lang="en-US" i="1" baseline="0" dirty="0" smtClean="0"/>
              <a:t>No. Even before they started kissing, no consent was given. Then when the situation evolved, Amanda was struggling, pushing him off, consent was still not given</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i="0" baseline="0" dirty="0" smtClean="0"/>
              <a:t>Let’s just say that Amanda did say, ‘yes, let’s have sex’ at the beginning of the night. Is she able to change her mind about consent? </a:t>
            </a:r>
            <a:r>
              <a:rPr lang="en-US" i="1" baseline="0" dirty="0" smtClean="0"/>
              <a:t>Yes, consent can be withdrawn at any time, even after any sexual activity has started. </a:t>
            </a:r>
          </a:p>
          <a:p>
            <a:pPr marL="685800" marR="0" lvl="1" indent="-228600" algn="l" defTabSz="914400" rtl="0" eaLnBrk="1" fontAlgn="auto" latinLnBrk="0" hangingPunct="1">
              <a:lnSpc>
                <a:spcPct val="100000"/>
              </a:lnSpc>
              <a:spcBef>
                <a:spcPts val="0"/>
              </a:spcBef>
              <a:spcAft>
                <a:spcPts val="0"/>
              </a:spcAft>
              <a:buClrTx/>
              <a:buSzTx/>
              <a:buFontTx/>
              <a:buAutoNum type="arabicParenR"/>
              <a:tabLst/>
              <a:defRPr/>
            </a:pPr>
            <a:r>
              <a:rPr lang="en-US" b="1" i="1" baseline="0" dirty="0" smtClean="0"/>
              <a:t>If someone is drunk, high, asleep or unconscious, they cannot legally give their consent. Even if they say the words ‘yes’, they cannot consent because they are incapacitated. </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i="0" baseline="0" dirty="0" smtClean="0"/>
              <a:t>In the first paragraph, we learn that Amanda is dancing. We also read that Amanda didn’t say anything to Jason when he put his hands on her back and when he started moving his hands over her body in other places. Is this consent for sexual activity? </a:t>
            </a:r>
            <a:r>
              <a:rPr lang="en-US" i="1" baseline="0" dirty="0" smtClean="0"/>
              <a:t>No, consent needs to be verbally stated.. </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i="0" baseline="0" dirty="0" smtClean="0"/>
              <a:t>Let’s say Amanda goes home and she cannot stop thinking about what happened, she is really uncomfortable with the situation. What should she do? </a:t>
            </a:r>
            <a:r>
              <a:rPr lang="en-US" i="1" baseline="0" dirty="0" smtClean="0"/>
              <a:t>Possible answers: talk to friends, talk to Jason. Answer to elicit: speak with a trusted adult (parents, teacher, doctor or nurse)</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b="1" i="0" baseline="0" dirty="0" smtClean="0"/>
              <a:t>Statement: Nobody should feel pressured past their sexual limits. If you say no, or give consent and then change your mind, your partner needs to stop. If they do not, you need to tell an adult about it. </a:t>
            </a:r>
          </a:p>
        </p:txBody>
      </p:sp>
    </p:spTree>
    <p:extLst>
      <p:ext uri="{BB962C8B-B14F-4D97-AF65-F5344CB8AC3E}">
        <p14:creationId xmlns:p14="http://schemas.microsoft.com/office/powerpoint/2010/main" val="1793326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fc8e8eaf27_0_3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fc8e8eaf27_0_3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Have</a:t>
            </a:r>
            <a:r>
              <a:rPr lang="en-US" baseline="0" dirty="0" smtClean="0"/>
              <a:t> students read final paragraph of both Jason’s and Amanda’s side of the story. Afterwards ask: What is happening in the paragraph?</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Elicit:</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baseline="0" dirty="0" smtClean="0"/>
              <a:t>Amanda is not comfortable, she pushes Jason off</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baseline="0" dirty="0" smtClean="0"/>
              <a:t>Jason is embarrassed and confused about what happened </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baseline="0" dirty="0" smtClean="0"/>
              <a:t>Amanda feels violated and this situation is clearly not what she wanted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Questions to ask:</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baseline="0" dirty="0" smtClean="0"/>
              <a:t>What went wrong here? </a:t>
            </a:r>
            <a:r>
              <a:rPr lang="en-US" i="1" baseline="0" dirty="0" smtClean="0"/>
              <a:t>Amanda wasn’t comfortable and wanted Jason to stop. He didn’t until she started yelling. </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i="0" baseline="0" dirty="0" smtClean="0"/>
              <a:t>At any point in this story, do Amanda and Jason communicate about sexual limits with words? </a:t>
            </a:r>
            <a:r>
              <a:rPr lang="en-US" i="1" baseline="0" dirty="0" smtClean="0"/>
              <a:t>Not until she starts to yell </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i="0" baseline="0" dirty="0" smtClean="0"/>
              <a:t>Is there any other kind of communication that happens? </a:t>
            </a:r>
            <a:r>
              <a:rPr lang="en-US" i="1" baseline="0" dirty="0" smtClean="0"/>
              <a:t>Non verbal communication. She is pulling away, she is pushing him off. </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i="0" baseline="0" dirty="0" smtClean="0"/>
              <a:t>Has anyone heard of consent before? What is it? </a:t>
            </a:r>
            <a:r>
              <a:rPr lang="en-US" i="1" baseline="0" dirty="0" smtClean="0"/>
              <a:t>Permission for any kind of sexual activity- kissing, touching, sexual intercourse. Consent needs to be enthusiastic, verbally stated, and not pressured out of someone. </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i="0" baseline="0" dirty="0" smtClean="0"/>
              <a:t>At any point was consent obtained? Is there any sign that consent was not given? </a:t>
            </a:r>
            <a:r>
              <a:rPr lang="en-US" i="1" baseline="0" dirty="0" smtClean="0"/>
              <a:t>No.</a:t>
            </a:r>
            <a:r>
              <a:rPr lang="en-US" i="0" baseline="0" dirty="0" smtClean="0"/>
              <a:t> </a:t>
            </a:r>
            <a:r>
              <a:rPr lang="en-US" i="1" baseline="0" dirty="0" smtClean="0"/>
              <a:t>Her struggling, pushing him off, consent was not given</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i="0" baseline="0" dirty="0" smtClean="0"/>
              <a:t>Let’s just say that Amanda did say, ‘yes, let’s have sex’ at the beginning of the night. Is she able to change her mind about consent? </a:t>
            </a:r>
            <a:r>
              <a:rPr lang="en-US" i="1" baseline="0" dirty="0" smtClean="0"/>
              <a:t>Yes, consent can be withdrawn at any time, even after any sexual activity has started. </a:t>
            </a:r>
          </a:p>
          <a:p>
            <a:pPr marL="685800" marR="0" lvl="1" indent="-228600" algn="l" defTabSz="914400" rtl="0" eaLnBrk="1" fontAlgn="auto" latinLnBrk="0" hangingPunct="1">
              <a:lnSpc>
                <a:spcPct val="100000"/>
              </a:lnSpc>
              <a:spcBef>
                <a:spcPts val="0"/>
              </a:spcBef>
              <a:spcAft>
                <a:spcPts val="0"/>
              </a:spcAft>
              <a:buClrTx/>
              <a:buSzTx/>
              <a:buFontTx/>
              <a:buAutoNum type="arabicParenR"/>
              <a:tabLst/>
              <a:defRPr/>
            </a:pPr>
            <a:r>
              <a:rPr lang="en-US" b="1" i="1" baseline="0" dirty="0" smtClean="0"/>
              <a:t>If someone is drunk, high, asleep or unconscious, they cannot legally give their consent. Even if they say the words ‘yes’, they cannot consent because they are incapacitated. </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i="0" baseline="0" dirty="0" smtClean="0"/>
              <a:t>In the first paragraph, we learn that Amanda is dancing. Is that consent for sexual activity? </a:t>
            </a:r>
            <a:r>
              <a:rPr lang="en-US" i="1" baseline="0" dirty="0" smtClean="0"/>
              <a:t>No, consent needs to be verbally stated. </a:t>
            </a:r>
            <a:r>
              <a:rPr lang="en-US" i="0" baseline="0" dirty="0" smtClean="0"/>
              <a:t>Amanda goes into a bedroom. Does that mean she consents to sex? </a:t>
            </a:r>
            <a:r>
              <a:rPr lang="en-US" i="1" baseline="0" dirty="0" smtClean="0"/>
              <a:t>No, consent needs to be verbally stated. </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i="0" baseline="0" dirty="0" smtClean="0"/>
              <a:t>Let’s say Amanda goes home and she cannot stop thinking about what happened, she is really uncomfortable with the situation. What should she do? </a:t>
            </a:r>
            <a:r>
              <a:rPr lang="en-US" i="1" baseline="0" dirty="0" smtClean="0"/>
              <a:t>Possible answers: talk to friends, talk to Jason. Answer to elicit: speak with a trusted adult (parents, teacher, doctor or nurse)</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b="1" i="0" baseline="0" dirty="0" smtClean="0"/>
              <a:t>Statement: Nobody should feel pressured past their sexual limits. If you say no, or give consent and then change your mind, your partner needs to stop. If they do not, you need to tell an adult about it. </a:t>
            </a:r>
          </a:p>
        </p:txBody>
      </p:sp>
    </p:spTree>
    <p:extLst>
      <p:ext uri="{BB962C8B-B14F-4D97-AF65-F5344CB8AC3E}">
        <p14:creationId xmlns:p14="http://schemas.microsoft.com/office/powerpoint/2010/main" val="3762683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rgbClr val="000000"/>
                </a:solidFill>
                <a:effectLst/>
                <a:uLnTx/>
                <a:uFillTx/>
                <a:latin typeface="Arial"/>
                <a:ea typeface="Calibri"/>
                <a:cs typeface="Arial"/>
                <a:sym typeface="Arial"/>
              </a:rPr>
              <a:t>Ask why they misunderstood each other so badly. </a:t>
            </a:r>
            <a:endParaRPr kumimoji="0" lang="en-US" sz="1100" b="0" i="0" u="none" strike="noStrike" kern="1200" cap="none" spc="0" normalizeH="0" baseline="0" noProof="0" dirty="0" smtClean="0">
              <a:ln>
                <a:noFill/>
              </a:ln>
              <a:solidFill>
                <a:srgbClr val="000000"/>
              </a:solidFill>
              <a:effectLst/>
              <a:uLnTx/>
              <a:uFillTx/>
              <a:latin typeface="Arial"/>
              <a:ea typeface="Calibri"/>
              <a:cs typeface="Arial"/>
              <a:sym typeface="Arial"/>
            </a:endParaRP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Arial"/>
                <a:ea typeface="Arial"/>
                <a:cs typeface="Arial"/>
                <a:sym typeface="Arial"/>
              </a:rPr>
              <a:t>poor communication</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Arial"/>
                <a:ea typeface="Arial"/>
                <a:cs typeface="Arial"/>
                <a:sym typeface="Arial"/>
              </a:rPr>
              <a:t>the ideas/assumptions that each had before coming to the party</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Arial"/>
                <a:ea typeface="Arial"/>
                <a:cs typeface="Arial"/>
                <a:sym typeface="Arial"/>
              </a:rPr>
              <a:t>what each might have been thinking before going into the bedroom</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Arial"/>
                <a:ea typeface="Arial"/>
                <a:cs typeface="Arial"/>
                <a:sym typeface="Arial"/>
              </a:rPr>
              <a:t>what each might have been thinking while in the bedroom (e.g. understanding body language)</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Arial"/>
                <a:ea typeface="Arial"/>
                <a:cs typeface="Arial"/>
                <a:sym typeface="Arial"/>
              </a:rPr>
              <a:t>Ask the students if Amanda gave consent.</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Arial"/>
                <a:ea typeface="Arial"/>
                <a:cs typeface="Arial"/>
                <a:sym typeface="Arial"/>
              </a:rPr>
              <a:t>There was no consent or communication</a:t>
            </a:r>
            <a:endParaRPr kumimoji="0" lang="en-CA" sz="1100" b="0" i="0" u="none" strike="noStrike" kern="0" cap="none" spc="0" normalizeH="0" baseline="0" noProof="0" dirty="0" smtClean="0">
              <a:ln>
                <a:noFill/>
              </a:ln>
              <a:solidFill>
                <a:srgbClr val="000000"/>
              </a:solidFill>
              <a:effectLst/>
              <a:uLnTx/>
              <a:uFillTx/>
              <a:latin typeface="Arial"/>
              <a:ea typeface="Arial"/>
              <a:cs typeface="Arial"/>
              <a:sym typeface="Arial"/>
            </a:endParaRP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CA" sz="1100" b="0" i="0" u="none" strike="noStrike" kern="0" cap="none" spc="0" normalizeH="0" baseline="0" noProof="0" dirty="0" smtClean="0">
                <a:ln>
                  <a:noFill/>
                </a:ln>
                <a:solidFill>
                  <a:srgbClr val="000000"/>
                </a:solidFill>
                <a:effectLst/>
                <a:uLnTx/>
                <a:uFillTx/>
                <a:latin typeface="Arial"/>
                <a:ea typeface="Arial"/>
                <a:cs typeface="Arial"/>
                <a:sym typeface="Arial"/>
              </a:rPr>
              <a:t>Just because Amanda didn’t say no at first to the kissing doesn’t mean that Jason should assume she is consenting. Consent must always be given verbally before every activity. </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CA" sz="1100" b="0" i="0" u="none" strike="noStrike" kern="0" cap="none" spc="0" normalizeH="0" baseline="0" noProof="0" dirty="0" smtClean="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CA" sz="1100" b="1" dirty="0" smtClean="0">
                <a:solidFill>
                  <a:schemeClr val="tx1"/>
                </a:solidFill>
              </a:rPr>
              <a:t>Consent for any sexual activity must be freely given. Consent can</a:t>
            </a:r>
            <a:r>
              <a:rPr lang="en-CA" sz="1100" b="1" baseline="0" dirty="0" smtClean="0">
                <a:solidFill>
                  <a:schemeClr val="tx1"/>
                </a:solidFill>
              </a:rPr>
              <a:t> be withdrawn at any time. </a:t>
            </a:r>
            <a:r>
              <a:rPr lang="en-CA" sz="1100" b="1" dirty="0" smtClean="0">
                <a:solidFill>
                  <a:schemeClr val="tx1"/>
                </a:solidFill>
              </a:rPr>
              <a:t>Consent cannot be given by someone who is intoxicated, unconscious, or otherwise incapable of giving consent. </a:t>
            </a:r>
            <a:r>
              <a:rPr lang="en-US" sz="1100" b="1" i="0" u="none" strike="noStrike" cap="none" dirty="0" smtClean="0">
                <a:solidFill>
                  <a:srgbClr val="000000"/>
                </a:solidFill>
                <a:effectLst/>
                <a:latin typeface="Arial"/>
                <a:ea typeface="Arial"/>
                <a:cs typeface="Arial"/>
                <a:sym typeface="Arial"/>
              </a:rPr>
              <a:t>Only “yes” means yes – and yes should come from an engaged and enthusiastic partner. Emphasize explicitly that all partners have a role/responsibility. </a:t>
            </a:r>
          </a:p>
        </p:txBody>
      </p:sp>
    </p:spTree>
    <p:extLst>
      <p:ext uri="{BB962C8B-B14F-4D97-AF65-F5344CB8AC3E}">
        <p14:creationId xmlns:p14="http://schemas.microsoft.com/office/powerpoint/2010/main" val="4074160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5"/>
        <p:cNvGrpSpPr/>
        <p:nvPr/>
      </p:nvGrpSpPr>
      <p:grpSpPr>
        <a:xfrm>
          <a:off x="0" y="0"/>
          <a:ext cx="0" cy="0"/>
          <a:chOff x="0" y="0"/>
          <a:chExt cx="0" cy="0"/>
        </a:xfrm>
      </p:grpSpPr>
      <p:sp>
        <p:nvSpPr>
          <p:cNvPr id="46" name="Google Shape;46;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8" name="Google Shape;48;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9" name="Google Shape;19;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3" name="Google Shape;23;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9" name="Google Shape;39;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0" name="Google Shape;40;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1" name="Google Shape;4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2"/>
        <p:cNvGrpSpPr/>
        <p:nvPr/>
      </p:nvGrpSpPr>
      <p:grpSpPr>
        <a:xfrm>
          <a:off x="0" y="0"/>
          <a:ext cx="0" cy="0"/>
          <a:chOff x="0" y="0"/>
          <a:chExt cx="0" cy="0"/>
        </a:xfrm>
      </p:grpSpPr>
      <p:sp>
        <p:nvSpPr>
          <p:cNvPr id="43" name="Google Shape;43;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4" name="Google Shape;4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pic>
        <p:nvPicPr>
          <p:cNvPr id="9" name="Google Shape;9;p1"/>
          <p:cNvPicPr preferRelativeResize="0"/>
          <p:nvPr/>
        </p:nvPicPr>
        <p:blipFill rotWithShape="1">
          <a:blip r:embed="rId12">
            <a:alphaModFix/>
          </a:blip>
          <a:srcRect t="80371"/>
          <a:stretch/>
        </p:blipFill>
        <p:spPr>
          <a:xfrm>
            <a:off x="0" y="3804131"/>
            <a:ext cx="9144000" cy="133936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4"/>
        <p:cNvGrpSpPr/>
        <p:nvPr/>
      </p:nvGrpSpPr>
      <p:grpSpPr>
        <a:xfrm>
          <a:off x="0" y="0"/>
          <a:ext cx="0" cy="0"/>
          <a:chOff x="0" y="0"/>
          <a:chExt cx="0" cy="0"/>
        </a:xfrm>
      </p:grpSpPr>
      <p:sp>
        <p:nvSpPr>
          <p:cNvPr id="55" name="Google Shape;55;p13"/>
          <p:cNvSpPr txBox="1">
            <a:spLocks noGrp="1"/>
          </p:cNvSpPr>
          <p:nvPr>
            <p:ph type="ctrTitle"/>
          </p:nvPr>
        </p:nvSpPr>
        <p:spPr>
          <a:xfrm>
            <a:off x="311699" y="180540"/>
            <a:ext cx="8520600" cy="966779"/>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sz="4000" b="1" dirty="0" smtClean="0"/>
              <a:t>The Big Party</a:t>
            </a:r>
            <a:endParaRPr sz="4000" b="1" dirty="0"/>
          </a:p>
        </p:txBody>
      </p:sp>
      <p:pic>
        <p:nvPicPr>
          <p:cNvPr id="2" name="Picture 1" descr="people throwing a party "/>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21248" y="982660"/>
            <a:ext cx="3301501" cy="330150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445025"/>
            <a:ext cx="8520600" cy="673770"/>
          </a:xfrm>
        </p:spPr>
        <p:style>
          <a:lnRef idx="2">
            <a:schemeClr val="dk1"/>
          </a:lnRef>
          <a:fillRef idx="1">
            <a:schemeClr val="lt1"/>
          </a:fillRef>
          <a:effectRef idx="0">
            <a:schemeClr val="dk1"/>
          </a:effectRef>
          <a:fontRef idx="minor">
            <a:schemeClr val="dk1"/>
          </a:fontRef>
        </p:style>
        <p:txBody>
          <a:bodyPr anchor="ctr">
            <a:noAutofit/>
          </a:bodyPr>
          <a:lstStyle/>
          <a:p>
            <a:pPr algn="ctr"/>
            <a:r>
              <a:rPr lang="en-CA" b="1" dirty="0" smtClean="0"/>
              <a:t>Reverse the Roles… What if?</a:t>
            </a:r>
            <a:endParaRPr lang="en-CA" b="1" dirty="0"/>
          </a:p>
        </p:txBody>
      </p:sp>
      <p:pic>
        <p:nvPicPr>
          <p:cNvPr id="4" name="Picture 3" descr="blue talk bubble with question mark and red talk bubble with exclamation mark"/>
          <p:cNvPicPr>
            <a:picLocks noChangeAspect="1"/>
          </p:cNvPicPr>
          <p:nvPr/>
        </p:nvPicPr>
        <p:blipFill rotWithShape="1">
          <a:blip r:embed="rId3">
            <a:extLst>
              <a:ext uri="{28A0092B-C50C-407E-A947-70E740481C1C}">
                <a14:useLocalDpi xmlns:a14="http://schemas.microsoft.com/office/drawing/2010/main" val="0"/>
              </a:ext>
            </a:extLst>
          </a:blip>
          <a:srcRect t="13666" b="10277"/>
          <a:stretch/>
        </p:blipFill>
        <p:spPr>
          <a:xfrm>
            <a:off x="862807" y="1554479"/>
            <a:ext cx="2857143" cy="2173045"/>
          </a:xfrm>
          <a:prstGeom prst="rect">
            <a:avLst/>
          </a:prstGeom>
        </p:spPr>
      </p:pic>
      <p:sp>
        <p:nvSpPr>
          <p:cNvPr id="3" name="Text Placeholder 2"/>
          <p:cNvSpPr>
            <a:spLocks noGrp="1"/>
          </p:cNvSpPr>
          <p:nvPr>
            <p:ph type="body" idx="1"/>
          </p:nvPr>
        </p:nvSpPr>
        <p:spPr>
          <a:xfrm>
            <a:off x="4410636" y="1437248"/>
            <a:ext cx="4421664" cy="2173045"/>
          </a:xfrm>
        </p:spPr>
        <p:txBody>
          <a:bodyPr>
            <a:noAutofit/>
          </a:bodyPr>
          <a:lstStyle/>
          <a:p>
            <a:pPr marL="342900">
              <a:lnSpc>
                <a:spcPct val="100000"/>
              </a:lnSpc>
              <a:buClrTx/>
              <a:buSzTx/>
              <a:defRPr/>
            </a:pPr>
            <a:r>
              <a:rPr lang="en-US" sz="2000" kern="1200" dirty="0" smtClean="0">
                <a:solidFill>
                  <a:srgbClr val="000000"/>
                </a:solidFill>
                <a:ea typeface="Calibri"/>
              </a:rPr>
              <a:t>The situation was reversed, and Amanda was pressuring Jason?</a:t>
            </a:r>
          </a:p>
          <a:p>
            <a:pPr marL="0" indent="0">
              <a:lnSpc>
                <a:spcPct val="100000"/>
              </a:lnSpc>
              <a:buClrTx/>
              <a:buSzTx/>
              <a:buNone/>
              <a:defRPr/>
            </a:pPr>
            <a:endParaRPr lang="en-US" sz="2000" kern="1200" dirty="0" smtClean="0">
              <a:solidFill>
                <a:srgbClr val="000000"/>
              </a:solidFill>
              <a:ea typeface="Calibri"/>
            </a:endParaRPr>
          </a:p>
          <a:p>
            <a:pPr marL="342900">
              <a:lnSpc>
                <a:spcPct val="100000"/>
              </a:lnSpc>
              <a:buClrTx/>
              <a:buSzTx/>
              <a:defRPr/>
            </a:pPr>
            <a:r>
              <a:rPr lang="en-US" sz="2000" kern="1200" dirty="0" smtClean="0">
                <a:solidFill>
                  <a:srgbClr val="000000"/>
                </a:solidFill>
                <a:ea typeface="Calibri"/>
              </a:rPr>
              <a:t>Both partners identified as male, or both partners identified as female?</a:t>
            </a:r>
          </a:p>
          <a:p>
            <a:pPr marL="800100" lvl="1">
              <a:lnSpc>
                <a:spcPct val="100000"/>
              </a:lnSpc>
              <a:buClrTx/>
              <a:buSzTx/>
              <a:defRPr/>
            </a:pPr>
            <a:r>
              <a:rPr lang="en-US" sz="2000" kern="1200" dirty="0" smtClean="0">
                <a:solidFill>
                  <a:srgbClr val="000000"/>
                </a:solidFill>
              </a:rPr>
              <a:t>Would this change anything?</a:t>
            </a:r>
            <a:endParaRPr lang="en-US" sz="2000" kern="1200" dirty="0">
              <a:solidFill>
                <a:prstClr val="black"/>
              </a:solidFill>
            </a:endParaRPr>
          </a:p>
        </p:txBody>
      </p:sp>
    </p:spTree>
    <p:extLst>
      <p:ext uri="{BB962C8B-B14F-4D97-AF65-F5344CB8AC3E}">
        <p14:creationId xmlns:p14="http://schemas.microsoft.com/office/powerpoint/2010/main" val="2710927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607" y="445025"/>
            <a:ext cx="3828891" cy="572700"/>
          </a:xfrm>
        </p:spPr>
        <p:txBody>
          <a:bodyPr>
            <a:noAutofit/>
          </a:bodyPr>
          <a:lstStyle/>
          <a:p>
            <a:pPr algn="ctr"/>
            <a:r>
              <a:rPr lang="en-CA" b="1" u="sng" dirty="0" smtClean="0"/>
              <a:t>Jason’s (His) Story</a:t>
            </a:r>
            <a:endParaRPr lang="en-CA" b="1" u="sng" dirty="0"/>
          </a:p>
        </p:txBody>
      </p:sp>
      <p:pic>
        <p:nvPicPr>
          <p:cNvPr id="7" name="Picture 6" descr="sad ma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841290" y="1237128"/>
            <a:ext cx="2691527" cy="2691527"/>
          </a:xfrm>
          <a:prstGeom prst="rect">
            <a:avLst/>
          </a:prstGeom>
        </p:spPr>
      </p:pic>
      <p:sp>
        <p:nvSpPr>
          <p:cNvPr id="3" name="TextBox 2"/>
          <p:cNvSpPr txBox="1"/>
          <p:nvPr/>
        </p:nvSpPr>
        <p:spPr>
          <a:xfrm>
            <a:off x="5236864" y="469765"/>
            <a:ext cx="3860352" cy="523220"/>
          </a:xfrm>
          <a:prstGeom prst="rect">
            <a:avLst/>
          </a:prstGeom>
          <a:noFill/>
        </p:spPr>
        <p:txBody>
          <a:bodyPr wrap="none" rtlCol="0">
            <a:spAutoFit/>
          </a:bodyPr>
          <a:lstStyle/>
          <a:p>
            <a:r>
              <a:rPr lang="en-CA" sz="2800" b="1" u="sng" dirty="0" smtClean="0"/>
              <a:t>Amanda’s (Her) </a:t>
            </a:r>
            <a:r>
              <a:rPr lang="en-CA" sz="2800" b="1" u="sng" dirty="0"/>
              <a:t>Story</a:t>
            </a:r>
            <a:endParaRPr lang="en-CA" sz="2800" dirty="0"/>
          </a:p>
        </p:txBody>
      </p:sp>
      <p:pic>
        <p:nvPicPr>
          <p:cNvPr id="8" name="Picture 7" descr="sad female"/>
          <p:cNvPicPr>
            <a:picLocks noChangeAspect="1"/>
          </p:cNvPicPr>
          <p:nvPr/>
        </p:nvPicPr>
        <p:blipFill rotWithShape="1">
          <a:blip r:embed="rId4">
            <a:extLst>
              <a:ext uri="{28A0092B-C50C-407E-A947-70E740481C1C}">
                <a14:useLocalDpi xmlns:a14="http://schemas.microsoft.com/office/drawing/2010/main" val="0"/>
              </a:ext>
            </a:extLst>
          </a:blip>
          <a:srcRect t="18598"/>
          <a:stretch/>
        </p:blipFill>
        <p:spPr>
          <a:xfrm>
            <a:off x="4896925" y="1420008"/>
            <a:ext cx="2857143" cy="2325766"/>
          </a:xfrm>
          <a:prstGeom prst="rect">
            <a:avLst/>
          </a:prstGeom>
        </p:spPr>
      </p:pic>
    </p:spTree>
    <p:extLst>
      <p:ext uri="{BB962C8B-B14F-4D97-AF65-F5344CB8AC3E}">
        <p14:creationId xmlns:p14="http://schemas.microsoft.com/office/powerpoint/2010/main" val="913821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8"/>
        <p:cNvGrpSpPr/>
        <p:nvPr/>
      </p:nvGrpSpPr>
      <p:grpSpPr>
        <a:xfrm>
          <a:off x="0" y="0"/>
          <a:ext cx="0" cy="0"/>
          <a:chOff x="0" y="0"/>
          <a:chExt cx="0" cy="0"/>
        </a:xfrm>
      </p:grpSpPr>
      <p:sp>
        <p:nvSpPr>
          <p:cNvPr id="80" name="Google Shape;80;p16"/>
          <p:cNvSpPr txBox="1">
            <a:spLocks noGrp="1"/>
          </p:cNvSpPr>
          <p:nvPr>
            <p:ph type="title"/>
          </p:nvPr>
        </p:nvSpPr>
        <p:spPr>
          <a:xfrm>
            <a:off x="311700" y="300038"/>
            <a:ext cx="8520600" cy="823862"/>
          </a:xfrm>
          <a:prstGeom prst="rect">
            <a:avLst/>
          </a:prstGeom>
          <a:ln w="19050" cap="flat" cmpd="sng">
            <a:solidFill>
              <a:schemeClr val="dk1"/>
            </a:solidFill>
            <a:prstDash val="solid"/>
            <a:round/>
            <a:headEnd type="none" w="sm" len="sm"/>
            <a:tailEnd type="none" w="sm" len="sm"/>
          </a:ln>
        </p:spPr>
        <p:txBody>
          <a:bodyPr spcFirstLastPara="1" wrap="square" lIns="91425" tIns="91425" rIns="91425" bIns="91425" anchor="ctr" anchorCtr="0">
            <a:normAutofit/>
          </a:bodyPr>
          <a:lstStyle/>
          <a:p>
            <a:pPr lvl="0" algn="ctr">
              <a:lnSpc>
                <a:spcPct val="90000"/>
              </a:lnSpc>
            </a:pPr>
            <a:r>
              <a:rPr lang="en" b="1" dirty="0" smtClean="0"/>
              <a:t>The Big Party #1 – Jason’s Story</a:t>
            </a:r>
            <a:endParaRPr b="1" dirty="0"/>
          </a:p>
        </p:txBody>
      </p:sp>
      <p:sp>
        <p:nvSpPr>
          <p:cNvPr id="2" name="Text Placeholder 1"/>
          <p:cNvSpPr>
            <a:spLocks noGrp="1"/>
          </p:cNvSpPr>
          <p:nvPr>
            <p:ph type="body" idx="1"/>
          </p:nvPr>
        </p:nvSpPr>
        <p:spPr/>
        <p:txBody>
          <a:bodyPr>
            <a:noAutofit/>
          </a:bodyPr>
          <a:lstStyle/>
          <a:p>
            <a:pPr marL="114300" indent="0">
              <a:buClrTx/>
              <a:buNone/>
            </a:pPr>
            <a:r>
              <a:rPr lang="en-US" sz="1800" b="1" dirty="0" smtClean="0">
                <a:solidFill>
                  <a:schemeClr val="tx1"/>
                </a:solidFill>
                <a:latin typeface="Arial" pitchFamily="34" charset="0"/>
                <a:cs typeface="Arial" pitchFamily="34" charset="0"/>
              </a:rPr>
              <a:t>Jason’s Story: </a:t>
            </a:r>
            <a:r>
              <a:rPr lang="en-US" dirty="0" smtClean="0">
                <a:solidFill>
                  <a:schemeClr val="tx1"/>
                </a:solidFill>
                <a:latin typeface="Arial" pitchFamily="34" charset="0"/>
                <a:cs typeface="Arial" pitchFamily="34" charset="0"/>
              </a:rPr>
              <a:t>I </a:t>
            </a:r>
            <a:r>
              <a:rPr lang="en-US" dirty="0">
                <a:solidFill>
                  <a:schemeClr val="tx1"/>
                </a:solidFill>
                <a:latin typeface="Arial" pitchFamily="34" charset="0"/>
                <a:cs typeface="Arial" pitchFamily="34" charset="0"/>
              </a:rPr>
              <a:t>went to this party. The </a:t>
            </a:r>
            <a:r>
              <a:rPr lang="en-US" dirty="0">
                <a:solidFill>
                  <a:srgbClr val="FF0000"/>
                </a:solidFill>
                <a:latin typeface="Arial" pitchFamily="34" charset="0"/>
                <a:cs typeface="Arial" pitchFamily="34" charset="0"/>
              </a:rPr>
              <a:t>parents were out of town</a:t>
            </a:r>
            <a:r>
              <a:rPr lang="en-US" dirty="0">
                <a:solidFill>
                  <a:schemeClr val="tx1"/>
                </a:solidFill>
                <a:latin typeface="Arial" pitchFamily="34" charset="0"/>
                <a:cs typeface="Arial" pitchFamily="34" charset="0"/>
              </a:rPr>
              <a:t>, so there were </a:t>
            </a:r>
            <a:r>
              <a:rPr lang="en-US" dirty="0" smtClean="0">
                <a:solidFill>
                  <a:schemeClr val="tx1"/>
                </a:solidFill>
                <a:latin typeface="Arial" pitchFamily="34" charset="0"/>
                <a:cs typeface="Arial" pitchFamily="34" charset="0"/>
              </a:rPr>
              <a:t>a lot </a:t>
            </a:r>
            <a:r>
              <a:rPr lang="en-US" dirty="0">
                <a:solidFill>
                  <a:schemeClr val="tx1"/>
                </a:solidFill>
                <a:latin typeface="Arial" pitchFamily="34" charset="0"/>
                <a:cs typeface="Arial" pitchFamily="34" charset="0"/>
              </a:rPr>
              <a:t>of </a:t>
            </a:r>
            <a:r>
              <a:rPr lang="en-US" dirty="0" smtClean="0">
                <a:solidFill>
                  <a:schemeClr val="tx1"/>
                </a:solidFill>
                <a:latin typeface="Arial" pitchFamily="34" charset="0"/>
                <a:cs typeface="Arial" pitchFamily="34" charset="0"/>
              </a:rPr>
              <a:t>people</a:t>
            </a:r>
            <a:r>
              <a:rPr lang="en-US" dirty="0" smtClean="0">
                <a:latin typeface="Arial" pitchFamily="34" charset="0"/>
                <a:cs typeface="Arial" pitchFamily="34" charset="0"/>
              </a:rPr>
              <a:t>. </a:t>
            </a:r>
            <a:r>
              <a:rPr lang="en-US" dirty="0" smtClean="0">
                <a:solidFill>
                  <a:schemeClr val="tx1"/>
                </a:solidFill>
                <a:latin typeface="Arial" pitchFamily="34" charset="0"/>
                <a:cs typeface="Arial" pitchFamily="34" charset="0"/>
              </a:rPr>
              <a:t>A girl who I had feelings for named </a:t>
            </a:r>
            <a:r>
              <a:rPr lang="en-US" dirty="0" smtClean="0">
                <a:solidFill>
                  <a:srgbClr val="FF0000"/>
                </a:solidFill>
                <a:latin typeface="Arial" pitchFamily="34" charset="0"/>
                <a:cs typeface="Arial" pitchFamily="34" charset="0"/>
              </a:rPr>
              <a:t>Amanda, </a:t>
            </a:r>
            <a:r>
              <a:rPr lang="en-US" dirty="0" smtClean="0">
                <a:solidFill>
                  <a:schemeClr val="tx1"/>
                </a:solidFill>
                <a:latin typeface="Arial" pitchFamily="34" charset="0"/>
                <a:cs typeface="Arial" pitchFamily="34" charset="0"/>
              </a:rPr>
              <a:t>was </a:t>
            </a:r>
            <a:r>
              <a:rPr lang="en-US" dirty="0">
                <a:solidFill>
                  <a:schemeClr val="tx1"/>
                </a:solidFill>
                <a:latin typeface="Arial" pitchFamily="34" charset="0"/>
                <a:cs typeface="Arial" pitchFamily="34" charset="0"/>
              </a:rPr>
              <a:t>going to be there. She’s this girl from school that I have </a:t>
            </a:r>
            <a:r>
              <a:rPr lang="en-US" dirty="0" smtClean="0">
                <a:solidFill>
                  <a:schemeClr val="tx1"/>
                </a:solidFill>
                <a:latin typeface="Arial" pitchFamily="34" charset="0"/>
                <a:cs typeface="Arial" pitchFamily="34" charset="0"/>
              </a:rPr>
              <a:t>only recently talked to </a:t>
            </a:r>
            <a:r>
              <a:rPr lang="en-US" dirty="0" smtClean="0">
                <a:solidFill>
                  <a:srgbClr val="FF0000"/>
                </a:solidFill>
                <a:latin typeface="Arial" pitchFamily="34" charset="0"/>
                <a:cs typeface="Arial" pitchFamily="34" charset="0"/>
              </a:rPr>
              <a:t>for </a:t>
            </a:r>
            <a:r>
              <a:rPr lang="en-US" dirty="0">
                <a:solidFill>
                  <a:srgbClr val="FF0000"/>
                </a:solidFill>
                <a:latin typeface="Arial" pitchFamily="34" charset="0"/>
                <a:cs typeface="Arial" pitchFamily="34" charset="0"/>
              </a:rPr>
              <a:t>about a month</a:t>
            </a:r>
            <a:r>
              <a:rPr lang="en-US" dirty="0">
                <a:latin typeface="Arial" pitchFamily="34" charset="0"/>
                <a:cs typeface="Arial" pitchFamily="34" charset="0"/>
              </a:rPr>
              <a:t>. </a:t>
            </a:r>
            <a:r>
              <a:rPr lang="en-US" dirty="0">
                <a:solidFill>
                  <a:schemeClr val="tx1"/>
                </a:solidFill>
                <a:latin typeface="Arial" pitchFamily="34" charset="0"/>
                <a:cs typeface="Arial" pitchFamily="34" charset="0"/>
              </a:rPr>
              <a:t>She’s</a:t>
            </a:r>
            <a:r>
              <a:rPr lang="en-US" dirty="0">
                <a:latin typeface="Arial" pitchFamily="34" charset="0"/>
                <a:cs typeface="Arial" pitchFamily="34" charset="0"/>
              </a:rPr>
              <a:t> </a:t>
            </a:r>
            <a:r>
              <a:rPr lang="en-US" dirty="0">
                <a:solidFill>
                  <a:srgbClr val="FF0000"/>
                </a:solidFill>
                <a:latin typeface="Arial" pitchFamily="34" charset="0"/>
                <a:cs typeface="Arial" pitchFamily="34" charset="0"/>
              </a:rPr>
              <a:t>kind of quiet</a:t>
            </a:r>
            <a:r>
              <a:rPr lang="en-US" dirty="0">
                <a:latin typeface="Arial" pitchFamily="34" charset="0"/>
                <a:cs typeface="Arial" pitchFamily="34" charset="0"/>
              </a:rPr>
              <a:t>, </a:t>
            </a:r>
            <a:r>
              <a:rPr lang="en-US" dirty="0">
                <a:solidFill>
                  <a:schemeClr val="tx1"/>
                </a:solidFill>
                <a:latin typeface="Arial" pitchFamily="34" charset="0"/>
                <a:cs typeface="Arial" pitchFamily="34" charset="0"/>
              </a:rPr>
              <a:t>but lots of fun once you get to </a:t>
            </a:r>
            <a:r>
              <a:rPr lang="en-US" dirty="0" smtClean="0">
                <a:solidFill>
                  <a:schemeClr val="tx1"/>
                </a:solidFill>
                <a:latin typeface="Arial" pitchFamily="34" charset="0"/>
                <a:cs typeface="Arial" pitchFamily="34" charset="0"/>
              </a:rPr>
              <a:t>know her. </a:t>
            </a:r>
            <a:r>
              <a:rPr lang="en-US" dirty="0">
                <a:solidFill>
                  <a:schemeClr val="tx1"/>
                </a:solidFill>
                <a:latin typeface="Arial" pitchFamily="34" charset="0"/>
                <a:cs typeface="Arial" pitchFamily="34" charset="0"/>
              </a:rPr>
              <a:t>We said we would meet each other at the party. I was really </a:t>
            </a:r>
            <a:r>
              <a:rPr lang="en-US" dirty="0" smtClean="0">
                <a:solidFill>
                  <a:schemeClr val="tx1"/>
                </a:solidFill>
                <a:latin typeface="Arial" pitchFamily="34" charset="0"/>
                <a:cs typeface="Arial" pitchFamily="34" charset="0"/>
              </a:rPr>
              <a:t>excited to hopefully spend </a:t>
            </a:r>
            <a:r>
              <a:rPr lang="en-US" dirty="0">
                <a:solidFill>
                  <a:schemeClr val="tx1"/>
                </a:solidFill>
                <a:latin typeface="Arial" pitchFamily="34" charset="0"/>
                <a:cs typeface="Arial" pitchFamily="34" charset="0"/>
              </a:rPr>
              <a:t>some </a:t>
            </a:r>
            <a:r>
              <a:rPr lang="en-US" dirty="0">
                <a:solidFill>
                  <a:srgbClr val="FF0000"/>
                </a:solidFill>
                <a:latin typeface="Arial" pitchFamily="34" charset="0"/>
                <a:cs typeface="Arial" pitchFamily="34" charset="0"/>
              </a:rPr>
              <a:t>time</a:t>
            </a:r>
            <a:r>
              <a:rPr lang="en-US" dirty="0">
                <a:latin typeface="Arial" pitchFamily="34" charset="0"/>
                <a:cs typeface="Arial" pitchFamily="34" charset="0"/>
              </a:rPr>
              <a:t> </a:t>
            </a:r>
            <a:r>
              <a:rPr lang="en-US" dirty="0">
                <a:solidFill>
                  <a:srgbClr val="FF0000"/>
                </a:solidFill>
                <a:latin typeface="Arial" pitchFamily="34" charset="0"/>
                <a:cs typeface="Arial" pitchFamily="34" charset="0"/>
              </a:rPr>
              <a:t>alone</a:t>
            </a:r>
            <a:r>
              <a:rPr lang="en-US" dirty="0">
                <a:latin typeface="Arial" pitchFamily="34" charset="0"/>
                <a:cs typeface="Arial" pitchFamily="34" charset="0"/>
              </a:rPr>
              <a:t> </a:t>
            </a:r>
            <a:r>
              <a:rPr lang="en-US" dirty="0">
                <a:solidFill>
                  <a:schemeClr val="tx1"/>
                </a:solidFill>
                <a:latin typeface="Arial" pitchFamily="34" charset="0"/>
                <a:cs typeface="Arial" pitchFamily="34" charset="0"/>
              </a:rPr>
              <a:t>with her. I got to the party and </a:t>
            </a:r>
            <a:r>
              <a:rPr lang="en-US" dirty="0" smtClean="0">
                <a:solidFill>
                  <a:schemeClr val="tx1"/>
                </a:solidFill>
                <a:latin typeface="Arial" pitchFamily="34" charset="0"/>
                <a:cs typeface="Arial" pitchFamily="34" charset="0"/>
              </a:rPr>
              <a:t>she </a:t>
            </a:r>
            <a:r>
              <a:rPr lang="en-US" dirty="0">
                <a:solidFill>
                  <a:schemeClr val="tx1"/>
                </a:solidFill>
                <a:latin typeface="Arial" pitchFamily="34" charset="0"/>
                <a:cs typeface="Arial" pitchFamily="34" charset="0"/>
              </a:rPr>
              <a:t>was </a:t>
            </a:r>
            <a:r>
              <a:rPr lang="en-US" dirty="0">
                <a:solidFill>
                  <a:srgbClr val="FF0000"/>
                </a:solidFill>
                <a:latin typeface="Arial" pitchFamily="34" charset="0"/>
                <a:cs typeface="Arial" pitchFamily="34" charset="0"/>
              </a:rPr>
              <a:t>looking </a:t>
            </a:r>
            <a:r>
              <a:rPr lang="en-US" dirty="0" smtClean="0">
                <a:solidFill>
                  <a:srgbClr val="FF0000"/>
                </a:solidFill>
                <a:latin typeface="Arial" pitchFamily="34" charset="0"/>
                <a:cs typeface="Arial" pitchFamily="34" charset="0"/>
              </a:rPr>
              <a:t>really good</a:t>
            </a:r>
            <a:r>
              <a:rPr lang="en-US" dirty="0" smtClean="0">
                <a:solidFill>
                  <a:schemeClr val="tx1"/>
                </a:solidFill>
                <a:latin typeface="Arial" pitchFamily="34" charset="0"/>
                <a:cs typeface="Arial" pitchFamily="34" charset="0"/>
              </a:rPr>
              <a:t>. She was dancing with some friends and I had never seen her </a:t>
            </a:r>
            <a:r>
              <a:rPr lang="en-US" dirty="0" smtClean="0">
                <a:solidFill>
                  <a:srgbClr val="FF0000"/>
                </a:solidFill>
                <a:latin typeface="Arial" pitchFamily="34" charset="0"/>
                <a:cs typeface="Arial" pitchFamily="34" charset="0"/>
              </a:rPr>
              <a:t>dance</a:t>
            </a:r>
            <a:r>
              <a:rPr lang="en-US" dirty="0" smtClean="0">
                <a:latin typeface="Arial" pitchFamily="34" charset="0"/>
                <a:cs typeface="Arial" pitchFamily="34" charset="0"/>
              </a:rPr>
              <a:t> </a:t>
            </a:r>
            <a:r>
              <a:rPr lang="en-US" dirty="0">
                <a:solidFill>
                  <a:schemeClr val="tx1"/>
                </a:solidFill>
                <a:latin typeface="Arial" pitchFamily="34" charset="0"/>
                <a:cs typeface="Arial" pitchFamily="34" charset="0"/>
              </a:rPr>
              <a:t>like that </a:t>
            </a:r>
            <a:r>
              <a:rPr lang="en-US" dirty="0" smtClean="0">
                <a:solidFill>
                  <a:schemeClr val="tx1"/>
                </a:solidFill>
                <a:latin typeface="Arial" pitchFamily="34" charset="0"/>
                <a:cs typeface="Arial" pitchFamily="34" charset="0"/>
              </a:rPr>
              <a:t>before. </a:t>
            </a:r>
            <a:r>
              <a:rPr lang="en-US" dirty="0">
                <a:solidFill>
                  <a:srgbClr val="FF0000"/>
                </a:solidFill>
                <a:latin typeface="Arial" pitchFamily="34" charset="0"/>
                <a:cs typeface="Arial" pitchFamily="34" charset="0"/>
              </a:rPr>
              <a:t>I liked what I saw</a:t>
            </a:r>
            <a:r>
              <a:rPr lang="en-US" dirty="0">
                <a:latin typeface="Arial" pitchFamily="34" charset="0"/>
                <a:cs typeface="Arial" pitchFamily="34" charset="0"/>
              </a:rPr>
              <a:t>. </a:t>
            </a:r>
            <a:r>
              <a:rPr lang="en-US" dirty="0">
                <a:solidFill>
                  <a:schemeClr val="tx1"/>
                </a:solidFill>
                <a:latin typeface="Arial" pitchFamily="34" charset="0"/>
                <a:cs typeface="Arial" pitchFamily="34" charset="0"/>
              </a:rPr>
              <a:t>She saw me looking at her and </a:t>
            </a:r>
            <a:r>
              <a:rPr lang="en-US" dirty="0" smtClean="0">
                <a:solidFill>
                  <a:schemeClr val="tx1"/>
                </a:solidFill>
                <a:latin typeface="Arial" pitchFamily="34" charset="0"/>
                <a:cs typeface="Arial" pitchFamily="34" charset="0"/>
              </a:rPr>
              <a:t>smiled, so </a:t>
            </a:r>
            <a:r>
              <a:rPr lang="en-US" dirty="0">
                <a:solidFill>
                  <a:schemeClr val="tx1"/>
                </a:solidFill>
                <a:latin typeface="Arial" pitchFamily="34" charset="0"/>
                <a:cs typeface="Arial" pitchFamily="34" charset="0"/>
              </a:rPr>
              <a:t>I went over to dance with her.</a:t>
            </a:r>
          </a:p>
          <a:p>
            <a:pPr marL="114300" indent="0">
              <a:buClrTx/>
              <a:buNone/>
            </a:pPr>
            <a:endParaRPr lang="en-US" sz="18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277912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8"/>
        <p:cNvGrpSpPr/>
        <p:nvPr/>
      </p:nvGrpSpPr>
      <p:grpSpPr>
        <a:xfrm>
          <a:off x="0" y="0"/>
          <a:ext cx="0" cy="0"/>
          <a:chOff x="0" y="0"/>
          <a:chExt cx="0" cy="0"/>
        </a:xfrm>
      </p:grpSpPr>
      <p:sp>
        <p:nvSpPr>
          <p:cNvPr id="80" name="Google Shape;80;p16"/>
          <p:cNvSpPr txBox="1">
            <a:spLocks noGrp="1"/>
          </p:cNvSpPr>
          <p:nvPr>
            <p:ph type="title"/>
          </p:nvPr>
        </p:nvSpPr>
        <p:spPr>
          <a:xfrm>
            <a:off x="311700" y="251387"/>
            <a:ext cx="8520600" cy="728797"/>
          </a:xfrm>
          <a:prstGeom prst="rect">
            <a:avLst/>
          </a:prstGeom>
          <a:ln w="19050" cap="flat" cmpd="sng">
            <a:solidFill>
              <a:schemeClr val="dk1"/>
            </a:solidFill>
            <a:prstDash val="solid"/>
            <a:round/>
            <a:headEnd type="none" w="sm" len="sm"/>
            <a:tailEnd type="none" w="sm" len="sm"/>
          </a:ln>
        </p:spPr>
        <p:txBody>
          <a:bodyPr spcFirstLastPara="1" wrap="square" lIns="91425" tIns="91425" rIns="91425" bIns="91425" anchor="ctr" anchorCtr="0">
            <a:normAutofit/>
          </a:bodyPr>
          <a:lstStyle/>
          <a:p>
            <a:pPr lvl="0" algn="ctr">
              <a:lnSpc>
                <a:spcPct val="90000"/>
              </a:lnSpc>
            </a:pPr>
            <a:r>
              <a:rPr lang="en" b="1" dirty="0" smtClean="0"/>
              <a:t>The Big Party #1 – Amanda’s Story</a:t>
            </a:r>
            <a:endParaRPr b="1" dirty="0"/>
          </a:p>
        </p:txBody>
      </p:sp>
      <p:sp>
        <p:nvSpPr>
          <p:cNvPr id="2" name="Text Placeholder 1"/>
          <p:cNvSpPr>
            <a:spLocks noGrp="1"/>
          </p:cNvSpPr>
          <p:nvPr>
            <p:ph type="body" idx="2"/>
          </p:nvPr>
        </p:nvSpPr>
        <p:spPr>
          <a:xfrm>
            <a:off x="311700" y="1065007"/>
            <a:ext cx="8520600" cy="2964069"/>
          </a:xfrm>
        </p:spPr>
        <p:txBody>
          <a:bodyPr>
            <a:noAutofit/>
          </a:bodyPr>
          <a:lstStyle/>
          <a:p>
            <a:pPr marL="139700" indent="0">
              <a:buNone/>
            </a:pPr>
            <a:r>
              <a:rPr lang="en-US" sz="1800" b="1" dirty="0" smtClean="0">
                <a:solidFill>
                  <a:schemeClr val="tx1"/>
                </a:solidFill>
                <a:latin typeface="Arial" pitchFamily="34" charset="0"/>
                <a:cs typeface="Arial" pitchFamily="34" charset="0"/>
              </a:rPr>
              <a:t>Amanda’s Story: </a:t>
            </a:r>
            <a:r>
              <a:rPr lang="en-US" sz="1800" dirty="0" smtClean="0">
                <a:solidFill>
                  <a:schemeClr val="tx1"/>
                </a:solidFill>
              </a:rPr>
              <a:t>I </a:t>
            </a:r>
            <a:r>
              <a:rPr lang="en-US" sz="1800" dirty="0">
                <a:solidFill>
                  <a:schemeClr val="tx1"/>
                </a:solidFill>
              </a:rPr>
              <a:t>went to this party at my friend’s </a:t>
            </a:r>
            <a:r>
              <a:rPr lang="en-US" sz="1800" dirty="0" smtClean="0">
                <a:solidFill>
                  <a:schemeClr val="tx1"/>
                </a:solidFill>
              </a:rPr>
              <a:t>place and I was </a:t>
            </a:r>
            <a:r>
              <a:rPr lang="en-US" sz="1800" dirty="0">
                <a:solidFill>
                  <a:schemeClr val="tx1"/>
                </a:solidFill>
              </a:rPr>
              <a:t>sleeping over. Her parents were away so we knew we could have some friend’s over and </a:t>
            </a:r>
            <a:r>
              <a:rPr lang="en-US" sz="1800" dirty="0" smtClean="0">
                <a:solidFill>
                  <a:srgbClr val="FF0000"/>
                </a:solidFill>
              </a:rPr>
              <a:t>party</a:t>
            </a:r>
            <a:r>
              <a:rPr lang="en-US" sz="1800" dirty="0" smtClean="0">
                <a:solidFill>
                  <a:schemeClr val="tx1"/>
                </a:solidFill>
              </a:rPr>
              <a:t>. So </a:t>
            </a:r>
            <a:r>
              <a:rPr lang="en-US" sz="1800" dirty="0" smtClean="0">
                <a:solidFill>
                  <a:srgbClr val="FF0000"/>
                </a:solidFill>
              </a:rPr>
              <a:t>many people showed up </a:t>
            </a:r>
            <a:r>
              <a:rPr lang="en-US" sz="1800" dirty="0" smtClean="0">
                <a:solidFill>
                  <a:schemeClr val="tx1"/>
                </a:solidFill>
              </a:rPr>
              <a:t>from school, it </a:t>
            </a:r>
            <a:r>
              <a:rPr lang="en-US" sz="1800" dirty="0">
                <a:solidFill>
                  <a:schemeClr val="tx1"/>
                </a:solidFill>
              </a:rPr>
              <a:t>was </a:t>
            </a:r>
            <a:r>
              <a:rPr lang="en-US" sz="1800" dirty="0" smtClean="0">
                <a:solidFill>
                  <a:schemeClr val="tx1"/>
                </a:solidFill>
              </a:rPr>
              <a:t>crowded</a:t>
            </a:r>
            <a:r>
              <a:rPr lang="en-US" sz="1800" dirty="0">
                <a:solidFill>
                  <a:schemeClr val="tx1"/>
                </a:solidFill>
              </a:rPr>
              <a:t>. </a:t>
            </a:r>
            <a:r>
              <a:rPr lang="en-US" sz="1800" dirty="0" smtClean="0">
                <a:solidFill>
                  <a:schemeClr val="tx1"/>
                </a:solidFill>
              </a:rPr>
              <a:t>I decided to try to talk to the people around me, which was weird for me because </a:t>
            </a:r>
            <a:r>
              <a:rPr lang="en-US" sz="1800" dirty="0" smtClean="0">
                <a:solidFill>
                  <a:schemeClr val="tx1"/>
                </a:solidFill>
                <a:latin typeface="Arial" pitchFamily="34" charset="0"/>
                <a:cs typeface="Arial" pitchFamily="34" charset="0"/>
              </a:rPr>
              <a:t>I’m </a:t>
            </a:r>
            <a:r>
              <a:rPr lang="en-US" sz="1800" dirty="0">
                <a:solidFill>
                  <a:srgbClr val="FF0000"/>
                </a:solidFill>
                <a:latin typeface="Arial" pitchFamily="34" charset="0"/>
                <a:cs typeface="Arial" pitchFamily="34" charset="0"/>
              </a:rPr>
              <a:t>usually kind of shy</a:t>
            </a:r>
            <a:r>
              <a:rPr lang="en-US" sz="1800" dirty="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Then </a:t>
            </a:r>
            <a:r>
              <a:rPr lang="en-US" sz="1800" dirty="0" smtClean="0">
                <a:solidFill>
                  <a:schemeClr val="tx1"/>
                </a:solidFill>
              </a:rPr>
              <a:t>I started </a:t>
            </a:r>
            <a:r>
              <a:rPr lang="en-US" sz="1800" dirty="0">
                <a:solidFill>
                  <a:schemeClr val="tx1"/>
                </a:solidFill>
              </a:rPr>
              <a:t>to </a:t>
            </a:r>
            <a:r>
              <a:rPr lang="en-US" sz="1800" dirty="0" smtClean="0">
                <a:solidFill>
                  <a:schemeClr val="tx1"/>
                </a:solidFill>
              </a:rPr>
              <a:t>dance with my friends. A few minutes later I saw my</a:t>
            </a:r>
            <a:r>
              <a:rPr lang="en-US" sz="1800" dirty="0" smtClean="0">
                <a:solidFill>
                  <a:srgbClr val="FF0000"/>
                </a:solidFill>
              </a:rPr>
              <a:t> friend </a:t>
            </a:r>
            <a:r>
              <a:rPr lang="en-US" sz="1800" dirty="0">
                <a:solidFill>
                  <a:srgbClr val="FF0000"/>
                </a:solidFill>
              </a:rPr>
              <a:t>Jason </a:t>
            </a:r>
            <a:r>
              <a:rPr lang="en-US" sz="1800" dirty="0">
                <a:solidFill>
                  <a:schemeClr val="tx1"/>
                </a:solidFill>
              </a:rPr>
              <a:t>watching me. I was wondering when he would show up. We’ve been talking to each other for about a month. Everybody likes him. He is </a:t>
            </a:r>
            <a:r>
              <a:rPr lang="en-US" sz="1800" dirty="0">
                <a:solidFill>
                  <a:srgbClr val="FF0000"/>
                </a:solidFill>
              </a:rPr>
              <a:t>really athletic </a:t>
            </a:r>
            <a:r>
              <a:rPr lang="en-US" sz="1800" dirty="0">
                <a:solidFill>
                  <a:schemeClr val="tx1"/>
                </a:solidFill>
              </a:rPr>
              <a:t>and </a:t>
            </a:r>
            <a:r>
              <a:rPr lang="en-US" sz="1800" dirty="0">
                <a:solidFill>
                  <a:srgbClr val="FF0000"/>
                </a:solidFill>
              </a:rPr>
              <a:t>the smartest </a:t>
            </a:r>
            <a:r>
              <a:rPr lang="en-US" sz="1800" dirty="0">
                <a:solidFill>
                  <a:schemeClr val="tx1"/>
                </a:solidFill>
              </a:rPr>
              <a:t>guy in school. I smiled and he came over to dance with me. </a:t>
            </a:r>
            <a:endParaRPr lang="en-CA" sz="1800" dirty="0">
              <a:solidFill>
                <a:schemeClr val="tx1"/>
              </a:solidFill>
            </a:endParaRPr>
          </a:p>
        </p:txBody>
      </p:sp>
    </p:spTree>
    <p:extLst>
      <p:ext uri="{BB962C8B-B14F-4D97-AF65-F5344CB8AC3E}">
        <p14:creationId xmlns:p14="http://schemas.microsoft.com/office/powerpoint/2010/main" val="931908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8"/>
        <p:cNvGrpSpPr/>
        <p:nvPr/>
      </p:nvGrpSpPr>
      <p:grpSpPr>
        <a:xfrm>
          <a:off x="0" y="0"/>
          <a:ext cx="0" cy="0"/>
          <a:chOff x="0" y="0"/>
          <a:chExt cx="0" cy="0"/>
        </a:xfrm>
      </p:grpSpPr>
      <p:sp>
        <p:nvSpPr>
          <p:cNvPr id="80" name="Google Shape;80;p16"/>
          <p:cNvSpPr txBox="1">
            <a:spLocks noGrp="1"/>
          </p:cNvSpPr>
          <p:nvPr>
            <p:ph type="title"/>
          </p:nvPr>
        </p:nvSpPr>
        <p:spPr>
          <a:xfrm>
            <a:off x="311700" y="300038"/>
            <a:ext cx="8520600" cy="823862"/>
          </a:xfrm>
          <a:prstGeom prst="rect">
            <a:avLst/>
          </a:prstGeom>
          <a:ln w="19050" cap="flat" cmpd="sng">
            <a:solidFill>
              <a:schemeClr val="dk1"/>
            </a:solidFill>
            <a:prstDash val="solid"/>
            <a:round/>
            <a:headEnd type="none" w="sm" len="sm"/>
            <a:tailEnd type="none" w="sm" len="sm"/>
          </a:ln>
        </p:spPr>
        <p:txBody>
          <a:bodyPr spcFirstLastPara="1" wrap="square" lIns="91425" tIns="91425" rIns="91425" bIns="91425" anchor="ctr" anchorCtr="0">
            <a:normAutofit/>
          </a:bodyPr>
          <a:lstStyle/>
          <a:p>
            <a:pPr lvl="0" algn="ctr">
              <a:lnSpc>
                <a:spcPct val="90000"/>
              </a:lnSpc>
            </a:pPr>
            <a:r>
              <a:rPr lang="en" b="1" dirty="0" smtClean="0"/>
              <a:t>The Big Party #2 – </a:t>
            </a:r>
            <a:r>
              <a:rPr lang="en" b="1" dirty="0"/>
              <a:t>Jason’s Story</a:t>
            </a:r>
            <a:endParaRPr b="1" dirty="0"/>
          </a:p>
        </p:txBody>
      </p:sp>
      <p:sp>
        <p:nvSpPr>
          <p:cNvPr id="2" name="Text Placeholder 1"/>
          <p:cNvSpPr>
            <a:spLocks noGrp="1"/>
          </p:cNvSpPr>
          <p:nvPr>
            <p:ph type="body" idx="1"/>
          </p:nvPr>
        </p:nvSpPr>
        <p:spPr/>
        <p:txBody>
          <a:bodyPr>
            <a:noAutofit/>
          </a:bodyPr>
          <a:lstStyle/>
          <a:p>
            <a:pPr marL="114300" indent="0">
              <a:buClrTx/>
              <a:buNone/>
            </a:pPr>
            <a:r>
              <a:rPr lang="en-US" b="1" dirty="0">
                <a:solidFill>
                  <a:schemeClr val="tx1"/>
                </a:solidFill>
                <a:latin typeface="Arial" pitchFamily="34" charset="0"/>
                <a:cs typeface="Arial" pitchFamily="34" charset="0"/>
              </a:rPr>
              <a:t>Jason’s Story: </a:t>
            </a:r>
            <a:r>
              <a:rPr lang="en-US" dirty="0" smtClean="0">
                <a:solidFill>
                  <a:schemeClr val="tx1"/>
                </a:solidFill>
                <a:latin typeface="Arial" pitchFamily="34" charset="0"/>
                <a:cs typeface="Arial" pitchFamily="34" charset="0"/>
              </a:rPr>
              <a:t>The </a:t>
            </a:r>
            <a:r>
              <a:rPr lang="en-US" dirty="0">
                <a:solidFill>
                  <a:schemeClr val="tx1"/>
                </a:solidFill>
                <a:latin typeface="Arial" pitchFamily="34" charset="0"/>
                <a:cs typeface="Arial" pitchFamily="34" charset="0"/>
              </a:rPr>
              <a:t>music changed to something slower. </a:t>
            </a:r>
            <a:r>
              <a:rPr lang="en-US" dirty="0" smtClean="0">
                <a:solidFill>
                  <a:schemeClr val="tx1"/>
                </a:solidFill>
                <a:latin typeface="Arial" pitchFamily="34" charset="0"/>
                <a:cs typeface="Arial" pitchFamily="34" charset="0"/>
              </a:rPr>
              <a:t>I decided it was my time to make a move, so I went and asked her to dance. I </a:t>
            </a:r>
            <a:r>
              <a:rPr lang="en-US" dirty="0">
                <a:solidFill>
                  <a:schemeClr val="tx1"/>
                </a:solidFill>
                <a:latin typeface="Arial" pitchFamily="34" charset="0"/>
                <a:cs typeface="Arial" pitchFamily="34" charset="0"/>
              </a:rPr>
              <a:t>wanted her to know </a:t>
            </a:r>
            <a:r>
              <a:rPr lang="en-US" dirty="0">
                <a:solidFill>
                  <a:srgbClr val="FF0000"/>
                </a:solidFill>
                <a:latin typeface="Arial" pitchFamily="34" charset="0"/>
                <a:cs typeface="Arial" pitchFamily="34" charset="0"/>
              </a:rPr>
              <a:t>I</a:t>
            </a:r>
            <a:r>
              <a:rPr lang="en-US" dirty="0">
                <a:latin typeface="Arial" pitchFamily="34" charset="0"/>
                <a:cs typeface="Arial" pitchFamily="34" charset="0"/>
              </a:rPr>
              <a:t> </a:t>
            </a:r>
            <a:r>
              <a:rPr lang="en-US" dirty="0">
                <a:solidFill>
                  <a:srgbClr val="FF0000"/>
                </a:solidFill>
                <a:latin typeface="Arial" pitchFamily="34" charset="0"/>
                <a:cs typeface="Arial" pitchFamily="34" charset="0"/>
              </a:rPr>
              <a:t>was into her</a:t>
            </a:r>
            <a:r>
              <a:rPr lang="en-US" dirty="0">
                <a:latin typeface="Arial" pitchFamily="34" charset="0"/>
                <a:cs typeface="Arial" pitchFamily="34" charset="0"/>
              </a:rPr>
              <a:t>, </a:t>
            </a:r>
            <a:r>
              <a:rPr lang="en-US" dirty="0">
                <a:solidFill>
                  <a:schemeClr val="tx1"/>
                </a:solidFill>
                <a:latin typeface="Arial" pitchFamily="34" charset="0"/>
                <a:cs typeface="Arial" pitchFamily="34" charset="0"/>
              </a:rPr>
              <a:t>so I </a:t>
            </a:r>
            <a:r>
              <a:rPr lang="en-US" dirty="0">
                <a:solidFill>
                  <a:srgbClr val="FF0000"/>
                </a:solidFill>
                <a:latin typeface="Arial" pitchFamily="34" charset="0"/>
                <a:cs typeface="Arial" pitchFamily="34" charset="0"/>
              </a:rPr>
              <a:t>slid my hand </a:t>
            </a:r>
            <a:r>
              <a:rPr lang="en-US" dirty="0" smtClean="0">
                <a:solidFill>
                  <a:srgbClr val="FF0000"/>
                </a:solidFill>
                <a:latin typeface="Arial" pitchFamily="34" charset="0"/>
                <a:cs typeface="Arial" pitchFamily="34" charset="0"/>
              </a:rPr>
              <a:t>down her back </a:t>
            </a:r>
            <a:r>
              <a:rPr lang="en-US" dirty="0">
                <a:solidFill>
                  <a:srgbClr val="FF0000"/>
                </a:solidFill>
                <a:latin typeface="Arial" pitchFamily="34" charset="0"/>
                <a:cs typeface="Arial" pitchFamily="34" charset="0"/>
              </a:rPr>
              <a:t>to pull her in tighter</a:t>
            </a:r>
            <a:r>
              <a:rPr lang="en-US" dirty="0">
                <a:latin typeface="Arial" pitchFamily="34" charset="0"/>
                <a:cs typeface="Arial" pitchFamily="34" charset="0"/>
              </a:rPr>
              <a:t>. </a:t>
            </a:r>
            <a:r>
              <a:rPr lang="en-US" dirty="0">
                <a:solidFill>
                  <a:srgbClr val="FF0000"/>
                </a:solidFill>
                <a:latin typeface="Arial" pitchFamily="34" charset="0"/>
                <a:cs typeface="Arial" pitchFamily="34" charset="0"/>
              </a:rPr>
              <a:t>She moved right in</a:t>
            </a:r>
            <a:r>
              <a:rPr lang="en-US" dirty="0">
                <a:latin typeface="Arial" pitchFamily="34" charset="0"/>
                <a:cs typeface="Arial" pitchFamily="34" charset="0"/>
              </a:rPr>
              <a:t>. </a:t>
            </a:r>
            <a:r>
              <a:rPr lang="en-US" dirty="0">
                <a:solidFill>
                  <a:schemeClr val="tx1"/>
                </a:solidFill>
                <a:latin typeface="Arial" pitchFamily="34" charset="0"/>
                <a:cs typeface="Arial" pitchFamily="34" charset="0"/>
              </a:rPr>
              <a:t>We danced like that for a while. Then she said </a:t>
            </a:r>
            <a:r>
              <a:rPr lang="en-US" dirty="0">
                <a:solidFill>
                  <a:srgbClr val="FF0000"/>
                </a:solidFill>
                <a:latin typeface="Arial" pitchFamily="34" charset="0"/>
                <a:cs typeface="Arial" pitchFamily="34" charset="0"/>
              </a:rPr>
              <a:t>she wanted to go cool off</a:t>
            </a:r>
            <a:r>
              <a:rPr lang="en-US" dirty="0">
                <a:latin typeface="Arial" pitchFamily="34" charset="0"/>
                <a:cs typeface="Arial" pitchFamily="34" charset="0"/>
              </a:rPr>
              <a:t>. </a:t>
            </a:r>
            <a:r>
              <a:rPr lang="en-US" dirty="0">
                <a:solidFill>
                  <a:schemeClr val="tx1"/>
                </a:solidFill>
                <a:latin typeface="Arial" pitchFamily="34" charset="0"/>
                <a:cs typeface="Arial" pitchFamily="34" charset="0"/>
              </a:rPr>
              <a:t>“I’ll come with you,” I said. We </a:t>
            </a:r>
            <a:r>
              <a:rPr lang="en-US" dirty="0">
                <a:solidFill>
                  <a:srgbClr val="FF0000"/>
                </a:solidFill>
                <a:latin typeface="Arial" pitchFamily="34" charset="0"/>
                <a:cs typeface="Arial" pitchFamily="34" charset="0"/>
              </a:rPr>
              <a:t>found a bedroom</a:t>
            </a:r>
            <a:r>
              <a:rPr lang="en-US" dirty="0">
                <a:latin typeface="Arial" pitchFamily="34" charset="0"/>
                <a:cs typeface="Arial" pitchFamily="34" charset="0"/>
              </a:rPr>
              <a:t> </a:t>
            </a:r>
            <a:r>
              <a:rPr lang="en-US" dirty="0">
                <a:solidFill>
                  <a:schemeClr val="tx1"/>
                </a:solidFill>
                <a:latin typeface="Arial" pitchFamily="34" charset="0"/>
                <a:cs typeface="Arial" pitchFamily="34" charset="0"/>
              </a:rPr>
              <a:t>and went in. I was really</a:t>
            </a:r>
            <a:r>
              <a:rPr lang="en-US" dirty="0">
                <a:latin typeface="Arial" pitchFamily="34" charset="0"/>
                <a:cs typeface="Arial" pitchFamily="34" charset="0"/>
              </a:rPr>
              <a:t> </a:t>
            </a:r>
            <a:r>
              <a:rPr lang="en-US" dirty="0">
                <a:solidFill>
                  <a:srgbClr val="FF0000"/>
                </a:solidFill>
                <a:latin typeface="Arial" pitchFamily="34" charset="0"/>
                <a:cs typeface="Arial" pitchFamily="34" charset="0"/>
              </a:rPr>
              <a:t>hoping </a:t>
            </a:r>
            <a:r>
              <a:rPr lang="en-US" dirty="0">
                <a:solidFill>
                  <a:schemeClr val="tx1"/>
                </a:solidFill>
                <a:latin typeface="Arial" pitchFamily="34" charset="0"/>
                <a:cs typeface="Arial" pitchFamily="34" charset="0"/>
              </a:rPr>
              <a:t>tonight would be the night </a:t>
            </a:r>
            <a:r>
              <a:rPr lang="en-US" dirty="0" smtClean="0">
                <a:solidFill>
                  <a:srgbClr val="FF0000"/>
                </a:solidFill>
                <a:latin typeface="Arial" pitchFamily="34" charset="0"/>
                <a:cs typeface="Arial" pitchFamily="34" charset="0"/>
              </a:rPr>
              <a:t>something happened </a:t>
            </a:r>
            <a:r>
              <a:rPr lang="en-US" dirty="0" smtClean="0">
                <a:solidFill>
                  <a:schemeClr val="tx1"/>
                </a:solidFill>
                <a:latin typeface="Arial" pitchFamily="34" charset="0"/>
                <a:cs typeface="Arial" pitchFamily="34" charset="0"/>
              </a:rPr>
              <a:t>between the two of us. </a:t>
            </a:r>
            <a:endParaRPr lang="en-US" dirty="0">
              <a:latin typeface="Arial" pitchFamily="34" charset="0"/>
              <a:cs typeface="Arial" pitchFamily="34" charset="0"/>
            </a:endParaRPr>
          </a:p>
        </p:txBody>
      </p:sp>
    </p:spTree>
    <p:extLst>
      <p:ext uri="{BB962C8B-B14F-4D97-AF65-F5344CB8AC3E}">
        <p14:creationId xmlns:p14="http://schemas.microsoft.com/office/powerpoint/2010/main" val="2823348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8"/>
        <p:cNvGrpSpPr/>
        <p:nvPr/>
      </p:nvGrpSpPr>
      <p:grpSpPr>
        <a:xfrm>
          <a:off x="0" y="0"/>
          <a:ext cx="0" cy="0"/>
          <a:chOff x="0" y="0"/>
          <a:chExt cx="0" cy="0"/>
        </a:xfrm>
      </p:grpSpPr>
      <p:sp>
        <p:nvSpPr>
          <p:cNvPr id="80" name="Google Shape;80;p16"/>
          <p:cNvSpPr txBox="1">
            <a:spLocks noGrp="1"/>
          </p:cNvSpPr>
          <p:nvPr>
            <p:ph type="title"/>
          </p:nvPr>
        </p:nvSpPr>
        <p:spPr>
          <a:xfrm>
            <a:off x="311700" y="251387"/>
            <a:ext cx="8520600" cy="728797"/>
          </a:xfrm>
          <a:prstGeom prst="rect">
            <a:avLst/>
          </a:prstGeom>
          <a:ln w="19050" cap="flat" cmpd="sng">
            <a:solidFill>
              <a:schemeClr val="dk1"/>
            </a:solidFill>
            <a:prstDash val="solid"/>
            <a:round/>
            <a:headEnd type="none" w="sm" len="sm"/>
            <a:tailEnd type="none" w="sm" len="sm"/>
          </a:ln>
        </p:spPr>
        <p:txBody>
          <a:bodyPr spcFirstLastPara="1" wrap="square" lIns="91425" tIns="91425" rIns="91425" bIns="91425" anchor="ctr" anchorCtr="0">
            <a:normAutofit/>
          </a:bodyPr>
          <a:lstStyle/>
          <a:p>
            <a:pPr lvl="0" algn="ctr">
              <a:lnSpc>
                <a:spcPct val="90000"/>
              </a:lnSpc>
            </a:pPr>
            <a:r>
              <a:rPr lang="en" b="1" dirty="0" smtClean="0"/>
              <a:t>The Big Party #2 – </a:t>
            </a:r>
            <a:r>
              <a:rPr lang="en" b="1" dirty="0"/>
              <a:t>Amanda’s Story</a:t>
            </a:r>
            <a:endParaRPr b="1" dirty="0"/>
          </a:p>
        </p:txBody>
      </p:sp>
      <p:sp>
        <p:nvSpPr>
          <p:cNvPr id="2" name="Text Placeholder 1"/>
          <p:cNvSpPr>
            <a:spLocks noGrp="1"/>
          </p:cNvSpPr>
          <p:nvPr>
            <p:ph type="body" idx="2"/>
          </p:nvPr>
        </p:nvSpPr>
        <p:spPr>
          <a:xfrm>
            <a:off x="311700" y="1140311"/>
            <a:ext cx="8520600" cy="2888765"/>
          </a:xfrm>
        </p:spPr>
        <p:txBody>
          <a:bodyPr>
            <a:normAutofit/>
          </a:bodyPr>
          <a:lstStyle/>
          <a:p>
            <a:pPr marL="139700" indent="0">
              <a:buNone/>
            </a:pPr>
            <a:r>
              <a:rPr lang="en-US" sz="1800" b="1" dirty="0">
                <a:solidFill>
                  <a:schemeClr val="tx1"/>
                </a:solidFill>
                <a:latin typeface="Arial" pitchFamily="34" charset="0"/>
                <a:cs typeface="Arial" pitchFamily="34" charset="0"/>
              </a:rPr>
              <a:t>Amanda’s Story: </a:t>
            </a:r>
            <a:r>
              <a:rPr lang="en-US" sz="1800" dirty="0" smtClean="0">
                <a:solidFill>
                  <a:schemeClr val="tx1"/>
                </a:solidFill>
                <a:latin typeface="Arial" pitchFamily="34" charset="0"/>
                <a:cs typeface="Arial" pitchFamily="34" charset="0"/>
              </a:rPr>
              <a:t>It </a:t>
            </a:r>
            <a:r>
              <a:rPr lang="en-US" sz="1800" dirty="0">
                <a:solidFill>
                  <a:schemeClr val="tx1"/>
                </a:solidFill>
                <a:latin typeface="Arial" pitchFamily="34" charset="0"/>
                <a:cs typeface="Arial" pitchFamily="34" charset="0"/>
              </a:rPr>
              <a:t>was great! He was so </a:t>
            </a:r>
            <a:r>
              <a:rPr lang="en-US" sz="1800" dirty="0">
                <a:solidFill>
                  <a:srgbClr val="FF0000"/>
                </a:solidFill>
                <a:latin typeface="Arial" pitchFamily="34" charset="0"/>
                <a:cs typeface="Arial" pitchFamily="34" charset="0"/>
              </a:rPr>
              <a:t>nice to dance </a:t>
            </a:r>
            <a:r>
              <a:rPr lang="en-US" sz="1800" dirty="0" smtClean="0">
                <a:solidFill>
                  <a:schemeClr val="tx1"/>
                </a:solidFill>
                <a:latin typeface="Arial" pitchFamily="34" charset="0"/>
                <a:cs typeface="Arial" pitchFamily="34" charset="0"/>
              </a:rPr>
              <a:t>with</a:t>
            </a:r>
            <a:r>
              <a:rPr lang="en-US" sz="1800" dirty="0">
                <a:solidFill>
                  <a:schemeClr val="tx1"/>
                </a:solidFill>
                <a:latin typeface="Arial" pitchFamily="34" charset="0"/>
                <a:cs typeface="Arial" pitchFamily="34" charset="0"/>
              </a:rPr>
              <a:t>. He pulled me in </a:t>
            </a:r>
            <a:r>
              <a:rPr lang="en-US" sz="1800" dirty="0" smtClean="0">
                <a:solidFill>
                  <a:schemeClr val="tx1"/>
                </a:solidFill>
                <a:latin typeface="Arial" pitchFamily="34" charset="0"/>
                <a:cs typeface="Arial" pitchFamily="34" charset="0"/>
              </a:rPr>
              <a:t>close and </a:t>
            </a:r>
            <a:r>
              <a:rPr lang="en-US" sz="1800" dirty="0">
                <a:solidFill>
                  <a:srgbClr val="FF0000"/>
                </a:solidFill>
                <a:latin typeface="Arial" pitchFamily="34" charset="0"/>
                <a:cs typeface="Arial" pitchFamily="34" charset="0"/>
              </a:rPr>
              <a:t>slide his hands down my back</a:t>
            </a:r>
            <a:r>
              <a:rPr lang="en-US" sz="1800" dirty="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I </a:t>
            </a:r>
            <a:r>
              <a:rPr lang="en-US" sz="1800" dirty="0">
                <a:solidFill>
                  <a:schemeClr val="tx1"/>
                </a:solidFill>
                <a:latin typeface="Arial" pitchFamily="34" charset="0"/>
                <a:cs typeface="Arial" pitchFamily="34" charset="0"/>
              </a:rPr>
              <a:t>felt his breath on my neck. </a:t>
            </a:r>
            <a:r>
              <a:rPr lang="en-US" sz="1800" dirty="0" smtClean="0">
                <a:solidFill>
                  <a:schemeClr val="tx1"/>
                </a:solidFill>
                <a:latin typeface="Arial" pitchFamily="34" charset="0"/>
                <a:cs typeface="Arial" pitchFamily="34" charset="0"/>
              </a:rPr>
              <a:t>After a few minutes, I started feeling a bit nauseous. I realized I forgot to eat before everyone started showing up. I guess I should have eaten something first because I was starting to </a:t>
            </a:r>
            <a:r>
              <a:rPr lang="en-US" sz="1800" dirty="0" smtClean="0">
                <a:solidFill>
                  <a:srgbClr val="FF0000"/>
                </a:solidFill>
                <a:latin typeface="Arial" pitchFamily="34" charset="0"/>
                <a:cs typeface="Arial" pitchFamily="34" charset="0"/>
              </a:rPr>
              <a:t>feel dizzy </a:t>
            </a:r>
            <a:r>
              <a:rPr lang="en-US" sz="1800" dirty="0" smtClean="0">
                <a:solidFill>
                  <a:schemeClr val="tx1"/>
                </a:solidFill>
                <a:latin typeface="Arial" pitchFamily="34" charset="0"/>
                <a:cs typeface="Arial" pitchFamily="34" charset="0"/>
              </a:rPr>
              <a:t>and my </a:t>
            </a:r>
            <a:r>
              <a:rPr lang="en-US" sz="1800" dirty="0">
                <a:solidFill>
                  <a:schemeClr val="tx1"/>
                </a:solidFill>
                <a:latin typeface="Arial" pitchFamily="34" charset="0"/>
                <a:cs typeface="Arial" pitchFamily="34" charset="0"/>
              </a:rPr>
              <a:t>knees </a:t>
            </a:r>
            <a:r>
              <a:rPr lang="en-US" sz="1800" dirty="0">
                <a:solidFill>
                  <a:srgbClr val="FF0000"/>
                </a:solidFill>
                <a:latin typeface="Arial" pitchFamily="34" charset="0"/>
                <a:cs typeface="Arial" pitchFamily="34" charset="0"/>
              </a:rPr>
              <a:t>weren’t feeling so strong</a:t>
            </a:r>
            <a:r>
              <a:rPr lang="en-US" sz="1800" dirty="0">
                <a:latin typeface="Arial" pitchFamily="34" charset="0"/>
                <a:cs typeface="Arial" pitchFamily="34" charset="0"/>
              </a:rPr>
              <a:t>. </a:t>
            </a:r>
            <a:r>
              <a:rPr lang="en-US" sz="1800" dirty="0">
                <a:solidFill>
                  <a:schemeClr val="tx1"/>
                </a:solidFill>
                <a:latin typeface="Arial" pitchFamily="34" charset="0"/>
                <a:cs typeface="Arial" pitchFamily="34" charset="0"/>
              </a:rPr>
              <a:t>I thought, I’d better get myself together, maybe even </a:t>
            </a:r>
            <a:r>
              <a:rPr lang="en-US" sz="1800" dirty="0">
                <a:solidFill>
                  <a:srgbClr val="FF0000"/>
                </a:solidFill>
                <a:latin typeface="Arial" pitchFamily="34" charset="0"/>
                <a:cs typeface="Arial" pitchFamily="34" charset="0"/>
              </a:rPr>
              <a:t>go somewhere to cool off</a:t>
            </a:r>
            <a:r>
              <a:rPr lang="en-US" sz="1800" dirty="0">
                <a:latin typeface="Arial" pitchFamily="34" charset="0"/>
                <a:cs typeface="Arial" pitchFamily="34" charset="0"/>
              </a:rPr>
              <a:t> </a:t>
            </a:r>
            <a:r>
              <a:rPr lang="en-US" sz="1800" dirty="0">
                <a:solidFill>
                  <a:schemeClr val="tx1"/>
                </a:solidFill>
                <a:latin typeface="Arial" pitchFamily="34" charset="0"/>
                <a:cs typeface="Arial" pitchFamily="34" charset="0"/>
              </a:rPr>
              <a:t>for a while. Jason said he would go with me. </a:t>
            </a:r>
            <a:r>
              <a:rPr lang="en-US" sz="1800" dirty="0">
                <a:solidFill>
                  <a:srgbClr val="FF0000"/>
                </a:solidFill>
                <a:latin typeface="Arial" pitchFamily="34" charset="0"/>
                <a:cs typeface="Arial" pitchFamily="34" charset="0"/>
              </a:rPr>
              <a:t>He</a:t>
            </a:r>
            <a:r>
              <a:rPr lang="en-US" sz="1800" dirty="0">
                <a:latin typeface="Arial" pitchFamily="34" charset="0"/>
                <a:cs typeface="Arial" pitchFamily="34" charset="0"/>
              </a:rPr>
              <a:t> </a:t>
            </a:r>
            <a:r>
              <a:rPr lang="en-US" sz="1800" dirty="0">
                <a:solidFill>
                  <a:srgbClr val="FF0000"/>
                </a:solidFill>
                <a:latin typeface="Arial" pitchFamily="34" charset="0"/>
                <a:cs typeface="Arial" pitchFamily="34" charset="0"/>
              </a:rPr>
              <a:t>followed me into one of the bedrooms</a:t>
            </a:r>
            <a:r>
              <a:rPr lang="en-US" sz="1800" dirty="0">
                <a:latin typeface="Arial" pitchFamily="34" charset="0"/>
                <a:cs typeface="Arial" pitchFamily="34" charset="0"/>
              </a:rPr>
              <a:t>. </a:t>
            </a:r>
          </a:p>
        </p:txBody>
      </p:sp>
    </p:spTree>
    <p:extLst>
      <p:ext uri="{BB962C8B-B14F-4D97-AF65-F5344CB8AC3E}">
        <p14:creationId xmlns:p14="http://schemas.microsoft.com/office/powerpoint/2010/main" val="124658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8"/>
        <p:cNvGrpSpPr/>
        <p:nvPr/>
      </p:nvGrpSpPr>
      <p:grpSpPr>
        <a:xfrm>
          <a:off x="0" y="0"/>
          <a:ext cx="0" cy="0"/>
          <a:chOff x="0" y="0"/>
          <a:chExt cx="0" cy="0"/>
        </a:xfrm>
      </p:grpSpPr>
      <p:sp>
        <p:nvSpPr>
          <p:cNvPr id="80" name="Google Shape;80;p16"/>
          <p:cNvSpPr txBox="1">
            <a:spLocks noGrp="1"/>
          </p:cNvSpPr>
          <p:nvPr>
            <p:ph type="title"/>
          </p:nvPr>
        </p:nvSpPr>
        <p:spPr>
          <a:xfrm>
            <a:off x="311700" y="201565"/>
            <a:ext cx="8520600" cy="823862"/>
          </a:xfrm>
          <a:prstGeom prst="rect">
            <a:avLst/>
          </a:prstGeom>
          <a:ln w="19050" cap="flat" cmpd="sng">
            <a:solidFill>
              <a:schemeClr val="dk1"/>
            </a:solidFill>
            <a:prstDash val="solid"/>
            <a:round/>
            <a:headEnd type="none" w="sm" len="sm"/>
            <a:tailEnd type="none" w="sm" len="sm"/>
          </a:ln>
        </p:spPr>
        <p:txBody>
          <a:bodyPr spcFirstLastPara="1" wrap="square" lIns="91425" tIns="91425" rIns="91425" bIns="91425" anchor="ctr" anchorCtr="0">
            <a:normAutofit/>
          </a:bodyPr>
          <a:lstStyle/>
          <a:p>
            <a:pPr lvl="0" algn="ctr">
              <a:lnSpc>
                <a:spcPct val="90000"/>
              </a:lnSpc>
            </a:pPr>
            <a:r>
              <a:rPr lang="en" b="1" dirty="0" smtClean="0"/>
              <a:t>The Big Party #3 – </a:t>
            </a:r>
            <a:r>
              <a:rPr lang="en" b="1" dirty="0"/>
              <a:t>Jason’s Story</a:t>
            </a:r>
            <a:endParaRPr b="1" dirty="0"/>
          </a:p>
        </p:txBody>
      </p:sp>
      <p:sp>
        <p:nvSpPr>
          <p:cNvPr id="2" name="Text Placeholder 1"/>
          <p:cNvSpPr>
            <a:spLocks noGrp="1"/>
          </p:cNvSpPr>
          <p:nvPr>
            <p:ph type="body" idx="1"/>
          </p:nvPr>
        </p:nvSpPr>
        <p:spPr>
          <a:xfrm>
            <a:off x="311700" y="1025427"/>
            <a:ext cx="8520600" cy="3032663"/>
          </a:xfrm>
        </p:spPr>
        <p:txBody>
          <a:bodyPr>
            <a:noAutofit/>
          </a:bodyPr>
          <a:lstStyle/>
          <a:p>
            <a:pPr marL="139700" indent="0">
              <a:buNone/>
            </a:pPr>
            <a:r>
              <a:rPr lang="en-US" sz="1700" b="1" dirty="0">
                <a:solidFill>
                  <a:schemeClr val="tx1"/>
                </a:solidFill>
                <a:latin typeface="Arial" pitchFamily="34" charset="0"/>
                <a:cs typeface="Arial" pitchFamily="34" charset="0"/>
              </a:rPr>
              <a:t>Jason’s Story: </a:t>
            </a:r>
            <a:r>
              <a:rPr lang="en-US" sz="1700" dirty="0" smtClean="0">
                <a:solidFill>
                  <a:schemeClr val="tx1"/>
                </a:solidFill>
                <a:latin typeface="Arial" pitchFamily="34" charset="0"/>
                <a:cs typeface="Arial" pitchFamily="34" charset="0"/>
              </a:rPr>
              <a:t>When we got into the bedroom Amanda </a:t>
            </a:r>
            <a:r>
              <a:rPr lang="en-US" sz="1700" dirty="0" smtClean="0">
                <a:solidFill>
                  <a:srgbClr val="FF0000"/>
                </a:solidFill>
                <a:latin typeface="Arial" pitchFamily="34" charset="0"/>
                <a:cs typeface="Arial" pitchFamily="34" charset="0"/>
              </a:rPr>
              <a:t>sat </a:t>
            </a:r>
            <a:r>
              <a:rPr lang="en-US" sz="1700" dirty="0" smtClean="0">
                <a:solidFill>
                  <a:schemeClr val="tx1"/>
                </a:solidFill>
                <a:latin typeface="Arial" pitchFamily="34" charset="0"/>
                <a:cs typeface="Arial" pitchFamily="34" charset="0"/>
              </a:rPr>
              <a:t>on </a:t>
            </a:r>
            <a:r>
              <a:rPr lang="en-US" sz="1700" dirty="0">
                <a:solidFill>
                  <a:schemeClr val="tx1"/>
                </a:solidFill>
                <a:latin typeface="Arial" pitchFamily="34" charset="0"/>
                <a:cs typeface="Arial" pitchFamily="34" charset="0"/>
              </a:rPr>
              <a:t>the bed. </a:t>
            </a:r>
            <a:r>
              <a:rPr lang="en-US" sz="1700" dirty="0" smtClean="0">
                <a:solidFill>
                  <a:schemeClr val="tx1"/>
                </a:solidFill>
                <a:latin typeface="Arial" pitchFamily="34" charset="0"/>
                <a:cs typeface="Arial" pitchFamily="34" charset="0"/>
              </a:rPr>
              <a:t>I decided I’d try to make a move and kiss her. She is such a good kisser. I started moving my hand over her body in other places and she </a:t>
            </a:r>
            <a:r>
              <a:rPr lang="en-US" sz="1700" dirty="0">
                <a:solidFill>
                  <a:srgbClr val="FF0000"/>
                </a:solidFill>
                <a:latin typeface="Arial" pitchFamily="34" charset="0"/>
                <a:cs typeface="Arial" pitchFamily="34" charset="0"/>
              </a:rPr>
              <a:t>didn’t move </a:t>
            </a:r>
            <a:r>
              <a:rPr lang="en-US" sz="1700" dirty="0">
                <a:solidFill>
                  <a:schemeClr val="tx1"/>
                </a:solidFill>
                <a:latin typeface="Arial" pitchFamily="34" charset="0"/>
                <a:cs typeface="Arial" pitchFamily="34" charset="0"/>
              </a:rPr>
              <a:t>away. We sat there </a:t>
            </a:r>
            <a:r>
              <a:rPr lang="en-US" sz="1700" dirty="0">
                <a:solidFill>
                  <a:srgbClr val="FF0000"/>
                </a:solidFill>
                <a:latin typeface="Arial" pitchFamily="34" charset="0"/>
                <a:cs typeface="Arial" pitchFamily="34" charset="0"/>
              </a:rPr>
              <a:t>making out</a:t>
            </a:r>
            <a:r>
              <a:rPr lang="en-US" sz="1700" dirty="0">
                <a:latin typeface="Arial" pitchFamily="34" charset="0"/>
                <a:cs typeface="Arial" pitchFamily="34" charset="0"/>
              </a:rPr>
              <a:t> </a:t>
            </a:r>
            <a:r>
              <a:rPr lang="en-US" sz="1700" dirty="0">
                <a:solidFill>
                  <a:schemeClr val="tx1"/>
                </a:solidFill>
                <a:latin typeface="Arial" pitchFamily="34" charset="0"/>
                <a:cs typeface="Arial" pitchFamily="34" charset="0"/>
              </a:rPr>
              <a:t>for a </a:t>
            </a:r>
            <a:r>
              <a:rPr lang="en-US" sz="1700" dirty="0" smtClean="0">
                <a:solidFill>
                  <a:schemeClr val="tx1"/>
                </a:solidFill>
                <a:latin typeface="Arial" pitchFamily="34" charset="0"/>
                <a:cs typeface="Arial" pitchFamily="34" charset="0"/>
              </a:rPr>
              <a:t>while. Then </a:t>
            </a:r>
            <a:r>
              <a:rPr lang="en-US" sz="1700" dirty="0">
                <a:solidFill>
                  <a:srgbClr val="FF0000"/>
                </a:solidFill>
                <a:latin typeface="Arial" pitchFamily="34" charset="0"/>
                <a:cs typeface="Arial" pitchFamily="34" charset="0"/>
              </a:rPr>
              <a:t>I tried </a:t>
            </a:r>
            <a:r>
              <a:rPr lang="en-US" sz="1700" dirty="0">
                <a:solidFill>
                  <a:schemeClr val="tx1"/>
                </a:solidFill>
                <a:latin typeface="Arial" pitchFamily="34" charset="0"/>
                <a:cs typeface="Arial" pitchFamily="34" charset="0"/>
              </a:rPr>
              <a:t>to get her to lie down on the bed. </a:t>
            </a:r>
            <a:r>
              <a:rPr lang="en-US" sz="1700" dirty="0">
                <a:solidFill>
                  <a:srgbClr val="FF0000"/>
                </a:solidFill>
                <a:latin typeface="Arial" pitchFamily="34" charset="0"/>
                <a:cs typeface="Arial" pitchFamily="34" charset="0"/>
              </a:rPr>
              <a:t>She wouldn’t </a:t>
            </a:r>
            <a:r>
              <a:rPr lang="en-US" sz="1700" dirty="0">
                <a:solidFill>
                  <a:schemeClr val="tx1"/>
                </a:solidFill>
                <a:latin typeface="Arial" pitchFamily="34" charset="0"/>
                <a:cs typeface="Arial" pitchFamily="34" charset="0"/>
              </a:rPr>
              <a:t>but I figured I could </a:t>
            </a:r>
            <a:r>
              <a:rPr lang="en-US" sz="1700" dirty="0">
                <a:solidFill>
                  <a:srgbClr val="FF0000"/>
                </a:solidFill>
                <a:latin typeface="Arial" pitchFamily="34" charset="0"/>
                <a:cs typeface="Arial" pitchFamily="34" charset="0"/>
              </a:rPr>
              <a:t>persuade her</a:t>
            </a:r>
            <a:r>
              <a:rPr lang="en-US" sz="1700" dirty="0">
                <a:latin typeface="Arial" pitchFamily="34" charset="0"/>
                <a:cs typeface="Arial" pitchFamily="34" charset="0"/>
              </a:rPr>
              <a:t>. </a:t>
            </a:r>
            <a:r>
              <a:rPr lang="en-US" sz="1700" dirty="0">
                <a:solidFill>
                  <a:schemeClr val="tx1"/>
                </a:solidFill>
                <a:latin typeface="Arial" pitchFamily="34" charset="0"/>
                <a:cs typeface="Arial" pitchFamily="34" charset="0"/>
              </a:rPr>
              <a:t>I kind of </a:t>
            </a:r>
            <a:r>
              <a:rPr lang="en-US" sz="1700" dirty="0">
                <a:solidFill>
                  <a:srgbClr val="FF0000"/>
                </a:solidFill>
                <a:latin typeface="Arial" pitchFamily="34" charset="0"/>
                <a:cs typeface="Arial" pitchFamily="34" charset="0"/>
              </a:rPr>
              <a:t>pushed her </a:t>
            </a:r>
            <a:r>
              <a:rPr lang="en-US" sz="1700" dirty="0">
                <a:solidFill>
                  <a:schemeClr val="tx1"/>
                </a:solidFill>
                <a:latin typeface="Arial" pitchFamily="34" charset="0"/>
                <a:cs typeface="Arial" pitchFamily="34" charset="0"/>
              </a:rPr>
              <a:t>down. She </a:t>
            </a:r>
            <a:r>
              <a:rPr lang="en-US" sz="1700" dirty="0">
                <a:solidFill>
                  <a:srgbClr val="FF0000"/>
                </a:solidFill>
                <a:latin typeface="Arial" pitchFamily="34" charset="0"/>
                <a:cs typeface="Arial" pitchFamily="34" charset="0"/>
              </a:rPr>
              <a:t>tried to get up</a:t>
            </a:r>
            <a:r>
              <a:rPr lang="en-US" sz="1700" dirty="0">
                <a:solidFill>
                  <a:schemeClr val="tx1"/>
                </a:solidFill>
                <a:latin typeface="Arial" pitchFamily="34" charset="0"/>
                <a:cs typeface="Arial" pitchFamily="34" charset="0"/>
              </a:rPr>
              <a:t>, but </a:t>
            </a:r>
            <a:r>
              <a:rPr lang="en-US" sz="1700" dirty="0">
                <a:solidFill>
                  <a:srgbClr val="FF0000"/>
                </a:solidFill>
                <a:latin typeface="Arial" pitchFamily="34" charset="0"/>
                <a:cs typeface="Arial" pitchFamily="34" charset="0"/>
              </a:rPr>
              <a:t>I thought </a:t>
            </a:r>
            <a:r>
              <a:rPr lang="en-US" sz="1700" dirty="0">
                <a:solidFill>
                  <a:schemeClr val="tx1"/>
                </a:solidFill>
                <a:latin typeface="Arial" pitchFamily="34" charset="0"/>
                <a:cs typeface="Arial" pitchFamily="34" charset="0"/>
              </a:rPr>
              <a:t>she was just playing around. I </a:t>
            </a:r>
            <a:r>
              <a:rPr lang="en-US" sz="1700" dirty="0">
                <a:solidFill>
                  <a:srgbClr val="FF0000"/>
                </a:solidFill>
                <a:latin typeface="Arial" pitchFamily="34" charset="0"/>
                <a:cs typeface="Arial" pitchFamily="34" charset="0"/>
              </a:rPr>
              <a:t>held her down </a:t>
            </a:r>
            <a:r>
              <a:rPr lang="en-US" sz="1700" dirty="0">
                <a:solidFill>
                  <a:schemeClr val="tx1"/>
                </a:solidFill>
                <a:latin typeface="Arial" pitchFamily="34" charset="0"/>
                <a:cs typeface="Arial" pitchFamily="34" charset="0"/>
              </a:rPr>
              <a:t>and kissed </a:t>
            </a:r>
            <a:r>
              <a:rPr lang="en-US" sz="1700" dirty="0" smtClean="0">
                <a:solidFill>
                  <a:schemeClr val="tx1"/>
                </a:solidFill>
                <a:latin typeface="Arial" pitchFamily="34" charset="0"/>
                <a:cs typeface="Arial" pitchFamily="34" charset="0"/>
              </a:rPr>
              <a:t>her more. I </a:t>
            </a:r>
            <a:r>
              <a:rPr lang="en-US" sz="1700" dirty="0">
                <a:solidFill>
                  <a:srgbClr val="FF0000"/>
                </a:solidFill>
                <a:latin typeface="Arial" pitchFamily="34" charset="0"/>
                <a:cs typeface="Arial" pitchFamily="34" charset="0"/>
              </a:rPr>
              <a:t>didn’t want it to stop</a:t>
            </a:r>
            <a:r>
              <a:rPr lang="en-US" sz="1700" dirty="0">
                <a:latin typeface="Arial" pitchFamily="34" charset="0"/>
                <a:cs typeface="Arial" pitchFamily="34" charset="0"/>
              </a:rPr>
              <a:t>. </a:t>
            </a:r>
            <a:r>
              <a:rPr lang="en-US" sz="1700" dirty="0">
                <a:solidFill>
                  <a:schemeClr val="tx1"/>
                </a:solidFill>
                <a:latin typeface="Arial" pitchFamily="34" charset="0"/>
                <a:cs typeface="Arial" pitchFamily="34" charset="0"/>
              </a:rPr>
              <a:t>She started </a:t>
            </a:r>
            <a:r>
              <a:rPr lang="en-US" sz="1700" dirty="0">
                <a:solidFill>
                  <a:srgbClr val="FF0000"/>
                </a:solidFill>
                <a:latin typeface="Arial" pitchFamily="34" charset="0"/>
                <a:cs typeface="Arial" pitchFamily="34" charset="0"/>
              </a:rPr>
              <a:t>struggling</a:t>
            </a:r>
            <a:r>
              <a:rPr lang="en-US" sz="1700" dirty="0">
                <a:latin typeface="Arial" pitchFamily="34" charset="0"/>
                <a:cs typeface="Arial" pitchFamily="34" charset="0"/>
              </a:rPr>
              <a:t>. </a:t>
            </a:r>
            <a:r>
              <a:rPr lang="en-US" sz="1700" dirty="0">
                <a:solidFill>
                  <a:schemeClr val="tx1"/>
                </a:solidFill>
                <a:latin typeface="Arial" pitchFamily="34" charset="0"/>
                <a:cs typeface="Arial" pitchFamily="34" charset="0"/>
              </a:rPr>
              <a:t>I looked at her and asked, </a:t>
            </a:r>
            <a:r>
              <a:rPr lang="en-US" sz="1700" dirty="0">
                <a:solidFill>
                  <a:srgbClr val="FF0000"/>
                </a:solidFill>
                <a:latin typeface="Arial" pitchFamily="34" charset="0"/>
                <a:cs typeface="Arial" pitchFamily="34" charset="0"/>
              </a:rPr>
              <a:t>“I thought you </a:t>
            </a:r>
            <a:r>
              <a:rPr lang="en-US" sz="1700" dirty="0" smtClean="0">
                <a:solidFill>
                  <a:srgbClr val="FF0000"/>
                </a:solidFill>
                <a:latin typeface="Arial" pitchFamily="34" charset="0"/>
                <a:cs typeface="Arial" pitchFamily="34" charset="0"/>
              </a:rPr>
              <a:t>liked me</a:t>
            </a:r>
            <a:r>
              <a:rPr lang="en-US" sz="1700" dirty="0">
                <a:solidFill>
                  <a:srgbClr val="FF0000"/>
                </a:solidFill>
                <a:latin typeface="Arial" pitchFamily="34" charset="0"/>
                <a:cs typeface="Arial" pitchFamily="34" charset="0"/>
              </a:rPr>
              <a:t>? </a:t>
            </a:r>
            <a:r>
              <a:rPr lang="en-US" sz="1700" dirty="0">
                <a:solidFill>
                  <a:schemeClr val="tx1"/>
                </a:solidFill>
                <a:latin typeface="Arial" pitchFamily="34" charset="0"/>
                <a:cs typeface="Arial" pitchFamily="34" charset="0"/>
              </a:rPr>
              <a:t>Don’t you think we've been </a:t>
            </a:r>
            <a:r>
              <a:rPr lang="en-US" sz="1700" dirty="0" smtClean="0">
                <a:solidFill>
                  <a:schemeClr val="tx1"/>
                </a:solidFill>
                <a:latin typeface="Arial" pitchFamily="34" charset="0"/>
                <a:cs typeface="Arial" pitchFamily="34" charset="0"/>
              </a:rPr>
              <a:t>talking to each other long enough?“ All of a sudden she started </a:t>
            </a:r>
            <a:r>
              <a:rPr lang="en-US" sz="1700" dirty="0" smtClean="0">
                <a:solidFill>
                  <a:srgbClr val="FF0000"/>
                </a:solidFill>
                <a:latin typeface="Arial" pitchFamily="34" charset="0"/>
                <a:cs typeface="Arial" pitchFamily="34" charset="0"/>
              </a:rPr>
              <a:t>yelling </a:t>
            </a:r>
            <a:r>
              <a:rPr lang="en-US" sz="1700" dirty="0" smtClean="0">
                <a:solidFill>
                  <a:schemeClr val="tx1"/>
                </a:solidFill>
                <a:latin typeface="Arial" pitchFamily="34" charset="0"/>
                <a:cs typeface="Arial" pitchFamily="34" charset="0"/>
              </a:rPr>
              <a:t>at me and </a:t>
            </a:r>
            <a:r>
              <a:rPr lang="en-US" sz="1700" dirty="0" smtClean="0">
                <a:solidFill>
                  <a:srgbClr val="FF0000"/>
                </a:solidFill>
                <a:latin typeface="Arial" pitchFamily="34" charset="0"/>
                <a:cs typeface="Arial" pitchFamily="34" charset="0"/>
              </a:rPr>
              <a:t>pushed me </a:t>
            </a:r>
            <a:r>
              <a:rPr lang="en-US" sz="1700" dirty="0" smtClean="0">
                <a:solidFill>
                  <a:schemeClr val="tx1"/>
                </a:solidFill>
                <a:latin typeface="Arial" pitchFamily="34" charset="0"/>
                <a:cs typeface="Arial" pitchFamily="34" charset="0"/>
              </a:rPr>
              <a:t>off the bed. What </a:t>
            </a:r>
            <a:r>
              <a:rPr lang="en-US" sz="1700" dirty="0">
                <a:solidFill>
                  <a:schemeClr val="tx1"/>
                </a:solidFill>
                <a:latin typeface="Arial" pitchFamily="34" charset="0"/>
                <a:cs typeface="Arial" pitchFamily="34" charset="0"/>
              </a:rPr>
              <a:t>happened? I felt so </a:t>
            </a:r>
            <a:r>
              <a:rPr lang="en-US" sz="1700" dirty="0">
                <a:solidFill>
                  <a:srgbClr val="FF0000"/>
                </a:solidFill>
                <a:latin typeface="Arial" pitchFamily="34" charset="0"/>
                <a:cs typeface="Arial" pitchFamily="34" charset="0"/>
              </a:rPr>
              <a:t>embarrassed </a:t>
            </a:r>
            <a:r>
              <a:rPr lang="en-US" sz="1700" dirty="0" smtClean="0">
                <a:solidFill>
                  <a:srgbClr val="FF0000"/>
                </a:solidFill>
                <a:latin typeface="Arial" pitchFamily="34" charset="0"/>
                <a:cs typeface="Arial" pitchFamily="34" charset="0"/>
              </a:rPr>
              <a:t>and confused.</a:t>
            </a:r>
            <a:endParaRPr lang="en-US" sz="17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308500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8"/>
        <p:cNvGrpSpPr/>
        <p:nvPr/>
      </p:nvGrpSpPr>
      <p:grpSpPr>
        <a:xfrm>
          <a:off x="0" y="0"/>
          <a:ext cx="0" cy="0"/>
          <a:chOff x="0" y="0"/>
          <a:chExt cx="0" cy="0"/>
        </a:xfrm>
      </p:grpSpPr>
      <p:sp>
        <p:nvSpPr>
          <p:cNvPr id="80" name="Google Shape;80;p16"/>
          <p:cNvSpPr txBox="1">
            <a:spLocks noGrp="1"/>
          </p:cNvSpPr>
          <p:nvPr>
            <p:ph type="title"/>
          </p:nvPr>
        </p:nvSpPr>
        <p:spPr>
          <a:xfrm>
            <a:off x="311700" y="251387"/>
            <a:ext cx="8520600" cy="728797"/>
          </a:xfrm>
          <a:prstGeom prst="rect">
            <a:avLst/>
          </a:prstGeom>
          <a:ln w="19050" cap="flat" cmpd="sng">
            <a:solidFill>
              <a:schemeClr val="dk1"/>
            </a:solidFill>
            <a:prstDash val="solid"/>
            <a:round/>
            <a:headEnd type="none" w="sm" len="sm"/>
            <a:tailEnd type="none" w="sm" len="sm"/>
          </a:ln>
        </p:spPr>
        <p:txBody>
          <a:bodyPr spcFirstLastPara="1" wrap="square" lIns="91425" tIns="91425" rIns="91425" bIns="91425" anchor="ctr" anchorCtr="0">
            <a:normAutofit/>
          </a:bodyPr>
          <a:lstStyle/>
          <a:p>
            <a:pPr lvl="0" algn="ctr">
              <a:lnSpc>
                <a:spcPct val="90000"/>
              </a:lnSpc>
            </a:pPr>
            <a:r>
              <a:rPr lang="en" b="1" dirty="0" smtClean="0"/>
              <a:t>The Big Party #3 – </a:t>
            </a:r>
            <a:r>
              <a:rPr lang="en" b="1" dirty="0"/>
              <a:t>Amanda’s Story</a:t>
            </a:r>
            <a:endParaRPr b="1" dirty="0"/>
          </a:p>
        </p:txBody>
      </p:sp>
      <p:sp>
        <p:nvSpPr>
          <p:cNvPr id="2" name="Text Placeholder 1"/>
          <p:cNvSpPr>
            <a:spLocks noGrp="1"/>
          </p:cNvSpPr>
          <p:nvPr>
            <p:ph type="body" idx="2"/>
          </p:nvPr>
        </p:nvSpPr>
        <p:spPr>
          <a:xfrm>
            <a:off x="311700" y="1129553"/>
            <a:ext cx="8520600" cy="2899523"/>
          </a:xfrm>
        </p:spPr>
        <p:txBody>
          <a:bodyPr>
            <a:normAutofit/>
          </a:bodyPr>
          <a:lstStyle/>
          <a:p>
            <a:pPr marL="139700" indent="0">
              <a:buNone/>
            </a:pPr>
            <a:r>
              <a:rPr lang="en-US" sz="1800" b="1" dirty="0">
                <a:solidFill>
                  <a:schemeClr val="tx1"/>
                </a:solidFill>
                <a:latin typeface="Arial" pitchFamily="34" charset="0"/>
                <a:cs typeface="Arial" pitchFamily="34" charset="0"/>
              </a:rPr>
              <a:t>Amanda’s Story: </a:t>
            </a:r>
            <a:r>
              <a:rPr lang="en-US" sz="1800" dirty="0" smtClean="0">
                <a:solidFill>
                  <a:schemeClr val="tx1"/>
                </a:solidFill>
                <a:latin typeface="Arial" pitchFamily="34" charset="0"/>
                <a:cs typeface="Arial" pitchFamily="34" charset="0"/>
              </a:rPr>
              <a:t>I decided to </a:t>
            </a:r>
            <a:r>
              <a:rPr lang="en-US" sz="1800" dirty="0" smtClean="0">
                <a:solidFill>
                  <a:srgbClr val="FF0000"/>
                </a:solidFill>
                <a:latin typeface="Arial" pitchFamily="34" charset="0"/>
                <a:cs typeface="Arial" pitchFamily="34" charset="0"/>
              </a:rPr>
              <a:t>sit </a:t>
            </a:r>
            <a:r>
              <a:rPr lang="en-US" sz="1800" dirty="0" smtClean="0">
                <a:solidFill>
                  <a:schemeClr val="tx1"/>
                </a:solidFill>
                <a:latin typeface="Arial" pitchFamily="34" charset="0"/>
                <a:cs typeface="Arial" pitchFamily="34" charset="0"/>
              </a:rPr>
              <a:t>on </a:t>
            </a:r>
            <a:r>
              <a:rPr lang="en-US" sz="1800" dirty="0">
                <a:solidFill>
                  <a:schemeClr val="tx1"/>
                </a:solidFill>
                <a:latin typeface="Arial" pitchFamily="34" charset="0"/>
                <a:cs typeface="Arial" pitchFamily="34" charset="0"/>
              </a:rPr>
              <a:t>the bed. </a:t>
            </a:r>
            <a:r>
              <a:rPr lang="en-US" sz="1800" dirty="0">
                <a:solidFill>
                  <a:srgbClr val="FF0000"/>
                </a:solidFill>
                <a:latin typeface="Arial" pitchFamily="34" charset="0"/>
                <a:cs typeface="Arial" pitchFamily="34" charset="0"/>
              </a:rPr>
              <a:t>I didn’t expect </a:t>
            </a:r>
            <a:r>
              <a:rPr lang="en-US" sz="1800" dirty="0">
                <a:solidFill>
                  <a:schemeClr val="tx1"/>
                </a:solidFill>
                <a:latin typeface="Arial" pitchFamily="34" charset="0"/>
                <a:cs typeface="Arial" pitchFamily="34" charset="0"/>
              </a:rPr>
              <a:t>him to start kissing me right away, but it </a:t>
            </a:r>
            <a:r>
              <a:rPr lang="en-US" sz="1800" dirty="0">
                <a:solidFill>
                  <a:srgbClr val="FF0000"/>
                </a:solidFill>
                <a:latin typeface="Arial" pitchFamily="34" charset="0"/>
                <a:cs typeface="Arial" pitchFamily="34" charset="0"/>
              </a:rPr>
              <a:t>felt good</a:t>
            </a:r>
            <a:r>
              <a:rPr lang="en-US" sz="1800" dirty="0">
                <a:latin typeface="Arial" pitchFamily="34" charset="0"/>
                <a:cs typeface="Arial" pitchFamily="34" charset="0"/>
              </a:rPr>
              <a:t>. </a:t>
            </a:r>
            <a:r>
              <a:rPr lang="en-US" sz="1800" dirty="0">
                <a:solidFill>
                  <a:schemeClr val="tx1"/>
                </a:solidFill>
                <a:latin typeface="Arial" pitchFamily="34" charset="0"/>
                <a:cs typeface="Arial" pitchFamily="34" charset="0"/>
              </a:rPr>
              <a:t>We sat there </a:t>
            </a:r>
            <a:r>
              <a:rPr lang="en-US" sz="1800" dirty="0">
                <a:solidFill>
                  <a:srgbClr val="FF0000"/>
                </a:solidFill>
                <a:latin typeface="Arial" pitchFamily="34" charset="0"/>
                <a:cs typeface="Arial" pitchFamily="34" charset="0"/>
              </a:rPr>
              <a:t>making out </a:t>
            </a:r>
            <a:r>
              <a:rPr lang="en-US" sz="1800" dirty="0">
                <a:solidFill>
                  <a:schemeClr val="tx1"/>
                </a:solidFill>
                <a:latin typeface="Arial" pitchFamily="34" charset="0"/>
                <a:cs typeface="Arial" pitchFamily="34" charset="0"/>
              </a:rPr>
              <a:t>for </a:t>
            </a:r>
            <a:r>
              <a:rPr lang="en-US" sz="1800" dirty="0" smtClean="0">
                <a:solidFill>
                  <a:schemeClr val="tx1"/>
                </a:solidFill>
                <a:latin typeface="Arial" pitchFamily="34" charset="0"/>
                <a:cs typeface="Arial" pitchFamily="34" charset="0"/>
              </a:rPr>
              <a:t>a while</a:t>
            </a:r>
            <a:r>
              <a:rPr lang="en-US" sz="1800" dirty="0">
                <a:solidFill>
                  <a:schemeClr val="tx1"/>
                </a:solidFill>
                <a:latin typeface="Arial" pitchFamily="34" charset="0"/>
                <a:cs typeface="Arial" pitchFamily="34" charset="0"/>
              </a:rPr>
              <a:t>. He started </a:t>
            </a:r>
            <a:r>
              <a:rPr lang="en-US" sz="1800" dirty="0">
                <a:solidFill>
                  <a:srgbClr val="FF0000"/>
                </a:solidFill>
                <a:latin typeface="Arial" pitchFamily="34" charset="0"/>
                <a:cs typeface="Arial" pitchFamily="34" charset="0"/>
              </a:rPr>
              <a:t>touching </a:t>
            </a:r>
            <a:r>
              <a:rPr lang="en-US" sz="1800" dirty="0" smtClean="0">
                <a:solidFill>
                  <a:srgbClr val="FF0000"/>
                </a:solidFill>
                <a:latin typeface="Arial" pitchFamily="34" charset="0"/>
                <a:cs typeface="Arial" pitchFamily="34" charset="0"/>
              </a:rPr>
              <a:t>me</a:t>
            </a:r>
            <a:r>
              <a:rPr lang="en-US" sz="1800" dirty="0" smtClean="0">
                <a:solidFill>
                  <a:schemeClr val="tx1"/>
                </a:solidFill>
                <a:latin typeface="Arial" pitchFamily="34" charset="0"/>
                <a:cs typeface="Arial" pitchFamily="34" charset="0"/>
              </a:rPr>
              <a:t> </a:t>
            </a:r>
            <a:r>
              <a:rPr lang="en-US" sz="1800" dirty="0">
                <a:solidFill>
                  <a:schemeClr val="tx1"/>
                </a:solidFill>
                <a:latin typeface="Arial" pitchFamily="34" charset="0"/>
                <a:cs typeface="Arial" pitchFamily="34" charset="0"/>
              </a:rPr>
              <a:t>and </a:t>
            </a:r>
            <a:r>
              <a:rPr lang="en-US" sz="1800" dirty="0">
                <a:solidFill>
                  <a:srgbClr val="FF0000"/>
                </a:solidFill>
                <a:latin typeface="Arial" pitchFamily="34" charset="0"/>
                <a:cs typeface="Arial" pitchFamily="34" charset="0"/>
              </a:rPr>
              <a:t>pushed me </a:t>
            </a:r>
            <a:r>
              <a:rPr lang="en-US" sz="1800" dirty="0">
                <a:solidFill>
                  <a:schemeClr val="tx1"/>
                </a:solidFill>
                <a:latin typeface="Arial" pitchFamily="34" charset="0"/>
                <a:cs typeface="Arial" pitchFamily="34" charset="0"/>
              </a:rPr>
              <a:t>onto the bed. I started </a:t>
            </a:r>
            <a:r>
              <a:rPr lang="en-US" sz="1800" dirty="0">
                <a:solidFill>
                  <a:srgbClr val="FF0000"/>
                </a:solidFill>
                <a:latin typeface="Arial" pitchFamily="34" charset="0"/>
                <a:cs typeface="Arial" pitchFamily="34" charset="0"/>
              </a:rPr>
              <a:t>pulling away </a:t>
            </a:r>
            <a:r>
              <a:rPr lang="en-US" sz="1800" dirty="0">
                <a:solidFill>
                  <a:schemeClr val="tx1"/>
                </a:solidFill>
                <a:latin typeface="Arial" pitchFamily="34" charset="0"/>
                <a:cs typeface="Arial" pitchFamily="34" charset="0"/>
              </a:rPr>
              <a:t>from him, but </a:t>
            </a:r>
            <a:r>
              <a:rPr lang="en-US" sz="1800" dirty="0">
                <a:solidFill>
                  <a:srgbClr val="FF0000"/>
                </a:solidFill>
                <a:latin typeface="Arial" pitchFamily="34" charset="0"/>
                <a:cs typeface="Arial" pitchFamily="34" charset="0"/>
              </a:rPr>
              <a:t>he wouldn’t </a:t>
            </a:r>
            <a:r>
              <a:rPr lang="en-US" sz="1800" dirty="0">
                <a:solidFill>
                  <a:schemeClr val="tx1"/>
                </a:solidFill>
                <a:latin typeface="Arial" pitchFamily="34" charset="0"/>
                <a:cs typeface="Arial" pitchFamily="34" charset="0"/>
              </a:rPr>
              <a:t>let me. I had to get up. So, I tried harder but </a:t>
            </a:r>
            <a:r>
              <a:rPr lang="en-US" sz="1800" dirty="0">
                <a:solidFill>
                  <a:srgbClr val="FF0000"/>
                </a:solidFill>
                <a:latin typeface="Arial" pitchFamily="34" charset="0"/>
                <a:cs typeface="Arial" pitchFamily="34" charset="0"/>
              </a:rPr>
              <a:t>he was a lot stronger</a:t>
            </a:r>
            <a:r>
              <a:rPr lang="en-US" sz="1800" dirty="0">
                <a:latin typeface="Arial" pitchFamily="34" charset="0"/>
                <a:cs typeface="Arial" pitchFamily="34" charset="0"/>
              </a:rPr>
              <a:t> </a:t>
            </a:r>
            <a:r>
              <a:rPr lang="en-US" sz="1800" dirty="0">
                <a:solidFill>
                  <a:schemeClr val="tx1"/>
                </a:solidFill>
                <a:latin typeface="Arial" pitchFamily="34" charset="0"/>
                <a:cs typeface="Arial" pitchFamily="34" charset="0"/>
              </a:rPr>
              <a:t>than me. Then he looked at me and said,</a:t>
            </a:r>
            <a:r>
              <a:rPr lang="en-US" sz="1800" dirty="0">
                <a:latin typeface="Arial" pitchFamily="34" charset="0"/>
                <a:cs typeface="Arial" pitchFamily="34" charset="0"/>
              </a:rPr>
              <a:t> </a:t>
            </a:r>
            <a:r>
              <a:rPr lang="en-US" sz="1800" dirty="0">
                <a:solidFill>
                  <a:srgbClr val="FF0000"/>
                </a:solidFill>
                <a:latin typeface="Arial" pitchFamily="34" charset="0"/>
                <a:cs typeface="Arial" pitchFamily="34" charset="0"/>
              </a:rPr>
              <a:t>“I thought you said you </a:t>
            </a:r>
            <a:r>
              <a:rPr lang="en-US" sz="1800" dirty="0" smtClean="0">
                <a:solidFill>
                  <a:srgbClr val="FF0000"/>
                </a:solidFill>
                <a:latin typeface="Arial" pitchFamily="34" charset="0"/>
                <a:cs typeface="Arial" pitchFamily="34" charset="0"/>
              </a:rPr>
              <a:t>liked </a:t>
            </a:r>
            <a:r>
              <a:rPr lang="en-US" sz="1800" dirty="0">
                <a:solidFill>
                  <a:srgbClr val="FF0000"/>
                </a:solidFill>
                <a:latin typeface="Arial" pitchFamily="34" charset="0"/>
                <a:cs typeface="Arial" pitchFamily="34" charset="0"/>
              </a:rPr>
              <a:t>me? </a:t>
            </a:r>
            <a:r>
              <a:rPr lang="en-US" sz="1800" dirty="0">
                <a:solidFill>
                  <a:schemeClr val="tx1"/>
                </a:solidFill>
                <a:latin typeface="Arial" pitchFamily="34" charset="0"/>
                <a:cs typeface="Arial" pitchFamily="34" charset="0"/>
              </a:rPr>
              <a:t>Don’t you think we've been talking to each other long enough</a:t>
            </a:r>
            <a:r>
              <a:rPr lang="en-US" sz="1800" dirty="0" smtClean="0">
                <a:solidFill>
                  <a:schemeClr val="tx1"/>
                </a:solidFill>
                <a:latin typeface="Arial" pitchFamily="34" charset="0"/>
                <a:cs typeface="Arial" pitchFamily="34" charset="0"/>
              </a:rPr>
              <a:t>?” </a:t>
            </a:r>
            <a:r>
              <a:rPr lang="en-US" sz="1800" dirty="0">
                <a:solidFill>
                  <a:schemeClr val="tx1"/>
                </a:solidFill>
                <a:latin typeface="Arial" pitchFamily="34" charset="0"/>
                <a:cs typeface="Arial" pitchFamily="34" charset="0"/>
              </a:rPr>
              <a:t>I started </a:t>
            </a:r>
            <a:r>
              <a:rPr lang="en-US" sz="1800" dirty="0">
                <a:solidFill>
                  <a:srgbClr val="FF0000"/>
                </a:solidFill>
                <a:latin typeface="Arial" pitchFamily="34" charset="0"/>
                <a:cs typeface="Arial" pitchFamily="34" charset="0"/>
              </a:rPr>
              <a:t>yelling </a:t>
            </a:r>
            <a:r>
              <a:rPr lang="en-US" sz="1800" dirty="0">
                <a:solidFill>
                  <a:schemeClr val="tx1"/>
                </a:solidFill>
                <a:latin typeface="Arial" pitchFamily="34" charset="0"/>
                <a:cs typeface="Arial" pitchFamily="34" charset="0"/>
              </a:rPr>
              <a:t>at him and </a:t>
            </a:r>
            <a:r>
              <a:rPr lang="en-US" sz="1800" dirty="0">
                <a:solidFill>
                  <a:srgbClr val="FF0000"/>
                </a:solidFill>
                <a:latin typeface="Arial" pitchFamily="34" charset="0"/>
                <a:cs typeface="Arial" pitchFamily="34" charset="0"/>
              </a:rPr>
              <a:t>pushed him off </a:t>
            </a:r>
            <a:r>
              <a:rPr lang="en-US" sz="1800" dirty="0">
                <a:solidFill>
                  <a:schemeClr val="tx1"/>
                </a:solidFill>
                <a:latin typeface="Arial" pitchFamily="34" charset="0"/>
                <a:cs typeface="Arial" pitchFamily="34" charset="0"/>
              </a:rPr>
              <a:t>the bed. </a:t>
            </a:r>
            <a:r>
              <a:rPr lang="en-US" sz="1800">
                <a:solidFill>
                  <a:schemeClr val="tx1"/>
                </a:solidFill>
                <a:latin typeface="Arial" pitchFamily="34" charset="0"/>
                <a:cs typeface="Arial" pitchFamily="34" charset="0"/>
              </a:rPr>
              <a:t>What </a:t>
            </a:r>
            <a:r>
              <a:rPr lang="en-US" sz="1800" smtClean="0">
                <a:solidFill>
                  <a:schemeClr val="tx1"/>
                </a:solidFill>
                <a:latin typeface="Arial" pitchFamily="34" charset="0"/>
                <a:cs typeface="Arial" pitchFamily="34" charset="0"/>
              </a:rPr>
              <a:t>just happened</a:t>
            </a:r>
            <a:r>
              <a:rPr lang="en-US" sz="1800" dirty="0">
                <a:solidFill>
                  <a:schemeClr val="tx1"/>
                </a:solidFill>
                <a:latin typeface="Arial" pitchFamily="34" charset="0"/>
                <a:cs typeface="Arial" pitchFamily="34" charset="0"/>
              </a:rPr>
              <a:t>? I felt so </a:t>
            </a:r>
            <a:r>
              <a:rPr lang="en-US" sz="1800" dirty="0" smtClean="0">
                <a:solidFill>
                  <a:srgbClr val="FF0000"/>
                </a:solidFill>
                <a:latin typeface="Arial" pitchFamily="34" charset="0"/>
                <a:cs typeface="Arial" pitchFamily="34" charset="0"/>
              </a:rPr>
              <a:t>violated. </a:t>
            </a:r>
            <a:r>
              <a:rPr lang="en-US" sz="1800" dirty="0">
                <a:solidFill>
                  <a:srgbClr val="FF0000"/>
                </a:solidFill>
                <a:latin typeface="Arial" pitchFamily="34" charset="0"/>
                <a:cs typeface="Arial" pitchFamily="34" charset="0"/>
              </a:rPr>
              <a:t>This is not what I wanted</a:t>
            </a:r>
            <a:r>
              <a:rPr lang="en-US" sz="1800" dirty="0" smtClean="0">
                <a:solidFill>
                  <a:srgbClr val="FF0000"/>
                </a:solidFill>
                <a:latin typeface="Arial" pitchFamily="34" charset="0"/>
                <a:cs typeface="Arial" pitchFamily="34" charset="0"/>
              </a:rPr>
              <a:t>.</a:t>
            </a:r>
            <a:endParaRPr lang="en-US" sz="18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821833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445025"/>
            <a:ext cx="8520600" cy="726550"/>
          </a:xfrm>
        </p:spPr>
        <p:style>
          <a:lnRef idx="2">
            <a:schemeClr val="dk1"/>
          </a:lnRef>
          <a:fillRef idx="1">
            <a:schemeClr val="lt1"/>
          </a:fillRef>
          <a:effectRef idx="0">
            <a:schemeClr val="dk1"/>
          </a:effectRef>
          <a:fontRef idx="minor">
            <a:schemeClr val="dk1"/>
          </a:fontRef>
        </p:style>
        <p:txBody>
          <a:bodyPr anchor="ctr">
            <a:noAutofit/>
          </a:bodyPr>
          <a:lstStyle/>
          <a:p>
            <a:pPr algn="ctr"/>
            <a:r>
              <a:rPr lang="en-CA" b="1" dirty="0" smtClean="0"/>
              <a:t>How Might this Situation be Avoided?</a:t>
            </a:r>
            <a:endParaRPr lang="en-CA" b="1" dirty="0"/>
          </a:p>
        </p:txBody>
      </p:sp>
      <p:sp>
        <p:nvSpPr>
          <p:cNvPr id="3" name="Text Placeholder 2"/>
          <p:cNvSpPr>
            <a:spLocks noGrp="1"/>
          </p:cNvSpPr>
          <p:nvPr>
            <p:ph type="body" idx="1"/>
          </p:nvPr>
        </p:nvSpPr>
        <p:spPr>
          <a:xfrm>
            <a:off x="311699" y="1319897"/>
            <a:ext cx="8520601" cy="2570510"/>
          </a:xfrm>
        </p:spPr>
        <p:txBody>
          <a:bodyPr>
            <a:noAutofit/>
          </a:bodyPr>
          <a:lstStyle/>
          <a:p>
            <a:pPr marL="285750" indent="-285750">
              <a:lnSpc>
                <a:spcPct val="100000"/>
              </a:lnSpc>
              <a:buClrTx/>
              <a:buSzTx/>
              <a:defRPr/>
            </a:pPr>
            <a:r>
              <a:rPr lang="en-US" sz="2000" kern="1200" dirty="0" smtClean="0">
                <a:solidFill>
                  <a:prstClr val="black"/>
                </a:solidFill>
              </a:rPr>
              <a:t>Discuss safe partying tips</a:t>
            </a:r>
          </a:p>
          <a:p>
            <a:pPr marL="285750" indent="-285750">
              <a:lnSpc>
                <a:spcPct val="100000"/>
              </a:lnSpc>
              <a:buClrTx/>
              <a:buSzTx/>
              <a:defRPr/>
            </a:pPr>
            <a:r>
              <a:rPr lang="en-US" sz="2000" kern="1200" dirty="0" smtClean="0">
                <a:solidFill>
                  <a:prstClr val="black"/>
                </a:solidFill>
              </a:rPr>
              <a:t>Better communication is needed between the two people involved</a:t>
            </a:r>
          </a:p>
          <a:p>
            <a:pPr marL="285750" indent="-285750">
              <a:lnSpc>
                <a:spcPct val="100000"/>
              </a:lnSpc>
              <a:buClrTx/>
              <a:buSzTx/>
              <a:defRPr/>
            </a:pPr>
            <a:r>
              <a:rPr lang="en-US" sz="2000" kern="1200" dirty="0" smtClean="0">
                <a:solidFill>
                  <a:prstClr val="black"/>
                </a:solidFill>
              </a:rPr>
              <a:t>Understanding the concept of consent, and receiving consent</a:t>
            </a:r>
          </a:p>
          <a:p>
            <a:pPr marL="285750" indent="-285750">
              <a:lnSpc>
                <a:spcPct val="100000"/>
              </a:lnSpc>
              <a:buClrTx/>
              <a:buSzTx/>
              <a:defRPr/>
            </a:pPr>
            <a:r>
              <a:rPr lang="en-US" sz="2000" kern="1200" dirty="0" smtClean="0">
                <a:solidFill>
                  <a:prstClr val="black"/>
                </a:solidFill>
              </a:rPr>
              <a:t>Learning to clearly state your feelings and thoughts</a:t>
            </a:r>
          </a:p>
          <a:p>
            <a:pPr marL="285750" indent="-285750">
              <a:lnSpc>
                <a:spcPct val="100000"/>
              </a:lnSpc>
              <a:buClrTx/>
              <a:buSzTx/>
              <a:defRPr/>
            </a:pPr>
            <a:r>
              <a:rPr lang="en-US" sz="2000" kern="1200" dirty="0" smtClean="0">
                <a:solidFill>
                  <a:prstClr val="black"/>
                </a:solidFill>
              </a:rPr>
              <a:t>Stopping when you hear/understand “no” or when consent is not clear (e.g., uncomfortable body language)</a:t>
            </a:r>
          </a:p>
          <a:p>
            <a:pPr marL="285750" indent="-285750">
              <a:lnSpc>
                <a:spcPct val="100000"/>
              </a:lnSpc>
              <a:buClrTx/>
              <a:buSzTx/>
              <a:defRPr/>
            </a:pPr>
            <a:r>
              <a:rPr lang="en-US" sz="2000" kern="1200" dirty="0">
                <a:solidFill>
                  <a:prstClr val="black"/>
                </a:solidFill>
              </a:rPr>
              <a:t>Tell a friend where you are headed, in case the situation were to escalate and you needed </a:t>
            </a:r>
            <a:r>
              <a:rPr lang="en-US" sz="2000" kern="1200" dirty="0" smtClean="0">
                <a:solidFill>
                  <a:prstClr val="black"/>
                </a:solidFill>
              </a:rPr>
              <a:t>help</a:t>
            </a:r>
            <a:endParaRPr lang="en-US" sz="2000" kern="1200" dirty="0">
              <a:solidFill>
                <a:prstClr val="black"/>
              </a:solidFill>
            </a:endParaRPr>
          </a:p>
        </p:txBody>
      </p:sp>
    </p:spTree>
    <p:extLst>
      <p:ext uri="{BB962C8B-B14F-4D97-AF65-F5344CB8AC3E}">
        <p14:creationId xmlns:p14="http://schemas.microsoft.com/office/powerpoint/2010/main" val="4032705974"/>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1636</TotalTime>
  <Words>2962</Words>
  <Application>Microsoft Office PowerPoint</Application>
  <PresentationFormat>On-screen Show (16:9)</PresentationFormat>
  <Paragraphs>126</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Simple Light</vt:lpstr>
      <vt:lpstr>The Big Party</vt:lpstr>
      <vt:lpstr>Jason’s (His) Story</vt:lpstr>
      <vt:lpstr>The Big Party #1 – Jason’s Story</vt:lpstr>
      <vt:lpstr>The Big Party #1 – Amanda’s Story</vt:lpstr>
      <vt:lpstr>The Big Party #2 – Jason’s Story</vt:lpstr>
      <vt:lpstr>The Big Party #2 – Amanda’s Story</vt:lpstr>
      <vt:lpstr>The Big Party #3 – Jason’s Story</vt:lpstr>
      <vt:lpstr>The Big Party #3 – Amanda’s Story</vt:lpstr>
      <vt:lpstr>How Might this Situation be Avoided?</vt:lpstr>
      <vt:lpstr>Reverse the Roles… What if?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Robinson, Mackenzie</dc:creator>
  <cp:lastModifiedBy>Ratskos, Emillea</cp:lastModifiedBy>
  <cp:revision>93</cp:revision>
  <dcterms:modified xsi:type="dcterms:W3CDTF">2023-02-24T19:23:12Z</dcterms:modified>
</cp:coreProperties>
</file>