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94" r:id="rId3"/>
    <p:sldId id="257" r:id="rId4"/>
    <p:sldId id="258" r:id="rId5"/>
    <p:sldId id="259" r:id="rId6"/>
    <p:sldId id="288" r:id="rId7"/>
    <p:sldId id="297" r:id="rId8"/>
    <p:sldId id="296" r:id="rId9"/>
    <p:sldId id="289" r:id="rId10"/>
    <p:sldId id="285" r:id="rId11"/>
    <p:sldId id="260" r:id="rId12"/>
    <p:sldId id="281" r:id="rId13"/>
    <p:sldId id="267" r:id="rId14"/>
    <p:sldId id="262" r:id="rId15"/>
    <p:sldId id="266" r:id="rId16"/>
    <p:sldId id="292" r:id="rId17"/>
    <p:sldId id="268" r:id="rId18"/>
    <p:sldId id="276" r:id="rId19"/>
    <p:sldId id="274" r:id="rId20"/>
    <p:sldId id="271" r:id="rId21"/>
    <p:sldId id="261" r:id="rId22"/>
    <p:sldId id="282" r:id="rId23"/>
    <p:sldId id="283" r:id="rId24"/>
    <p:sldId id="272" r:id="rId25"/>
    <p:sldId id="280" r:id="rId26"/>
    <p:sldId id="278" r:id="rId27"/>
    <p:sldId id="277" r:id="rId28"/>
    <p:sldId id="279" r:id="rId29"/>
    <p:sldId id="284" r:id="rId30"/>
    <p:sldId id="295" r:id="rId31"/>
    <p:sldId id="263" r:id="rId32"/>
    <p:sldId id="264" r:id="rId33"/>
    <p:sldId id="265" r:id="rId34"/>
    <p:sldId id="291"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Mackenzie" initials="RM" lastIdx="55" clrIdx="0">
    <p:extLst>
      <p:ext uri="{19B8F6BF-5375-455C-9EA6-DF929625EA0E}">
        <p15:presenceInfo xmlns:p15="http://schemas.microsoft.com/office/powerpoint/2012/main" userId="S-1-5-21-494292953-1948397803-1850952788-87215" providerId="AD"/>
      </p:ext>
    </p:extLst>
  </p:cmAuthor>
  <p:cmAuthor id="2" name="Opala, Sonia" initials="OS" lastIdx="11" clrIdx="1">
    <p:extLst>
      <p:ext uri="{19B8F6BF-5375-455C-9EA6-DF929625EA0E}">
        <p15:presenceInfo xmlns:p15="http://schemas.microsoft.com/office/powerpoint/2012/main" userId="S-1-5-21-494292953-1948397803-1850952788-88554" providerId="AD"/>
      </p:ext>
    </p:extLst>
  </p:cmAuthor>
  <p:cmAuthor id="3" name="Risteen, Helen" initials="RH" lastIdx="16" clrIdx="2">
    <p:extLst>
      <p:ext uri="{19B8F6BF-5375-455C-9EA6-DF929625EA0E}">
        <p15:presenceInfo xmlns:p15="http://schemas.microsoft.com/office/powerpoint/2012/main" userId="S-1-5-21-494292953-1948397803-1850952788-76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84" autoAdjust="0"/>
    <p:restoredTop sz="66618" autoAdjust="0"/>
  </p:normalViewPr>
  <p:slideViewPr>
    <p:cSldViewPr snapToGrid="0">
      <p:cViewPr varScale="1">
        <p:scale>
          <a:sx n="74" d="100"/>
          <a:sy n="74" d="100"/>
        </p:scale>
        <p:origin x="1771"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kids.kiddle.co/Culture" TargetMode="External"/><Relationship Id="rId3" Type="http://schemas.openxmlformats.org/officeDocument/2006/relationships/hyperlink" Target="https://kids.kiddle.co/Emotion" TargetMode="External"/><Relationship Id="rId7" Type="http://schemas.openxmlformats.org/officeDocument/2006/relationships/hyperlink" Target="https://kids.kiddle.co/Friendship"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kids.kiddle.co/Health" TargetMode="External"/><Relationship Id="rId5" Type="http://schemas.openxmlformats.org/officeDocument/2006/relationships/hyperlink" Target="https://kids.kiddle.co/Love" TargetMode="External"/><Relationship Id="rId10" Type="http://schemas.openxmlformats.org/officeDocument/2006/relationships/hyperlink" Target="https://kids.kiddle.co/Spirituality" TargetMode="External"/><Relationship Id="rId4" Type="http://schemas.openxmlformats.org/officeDocument/2006/relationships/hyperlink" Target="https://kids.kiddle.co/Interpersonal_relationship" TargetMode="External"/><Relationship Id="rId9" Type="http://schemas.openxmlformats.org/officeDocument/2006/relationships/hyperlink" Target="https://kids.kiddle.co/Religio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XGoRKZ3u68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ro5B0nXEYgE&amp;list=PL-3fUblIRJtI8aOzNbYjBJaB0cnh_Ta5K&amp;index=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iagararegion.ca/health/schools/youth-services.asp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solidFill>
                  <a:schemeClr val="dk1"/>
                </a:solidFill>
              </a:rPr>
              <a:t>**The following slides (1-6) are for teacher use only**</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i="1" dirty="0" smtClean="0"/>
              <a:t>The speaker’s notes</a:t>
            </a:r>
            <a:r>
              <a:rPr lang="en-CA" b="1" i="1" baseline="0" dirty="0" smtClean="0"/>
              <a:t> are also intended for teacher use only. The notes include general information, background knowledge, questions and/or prompts.  The information included in these notes should not be read word for word. Teachers should review the notes before using the presentation to become familiar with the content, as it is to supplement what is on the slide. </a:t>
            </a:r>
          </a:p>
          <a:p>
            <a:pPr marL="0" lvl="0" indent="0" algn="l" rtl="0">
              <a:spcBef>
                <a:spcPts val="0"/>
              </a:spcBef>
              <a:spcAft>
                <a:spcPts val="0"/>
              </a:spcAft>
              <a:buNone/>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latin typeface="Arial"/>
                <a:cs typeface="Arial"/>
                <a:sym typeface="Arial"/>
              </a:rPr>
              <a:t>Last Updated: January 2023</a:t>
            </a:r>
            <a:endParaRPr lang="en-CA" b="1"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cap="none" dirty="0" smtClean="0">
              <a:solidFill>
                <a:srgbClr val="FF0000"/>
              </a:solidFill>
              <a:effectLst/>
              <a:latin typeface="Arial"/>
              <a:ea typeface="Arial"/>
              <a:cs typeface="Arial"/>
              <a:sym typeface="Arial"/>
            </a:endParaRPr>
          </a:p>
          <a:p>
            <a:pPr marL="158750" indent="0">
              <a:buNone/>
            </a:pPr>
            <a:r>
              <a:rPr lang="en-US" sz="1100" b="0" i="0" u="none" strike="noStrike" cap="none" dirty="0" smtClean="0">
                <a:solidFill>
                  <a:srgbClr val="FF0000"/>
                </a:solidFill>
                <a:effectLst/>
                <a:latin typeface="Arial"/>
                <a:ea typeface="Arial"/>
                <a:cs typeface="Arial"/>
                <a:sym typeface="Arial"/>
              </a:rPr>
              <a:t>Understanding the differences between healthy, unhealthy and abusive relationships will help you model and teach your students the difference between them. These differences are also part of online relationships. </a:t>
            </a:r>
          </a:p>
          <a:p>
            <a:pPr marL="158750" indent="0">
              <a:buNone/>
            </a:pPr>
            <a:endParaRPr lang="en-US" sz="1100" b="0" i="0" u="none" strike="noStrike" cap="none" dirty="0" smtClean="0">
              <a:solidFill>
                <a:srgbClr val="FF0000"/>
              </a:solidFill>
              <a:effectLst/>
              <a:latin typeface="Arial"/>
              <a:ea typeface="Arial"/>
              <a:cs typeface="Arial"/>
              <a:sym typeface="Arial"/>
            </a:endParaRPr>
          </a:p>
          <a:p>
            <a:pPr marL="158750" indent="0">
              <a:buNone/>
            </a:pPr>
            <a:r>
              <a:rPr lang="en-US" sz="1100" b="0" i="1" u="none" strike="noStrike" cap="none" dirty="0" smtClean="0">
                <a:solidFill>
                  <a:srgbClr val="FF0000"/>
                </a:solidFill>
                <a:effectLst/>
                <a:latin typeface="Arial"/>
                <a:ea typeface="Arial"/>
                <a:cs typeface="Arial"/>
                <a:sym typeface="Arial"/>
              </a:rPr>
              <a:t>Discuss</a:t>
            </a:r>
            <a:r>
              <a:rPr lang="en-US" sz="1100" b="0" i="1" u="none" strike="noStrike" cap="none" baseline="0" dirty="0" smtClean="0">
                <a:solidFill>
                  <a:srgbClr val="FF0000"/>
                </a:solidFill>
                <a:effectLst/>
                <a:latin typeface="Arial"/>
                <a:ea typeface="Arial"/>
                <a:cs typeface="Arial"/>
                <a:sym typeface="Arial"/>
              </a:rPr>
              <a:t> the following…</a:t>
            </a:r>
            <a:endParaRPr lang="en-US" sz="1100" b="0" i="1" u="none" strike="noStrike" cap="none" dirty="0" smtClean="0">
              <a:solidFill>
                <a:srgbClr val="FF0000"/>
              </a:solidFill>
              <a:effectLst/>
              <a:latin typeface="Arial"/>
              <a:ea typeface="Arial"/>
              <a:cs typeface="Arial"/>
              <a:sym typeface="Arial"/>
            </a:endParaRPr>
          </a:p>
          <a:p>
            <a:pPr marL="158750" indent="0">
              <a:buNone/>
            </a:pPr>
            <a:r>
              <a:rPr lang="en-US" sz="1100" b="1" i="0" u="none" strike="noStrike" cap="none" dirty="0" smtClean="0">
                <a:solidFill>
                  <a:srgbClr val="FF0000"/>
                </a:solidFill>
                <a:effectLst/>
                <a:latin typeface="Arial"/>
                <a:ea typeface="Arial"/>
                <a:cs typeface="Arial"/>
                <a:sym typeface="Arial"/>
              </a:rPr>
              <a:t>Definition</a:t>
            </a:r>
            <a:r>
              <a:rPr lang="en-US" sz="1100" b="1" i="0" u="none" strike="noStrike" cap="none" baseline="0" dirty="0" smtClean="0">
                <a:solidFill>
                  <a:srgbClr val="FF0000"/>
                </a:solidFill>
                <a:effectLst/>
                <a:latin typeface="Arial"/>
                <a:ea typeface="Arial"/>
                <a:cs typeface="Arial"/>
                <a:sym typeface="Arial"/>
              </a:rPr>
              <a:t> of Intimacy: </a:t>
            </a:r>
            <a:r>
              <a:rPr lang="en-US" sz="1100" b="1" i="0" u="none" strike="noStrike" cap="none" dirty="0" smtClean="0">
                <a:solidFill>
                  <a:srgbClr val="000000"/>
                </a:solidFill>
                <a:effectLst/>
                <a:latin typeface="Arial"/>
                <a:ea typeface="Arial"/>
                <a:cs typeface="Arial"/>
                <a:sym typeface="Arial"/>
              </a:rPr>
              <a:t>Intimacy (intimate)</a:t>
            </a:r>
            <a:r>
              <a:rPr lang="en-US" sz="1100" b="0" i="0" u="none" strike="noStrike" cap="none" dirty="0" smtClean="0">
                <a:solidFill>
                  <a:srgbClr val="000000"/>
                </a:solidFill>
                <a:effectLst/>
                <a:latin typeface="Arial"/>
                <a:ea typeface="Arial"/>
                <a:cs typeface="Arial"/>
                <a:sym typeface="Arial"/>
              </a:rPr>
              <a:t> is linked with </a:t>
            </a:r>
            <a:r>
              <a:rPr lang="en-US" sz="1100" b="0" i="0" u="none" strike="noStrike" cap="none" dirty="0" smtClean="0">
                <a:solidFill>
                  <a:srgbClr val="000000"/>
                </a:solidFill>
                <a:effectLst/>
                <a:latin typeface="Arial"/>
                <a:ea typeface="Arial"/>
                <a:cs typeface="Arial"/>
                <a:sym typeface="Arial"/>
                <a:hlinkClick r:id="rId3" tooltip="Emotion"/>
              </a:rPr>
              <a:t>feelings</a:t>
            </a:r>
            <a:r>
              <a:rPr lang="en-US" sz="1100" b="0" i="0" u="none" strike="noStrike" cap="none" dirty="0" smtClean="0">
                <a:solidFill>
                  <a:srgbClr val="000000"/>
                </a:solidFill>
                <a:effectLst/>
                <a:latin typeface="Arial"/>
                <a:ea typeface="Arial"/>
                <a:cs typeface="Arial"/>
                <a:sym typeface="Arial"/>
              </a:rPr>
              <a:t> of closeness among partners in a </a:t>
            </a:r>
            <a:r>
              <a:rPr lang="en-US" sz="1100" b="0" i="0" u="none" strike="noStrike" cap="none" dirty="0" smtClean="0">
                <a:solidFill>
                  <a:srgbClr val="000000"/>
                </a:solidFill>
                <a:effectLst/>
                <a:latin typeface="Arial"/>
                <a:ea typeface="Arial"/>
                <a:cs typeface="Arial"/>
                <a:sym typeface="Arial"/>
                <a:hlinkClick r:id="rId4" tooltip="Interpersonal relationship"/>
              </a:rPr>
              <a:t>relationship</a:t>
            </a:r>
            <a:r>
              <a:rPr lang="en-US" sz="1100" b="0" i="0" u="none" strike="noStrike" cap="none" dirty="0" smtClean="0">
                <a:solidFill>
                  <a:srgbClr val="000000"/>
                </a:solidFill>
                <a:effectLst/>
                <a:latin typeface="Arial"/>
                <a:ea typeface="Arial"/>
                <a:cs typeface="Arial"/>
                <a:sym typeface="Arial"/>
              </a:rPr>
              <a:t>. It is usually characterized by </a:t>
            </a:r>
            <a:r>
              <a:rPr lang="en-US" sz="1100" b="0" i="0" u="none" strike="noStrike" cap="none" dirty="0" smtClean="0">
                <a:solidFill>
                  <a:srgbClr val="000000"/>
                </a:solidFill>
                <a:effectLst/>
                <a:latin typeface="Arial"/>
                <a:ea typeface="Arial"/>
                <a:cs typeface="Arial"/>
                <a:sym typeface="Arial"/>
                <a:hlinkClick r:id="rId5" tooltip="Love"/>
              </a:rPr>
              <a:t>love</a:t>
            </a:r>
            <a:r>
              <a:rPr lang="en-US" sz="1100" b="0" i="0" u="none" strike="noStrike" cap="none" dirty="0" smtClean="0">
                <a:solidFill>
                  <a:srgbClr val="000000"/>
                </a:solidFill>
                <a:effectLst/>
                <a:latin typeface="Arial"/>
                <a:ea typeface="Arial"/>
                <a:cs typeface="Arial"/>
                <a:sym typeface="Arial"/>
              </a:rPr>
              <a:t> and attachment.</a:t>
            </a:r>
          </a:p>
          <a:p>
            <a:pPr marL="158750" indent="0">
              <a:buNone/>
            </a:pP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This is not an exact definition, but it seems that intimacy and </a:t>
            </a:r>
            <a:r>
              <a:rPr lang="en-US" sz="1100" b="0" i="0" u="none" strike="noStrike" cap="none" dirty="0" smtClean="0">
                <a:solidFill>
                  <a:srgbClr val="000000"/>
                </a:solidFill>
                <a:effectLst/>
                <a:latin typeface="Arial"/>
                <a:ea typeface="Arial"/>
                <a:cs typeface="Arial"/>
                <a:sym typeface="Arial"/>
                <a:hlinkClick r:id="rId6" tooltip="Health"/>
              </a:rPr>
              <a:t>healthy</a:t>
            </a:r>
            <a:r>
              <a:rPr lang="en-US" sz="1100" b="0" i="0" u="none" strike="noStrike" cap="none" dirty="0" smtClean="0">
                <a:solidFill>
                  <a:srgbClr val="000000"/>
                </a:solidFill>
                <a:effectLst/>
                <a:latin typeface="Arial"/>
                <a:ea typeface="Arial"/>
                <a:cs typeface="Arial"/>
                <a:sym typeface="Arial"/>
              </a:rPr>
              <a:t> relationships go hand in hand. Indeed, intimacy is basic in any meaningful relationship: the basis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of </a:t>
            </a:r>
            <a:r>
              <a:rPr lang="en-US" sz="1100" b="0" i="0" u="none" strike="noStrike" cap="none" dirty="0" smtClean="0">
                <a:solidFill>
                  <a:srgbClr val="000000"/>
                </a:solidFill>
                <a:effectLst/>
                <a:latin typeface="Arial"/>
                <a:ea typeface="Arial"/>
                <a:cs typeface="Arial"/>
                <a:sym typeface="Arial"/>
                <a:hlinkClick r:id="rId7" tooltip="Friendship"/>
              </a:rPr>
              <a:t>friendship</a:t>
            </a:r>
            <a:r>
              <a:rPr lang="en-US" sz="1100" b="0" i="0" u="none" strike="noStrike" cap="none" dirty="0" smtClean="0">
                <a:solidFill>
                  <a:srgbClr val="000000"/>
                </a:solidFill>
                <a:effectLst/>
                <a:latin typeface="Arial"/>
                <a:ea typeface="Arial"/>
                <a:cs typeface="Arial"/>
                <a:sym typeface="Arial"/>
              </a:rPr>
              <a:t> and one of the foundations of </a:t>
            </a:r>
            <a:r>
              <a:rPr lang="en-US" sz="1100" b="0" i="0" u="none" strike="noStrike" cap="none" dirty="0" smtClean="0">
                <a:solidFill>
                  <a:srgbClr val="000000"/>
                </a:solidFill>
                <a:effectLst/>
                <a:latin typeface="Arial"/>
                <a:ea typeface="Arial"/>
                <a:cs typeface="Arial"/>
                <a:sym typeface="Arial"/>
                <a:hlinkClick r:id="rId5" tooltip="Love"/>
              </a:rPr>
              <a:t>love</a:t>
            </a:r>
            <a:r>
              <a:rPr lang="en-US" sz="1100" b="0" i="0" u="none" strike="noStrike" cap="none" dirty="0" smtClean="0">
                <a:solidFill>
                  <a:srgbClr val="000000"/>
                </a:solidFill>
                <a:effectLst/>
                <a:latin typeface="Arial"/>
                <a:ea typeface="Arial"/>
                <a:cs typeface="Arial"/>
                <a:sym typeface="Arial"/>
              </a:rPr>
              <a:t>.</a:t>
            </a:r>
          </a:p>
          <a:p>
            <a:pPr fontAlgn="base"/>
            <a:r>
              <a:rPr lang="en-US" sz="1100" b="0" i="0" u="none" strike="noStrike" cap="none" dirty="0" smtClean="0">
                <a:solidFill>
                  <a:srgbClr val="000000"/>
                </a:solidFill>
                <a:effectLst/>
                <a:latin typeface="Arial"/>
                <a:ea typeface="Arial"/>
                <a:cs typeface="Arial"/>
                <a:sym typeface="Arial"/>
              </a:rPr>
              <a:t>The main forms of intimacy are </a:t>
            </a:r>
            <a:r>
              <a:rPr lang="en-US" sz="1100" b="0" i="0" u="none" strike="noStrike" cap="none" dirty="0" smtClean="0">
                <a:solidFill>
                  <a:srgbClr val="000000"/>
                </a:solidFill>
                <a:effectLst/>
                <a:latin typeface="Arial"/>
                <a:ea typeface="Arial"/>
                <a:cs typeface="Arial"/>
                <a:sym typeface="Arial"/>
                <a:hlinkClick r:id="rId3" tooltip="Emotion"/>
              </a:rPr>
              <a:t>emotional intimacy</a:t>
            </a:r>
            <a:r>
              <a:rPr lang="en-US" sz="1100" b="0" i="0" u="none" strike="noStrike" cap="none" dirty="0" smtClean="0">
                <a:solidFill>
                  <a:srgbClr val="000000"/>
                </a:solidFill>
                <a:effectLst/>
                <a:latin typeface="Arial"/>
                <a:ea typeface="Arial"/>
                <a:cs typeface="Arial"/>
                <a:sym typeface="Arial"/>
              </a:rPr>
              <a:t> and physical intimacy. Intellectual intimacy, familiarity with a person's </a:t>
            </a:r>
            <a:r>
              <a:rPr lang="en-US" sz="1100" b="0" i="0" u="none" strike="noStrike" cap="none" dirty="0" smtClean="0">
                <a:solidFill>
                  <a:srgbClr val="000000"/>
                </a:solidFill>
                <a:effectLst/>
                <a:latin typeface="Arial"/>
                <a:ea typeface="Arial"/>
                <a:cs typeface="Arial"/>
                <a:sym typeface="Arial"/>
                <a:hlinkClick r:id="rId8" tooltip="Culture"/>
              </a:rPr>
              <a:t>culture</a:t>
            </a:r>
            <a:r>
              <a:rPr lang="en-US" sz="1100" b="0" i="0" u="none" strike="noStrike" cap="none" dirty="0" smtClean="0">
                <a:solidFill>
                  <a:srgbClr val="000000"/>
                </a:solidFill>
                <a:effectLst/>
                <a:latin typeface="Arial"/>
                <a:ea typeface="Arial"/>
                <a:cs typeface="Arial"/>
                <a:sym typeface="Arial"/>
              </a:rPr>
              <a:t> and interests, is common among friends. Members of </a:t>
            </a:r>
            <a:r>
              <a:rPr lang="en-US" sz="1100" b="0" i="0" u="none" strike="noStrike" cap="none" dirty="0" smtClean="0">
                <a:solidFill>
                  <a:srgbClr val="000000"/>
                </a:solidFill>
                <a:effectLst/>
                <a:latin typeface="Arial"/>
                <a:ea typeface="Arial"/>
                <a:cs typeface="Arial"/>
                <a:sym typeface="Arial"/>
                <a:hlinkClick r:id="rId9" tooltip="Religion"/>
              </a:rPr>
              <a:t>religious</a:t>
            </a:r>
            <a:r>
              <a:rPr lang="en-US" sz="1100" b="0" i="0" u="none" strike="noStrike" cap="none" dirty="0" smtClean="0">
                <a:solidFill>
                  <a:srgbClr val="000000"/>
                </a:solidFill>
                <a:effectLst/>
                <a:latin typeface="Arial"/>
                <a:ea typeface="Arial"/>
                <a:cs typeface="Arial"/>
                <a:sym typeface="Arial"/>
              </a:rPr>
              <a:t> or philosophic groups may also perceive a "</a:t>
            </a:r>
            <a:r>
              <a:rPr lang="en-US" sz="1100" b="0" i="0" u="none" strike="noStrike" cap="none" dirty="0" smtClean="0">
                <a:solidFill>
                  <a:srgbClr val="000000"/>
                </a:solidFill>
                <a:effectLst/>
                <a:latin typeface="Arial"/>
                <a:ea typeface="Arial"/>
                <a:cs typeface="Arial"/>
                <a:sym typeface="Arial"/>
                <a:hlinkClick r:id="rId10" tooltip="Spirituality"/>
              </a:rPr>
              <a:t>spiritual</a:t>
            </a:r>
            <a:r>
              <a:rPr lang="en-US" sz="1100" b="0" i="0" u="none" strike="noStrike" cap="none" dirty="0" smtClean="0">
                <a:solidFill>
                  <a:srgbClr val="000000"/>
                </a:solidFill>
                <a:effectLst/>
                <a:latin typeface="Arial"/>
                <a:ea typeface="Arial"/>
                <a:cs typeface="Arial"/>
                <a:sym typeface="Arial"/>
              </a:rPr>
              <a:t> intimacy" in common.</a:t>
            </a:r>
          </a:p>
          <a:p>
            <a:pPr fontAlgn="base"/>
            <a:r>
              <a:rPr lang="en-US" sz="1100" b="0" i="0" u="none" strike="noStrike" cap="none" dirty="0" smtClean="0">
                <a:solidFill>
                  <a:srgbClr val="000000"/>
                </a:solidFill>
                <a:effectLst/>
                <a:latin typeface="Arial"/>
                <a:ea typeface="Arial"/>
                <a:cs typeface="Arial"/>
                <a:sym typeface="Arial"/>
              </a:rPr>
              <a:t>There are several</a:t>
            </a:r>
            <a:r>
              <a:rPr lang="en-US" sz="1100" b="0" i="0" u="none" strike="noStrike" cap="none" baseline="0" dirty="0" smtClean="0">
                <a:solidFill>
                  <a:srgbClr val="000000"/>
                </a:solidFill>
                <a:effectLst/>
                <a:latin typeface="Arial"/>
                <a:ea typeface="Arial"/>
                <a:cs typeface="Arial"/>
                <a:sym typeface="Arial"/>
              </a:rPr>
              <a:t> terms for i</a:t>
            </a:r>
            <a:r>
              <a:rPr lang="en-US" sz="1100" b="0" i="0" u="none" strike="noStrike" cap="none" dirty="0" smtClean="0">
                <a:solidFill>
                  <a:srgbClr val="000000"/>
                </a:solidFill>
                <a:effectLst/>
                <a:latin typeface="Arial"/>
                <a:ea typeface="Arial"/>
                <a:cs typeface="Arial"/>
                <a:sym typeface="Arial"/>
              </a:rPr>
              <a:t>ntimate partners and for</a:t>
            </a:r>
            <a:r>
              <a:rPr lang="en-US" sz="1100" b="0" i="0" u="none" strike="noStrike" cap="none" baseline="0" dirty="0" smtClean="0">
                <a:solidFill>
                  <a:srgbClr val="000000"/>
                </a:solidFill>
                <a:effectLst/>
                <a:latin typeface="Arial"/>
                <a:ea typeface="Arial"/>
                <a:cs typeface="Arial"/>
                <a:sym typeface="Arial"/>
              </a:rPr>
              <a:t> partners in various degrees of love, such as partner, significant other, and spouse</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US"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Reference:</a:t>
            </a:r>
            <a:r>
              <a:rPr lang="en-US" b="1" baseline="0" dirty="0" smtClean="0"/>
              <a:t>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baseline="0" dirty="0" err="1" smtClean="0"/>
              <a:t>Kiddle</a:t>
            </a:r>
            <a:r>
              <a:rPr lang="en-US" b="0" baseline="0" dirty="0" smtClean="0"/>
              <a:t> encyclopedia (2022, July 21). Kids Encyclopedia Facts: Intimacy facts for kids. https://kids.kiddle.co/Intimacy</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baseline="0" dirty="0" smtClean="0"/>
              <a:t>Teaching Sexual Health. (</a:t>
            </a:r>
            <a:r>
              <a:rPr lang="en-US" b="0" baseline="0" dirty="0" err="1" smtClean="0"/>
              <a:t>n.d.</a:t>
            </a:r>
            <a:r>
              <a:rPr lang="en-US" b="0" baseline="0" dirty="0" smtClean="0"/>
              <a:t>). Relationships – Healthy, Unhealthy &amp; Abusive Relationships. https://teachingsexualhealth.ca/parents/information-by-topic/relationships/ </a:t>
            </a:r>
            <a:endParaRPr lang="en-US"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
            </a:r>
            <a:br>
              <a:rPr lang="en-US" dirty="0" smtClean="0"/>
            </a:br>
            <a:r>
              <a:rPr lang="en-CA" b="1" dirty="0" smtClean="0"/>
              <a:t>Photo Reference: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dirty="0" smtClean="0">
                <a:solidFill>
                  <a:schemeClr val="dk1"/>
                </a:solidFill>
                <a:latin typeface="Calibri"/>
                <a:ea typeface="Calibri"/>
                <a:cs typeface="Calibri"/>
                <a:sym typeface="Calibri"/>
              </a:rPr>
              <a:t>Shutterstock_246110146</a:t>
            </a:r>
            <a:endParaRPr lang="en-CA" b="0" dirty="0" smtClean="0"/>
          </a:p>
          <a:p>
            <a:pPr marL="158750" indent="0">
              <a:buNone/>
            </a:pPr>
            <a:endParaRPr dirty="0"/>
          </a:p>
        </p:txBody>
      </p:sp>
    </p:spTree>
    <p:extLst>
      <p:ext uri="{BB962C8B-B14F-4D97-AF65-F5344CB8AC3E}">
        <p14:creationId xmlns:p14="http://schemas.microsoft.com/office/powerpoint/2010/main" val="410108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i="0" u="sng" dirty="0" smtClean="0"/>
              <a:t>Teacher Prompt</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i="0" baseline="0" dirty="0" smtClean="0"/>
              <a:t>“what qualities are part of a healthy relationship? What qualities are part of an unhealthy relationship?”</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CA" b="0" i="0" baseline="0" dirty="0" smtClean="0"/>
          </a:p>
          <a:p>
            <a:pPr marL="457200" marR="0" lvl="0" indent="-29845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CA" b="0" i="0" baseline="0" dirty="0" smtClean="0">
                <a:sym typeface="Wingdings" panose="05000000000000000000" pitchFamily="2" charset="2"/>
              </a:rPr>
              <a:t>On the white board or smart board, write a T-chart with healthy on one side and unhealthy on the other. Ask students to think of </a:t>
            </a:r>
            <a:r>
              <a:rPr lang="en-CA" b="1" i="0" baseline="0" dirty="0" smtClean="0">
                <a:sym typeface="Wingdings" panose="05000000000000000000" pitchFamily="2" charset="2"/>
              </a:rPr>
              <a:t>healthy</a:t>
            </a:r>
            <a:r>
              <a:rPr lang="en-CA" b="0" i="0" baseline="0" dirty="0" smtClean="0">
                <a:sym typeface="Wingdings" panose="05000000000000000000" pitchFamily="2" charset="2"/>
              </a:rPr>
              <a:t> qualities first. Then after collecting healthy, ask students to think of </a:t>
            </a:r>
            <a:r>
              <a:rPr lang="en-CA" b="1" i="0" baseline="0" dirty="0" smtClean="0">
                <a:sym typeface="Wingdings" panose="05000000000000000000" pitchFamily="2" charset="2"/>
              </a:rPr>
              <a:t>unhealthy</a:t>
            </a:r>
            <a:r>
              <a:rPr lang="en-CA" b="0" i="0" baseline="0" dirty="0" smtClean="0">
                <a:sym typeface="Wingdings" panose="05000000000000000000" pitchFamily="2" charset="2"/>
              </a:rPr>
              <a:t> qualities and write them in the appropriate section</a:t>
            </a: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0" i="0" baseline="0" dirty="0" smtClean="0">
              <a:sym typeface="Wingdings" panose="05000000000000000000" pitchFamily="2" charset="2"/>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0" i="0" u="none" strike="noStrike" cap="none" dirty="0" smtClean="0">
                <a:solidFill>
                  <a:srgbClr val="FF0000"/>
                </a:solidFill>
                <a:effectLst/>
                <a:latin typeface="Arial"/>
                <a:ea typeface="Arial"/>
                <a:cs typeface="Arial"/>
                <a:sym typeface="Arial"/>
              </a:rPr>
              <a:t>Below are the traits of healthy, unhealthy and abusive relationships. Most of these traits can relate to any kind of relationship, but a few deal with romantic,</a:t>
            </a:r>
            <a:r>
              <a:rPr lang="en-US" sz="1100" b="0" i="0" u="none" strike="noStrike" cap="none" baseline="0" dirty="0" smtClean="0">
                <a:solidFill>
                  <a:srgbClr val="FF0000"/>
                </a:solidFill>
                <a:effectLst/>
                <a:latin typeface="Arial"/>
                <a:ea typeface="Arial"/>
                <a:cs typeface="Arial"/>
                <a:sym typeface="Arial"/>
              </a:rPr>
              <a:t> </a:t>
            </a:r>
            <a:r>
              <a:rPr lang="en-US" sz="1100" b="0" i="0" u="none" strike="noStrike" cap="none" dirty="0" smtClean="0">
                <a:solidFill>
                  <a:srgbClr val="FF0000"/>
                </a:solidFill>
                <a:effectLst/>
                <a:latin typeface="Arial"/>
                <a:ea typeface="Arial"/>
                <a:cs typeface="Arial"/>
                <a:sym typeface="Arial"/>
              </a:rPr>
              <a:t>sexual or intimate relationships. </a:t>
            </a: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0" i="0" baseline="0" dirty="0" smtClean="0">
              <a:sym typeface="Wingdings" panose="05000000000000000000" pitchFamily="2" charset="2"/>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b="1" i="0" u="sng" baseline="0" dirty="0" smtClean="0">
                <a:sym typeface="Wingdings" panose="05000000000000000000" pitchFamily="2" charset="2"/>
              </a:rPr>
              <a:t>Healthy</a:t>
            </a:r>
            <a:endParaRPr lang="en-CA" b="0" i="0" u="sng" baseline="0" dirty="0" smtClean="0">
              <a:sym typeface="Wingdings" panose="05000000000000000000" pitchFamily="2" charset="2"/>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Feeling happy when you’re with another person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Feeling safe around the person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Mutual respect and understanding</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Trust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Compromise</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Individuality (being yourself)</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Strong/Open lines of Communication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Problem solving</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Self-confidence</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Healthy sexual relationship (when both partners are older and mature enough and have discussed boundaries and consent)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Religious/Cultural beliefs are respected</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Respect of boundaries</a:t>
            </a:r>
          </a:p>
          <a:p>
            <a:pPr marL="158750" marR="0" lvl="0" indent="0" algn="l" defTabSz="914400" rtl="0" eaLnBrk="1" fontAlgn="base" latinLnBrk="0" hangingPunct="1">
              <a:lnSpc>
                <a:spcPct val="100000"/>
              </a:lnSpc>
              <a:spcBef>
                <a:spcPts val="0"/>
              </a:spcBef>
              <a:spcAft>
                <a:spcPts val="0"/>
              </a:spcAft>
              <a:buClr>
                <a:srgbClr val="000000"/>
              </a:buClr>
              <a:buSzPts val="1100"/>
              <a:buFontTx/>
              <a:buNone/>
              <a:tabLst/>
              <a:defRPr/>
            </a:pPr>
            <a:endParaRPr lang="en-CA" b="0" i="0" baseline="0" dirty="0" smtClean="0">
              <a:sym typeface="Wingdings" panose="05000000000000000000" pitchFamily="2" charset="2"/>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b="1" i="0" u="sng" baseline="0" dirty="0" smtClean="0">
                <a:sym typeface="Wingdings" panose="05000000000000000000" pitchFamily="2" charset="2"/>
              </a:rPr>
              <a:t>Unhealthy</a:t>
            </a:r>
            <a:endParaRPr lang="en-CA" b="0" i="0" u="sng" baseline="0" dirty="0" smtClean="0">
              <a:sym typeface="Wingdings" panose="05000000000000000000" pitchFamily="2" charset="2"/>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Anger</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Hostility</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Control</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Dishonesty</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Disrespect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Intimidation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Violence (physical, sexual, emotional, etc.)</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Dependence</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Jealousy</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Distrust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Not respectful of religious/cultural beliefs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Not willing to hear others’ perspectives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Poor communication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Gaslighting or false accusations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Love bombing</a:t>
            </a:r>
          </a:p>
          <a:p>
            <a:pPr marL="158750" marR="0" lvl="0" indent="0" algn="l" defTabSz="914400" rtl="0" eaLnBrk="1" fontAlgn="base" latinLnBrk="0" hangingPunct="1">
              <a:lnSpc>
                <a:spcPct val="100000"/>
              </a:lnSpc>
              <a:spcBef>
                <a:spcPts val="0"/>
              </a:spcBef>
              <a:spcAft>
                <a:spcPts val="0"/>
              </a:spcAft>
              <a:buClr>
                <a:srgbClr val="000000"/>
              </a:buClr>
              <a:buSzPts val="1100"/>
              <a:buFontTx/>
              <a:buNone/>
              <a:tabLst/>
              <a:defRPr/>
            </a:pPr>
            <a:endParaRPr lang="en-CA" b="0" i="0" baseline="0" dirty="0" smtClean="0">
              <a:sym typeface="Wingdings" panose="05000000000000000000" pitchFamily="2" charset="2"/>
            </a:endParaRPr>
          </a:p>
          <a:p>
            <a:pPr marL="158750" marR="0" lvl="0" indent="0" algn="l" defTabSz="914400" rtl="0" eaLnBrk="1" fontAlgn="base" latinLnBrk="0" hangingPunct="1">
              <a:lnSpc>
                <a:spcPct val="100000"/>
              </a:lnSpc>
              <a:spcBef>
                <a:spcPts val="0"/>
              </a:spcBef>
              <a:spcAft>
                <a:spcPts val="0"/>
              </a:spcAft>
              <a:buClr>
                <a:srgbClr val="000000"/>
              </a:buClr>
              <a:buSzPts val="1100"/>
              <a:buFontTx/>
              <a:buNone/>
              <a:tabLst/>
              <a:defRPr/>
            </a:pPr>
            <a:r>
              <a:rPr lang="en-CA" b="1" i="0" baseline="0" dirty="0" smtClean="0">
                <a:sym typeface="Wingdings" panose="05000000000000000000" pitchFamily="2" charset="2"/>
              </a:rPr>
              <a:t>Reference:</a:t>
            </a:r>
          </a:p>
          <a:p>
            <a:pPr marL="457200" marR="0" lvl="0" indent="-298450" algn="l" defTabSz="914400" rtl="0" eaLnBrk="1" fontAlgn="base" latinLnBrk="0" hangingPunct="1">
              <a:lnSpc>
                <a:spcPct val="100000"/>
              </a:lnSpc>
              <a:spcBef>
                <a:spcPts val="0"/>
              </a:spcBef>
              <a:spcAft>
                <a:spcPts val="0"/>
              </a:spcAft>
              <a:buClr>
                <a:srgbClr val="000000"/>
              </a:buClr>
              <a:buSzPts val="1100"/>
              <a:tabLst/>
              <a:defRPr/>
            </a:pPr>
            <a:r>
              <a:rPr lang="en-CA" b="0" i="0" baseline="0" dirty="0" smtClean="0">
                <a:sym typeface="Wingdings" panose="05000000000000000000" pitchFamily="2" charset="2"/>
              </a:rPr>
              <a:t>Youth.gov (</a:t>
            </a:r>
            <a:r>
              <a:rPr lang="en-CA" b="0" i="0" baseline="0" dirty="0" err="1" smtClean="0">
                <a:sym typeface="Wingdings" panose="05000000000000000000" pitchFamily="2" charset="2"/>
              </a:rPr>
              <a:t>n.d.</a:t>
            </a:r>
            <a:r>
              <a:rPr lang="en-CA" b="0" i="0" baseline="0" dirty="0" smtClean="0">
                <a:sym typeface="Wingdings" panose="05000000000000000000" pitchFamily="2" charset="2"/>
              </a:rPr>
              <a:t>). Characteristics of Healthy and Unhealthy Relationships. https://youth.gov/youth-topics/teen-dating-violence/characteristics#:~:text=Respect%20for%20both%20oneself%20and,sexually%2C%20and%2For%20emotionally. </a:t>
            </a:r>
            <a:endParaRPr lang="en-CA" b="0" i="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fontAlgn="base">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cap="none" dirty="0" smtClean="0">
                <a:solidFill>
                  <a:srgbClr val="000000"/>
                </a:solidFill>
                <a:effectLst/>
                <a:latin typeface="Arial"/>
                <a:ea typeface="Arial"/>
                <a:cs typeface="Arial"/>
                <a:sym typeface="Arial"/>
              </a:rPr>
              <a:t>Background Knowledge</a:t>
            </a:r>
          </a:p>
          <a:p>
            <a:pPr marL="158750" indent="0">
              <a:buNone/>
            </a:pPr>
            <a:r>
              <a:rPr lang="en-US" sz="1100" b="1" i="0" u="none" strike="noStrike" cap="none" dirty="0" smtClean="0">
                <a:solidFill>
                  <a:srgbClr val="000000"/>
                </a:solidFill>
                <a:effectLst/>
                <a:latin typeface="Arial"/>
                <a:ea typeface="Arial"/>
                <a:cs typeface="Arial"/>
                <a:sym typeface="Arial"/>
              </a:rPr>
              <a:t>The</a:t>
            </a:r>
            <a:r>
              <a:rPr lang="en-US" sz="1100" b="1" i="0" u="none" strike="noStrike" cap="none" baseline="0" dirty="0" smtClean="0">
                <a:solidFill>
                  <a:srgbClr val="000000"/>
                </a:solidFill>
                <a:effectLst/>
                <a:latin typeface="Arial"/>
                <a:ea typeface="Arial"/>
                <a:cs typeface="Arial"/>
                <a:sym typeface="Arial"/>
              </a:rPr>
              <a:t> following are qualities of healthy relationships:</a:t>
            </a:r>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Being yourself: </a:t>
            </a:r>
            <a:r>
              <a:rPr lang="en-US" sz="1100" b="0" i="0" u="none" strike="noStrike" cap="none" dirty="0" smtClean="0">
                <a:solidFill>
                  <a:srgbClr val="000000"/>
                </a:solidFill>
                <a:effectLst/>
                <a:latin typeface="Arial"/>
                <a:ea typeface="Arial"/>
                <a:cs typeface="Arial"/>
                <a:sym typeface="Arial"/>
              </a:rPr>
              <a:t>you feel comfortable around the person you’re dating. Changing yourself to please someone else won’t work in the long run and can frustrate your friends and family, so it’s important to be yourself.</a:t>
            </a:r>
          </a:p>
          <a:p>
            <a:r>
              <a:rPr lang="en-US" sz="1100" b="1" i="0" u="none" strike="noStrike" cap="none" dirty="0" smtClean="0">
                <a:solidFill>
                  <a:srgbClr val="000000"/>
                </a:solidFill>
                <a:effectLst/>
                <a:latin typeface="Arial"/>
                <a:ea typeface="Arial"/>
                <a:cs typeface="Arial"/>
                <a:sym typeface="Arial"/>
              </a:rPr>
              <a:t>Honesty:</a:t>
            </a:r>
            <a:r>
              <a:rPr lang="en-US" sz="1100" b="0" i="0" u="none" strike="noStrike" cap="none" dirty="0" smtClean="0">
                <a:solidFill>
                  <a:srgbClr val="000000"/>
                </a:solidFill>
                <a:effectLst/>
                <a:latin typeface="Arial"/>
                <a:ea typeface="Arial"/>
                <a:cs typeface="Arial"/>
                <a:sym typeface="Arial"/>
              </a:rPr>
              <a:t> you feel comfortable talking about things in the relationship, including problems or concerns.</a:t>
            </a:r>
          </a:p>
          <a:p>
            <a:r>
              <a:rPr lang="en-US" sz="1100" b="1" i="0" u="none" strike="noStrike" cap="none" dirty="0" smtClean="0">
                <a:solidFill>
                  <a:srgbClr val="000000"/>
                </a:solidFill>
                <a:effectLst/>
                <a:latin typeface="Arial"/>
                <a:ea typeface="Arial"/>
                <a:cs typeface="Arial"/>
                <a:sym typeface="Arial"/>
              </a:rPr>
              <a:t>Good communication:</a:t>
            </a:r>
            <a:r>
              <a:rPr lang="en-US" sz="1100" b="0" i="0" u="none" strike="noStrike" cap="none" dirty="0" smtClean="0">
                <a:solidFill>
                  <a:srgbClr val="000000"/>
                </a:solidFill>
                <a:effectLst/>
                <a:latin typeface="Arial"/>
                <a:ea typeface="Arial"/>
                <a:cs typeface="Arial"/>
                <a:sym typeface="Arial"/>
              </a:rPr>
              <a:t> you discuss things that are important to you or your relationship. You ask each other what you’re thinking and feeling and you listen to each other.</a:t>
            </a:r>
          </a:p>
          <a:p>
            <a:r>
              <a:rPr lang="en-US" sz="1100" b="1" i="0" u="none" strike="noStrike" cap="none" dirty="0" smtClean="0">
                <a:solidFill>
                  <a:srgbClr val="000000"/>
                </a:solidFill>
                <a:effectLst/>
                <a:latin typeface="Arial"/>
                <a:ea typeface="Arial"/>
                <a:cs typeface="Arial"/>
                <a:sym typeface="Arial"/>
              </a:rPr>
              <a:t>Respect:</a:t>
            </a:r>
            <a:r>
              <a:rPr lang="en-US" sz="1100" b="0" i="0" u="none" strike="noStrike" cap="none" dirty="0" smtClean="0">
                <a:solidFill>
                  <a:srgbClr val="000000"/>
                </a:solidFill>
                <a:effectLst/>
                <a:latin typeface="Arial"/>
                <a:ea typeface="Arial"/>
                <a:cs typeface="Arial"/>
                <a:sym typeface="Arial"/>
              </a:rPr>
              <a:t> you respect and support each other, and listen to each other’s concerns. It’s important to treat yourself with respect and say no to things that make you uncomfortable.</a:t>
            </a:r>
          </a:p>
          <a:p>
            <a:r>
              <a:rPr lang="en-US" sz="1100" b="1" i="0" u="none" strike="noStrike" cap="none" dirty="0" smtClean="0">
                <a:solidFill>
                  <a:srgbClr val="000000"/>
                </a:solidFill>
                <a:effectLst/>
                <a:latin typeface="Arial"/>
                <a:ea typeface="Arial"/>
                <a:cs typeface="Arial"/>
                <a:sym typeface="Arial"/>
              </a:rPr>
              <a:t>Feeling safe:</a:t>
            </a:r>
            <a:r>
              <a:rPr lang="en-US" sz="1100" b="0" i="0" u="none" strike="noStrike" cap="none" dirty="0" smtClean="0">
                <a:solidFill>
                  <a:srgbClr val="000000"/>
                </a:solidFill>
                <a:effectLst/>
                <a:latin typeface="Arial"/>
                <a:ea typeface="Arial"/>
                <a:cs typeface="Arial"/>
                <a:sym typeface="Arial"/>
              </a:rPr>
              <a:t> if you feel threatened in any way, you’re not in a healthy relationship. Feeling safe is both emotional and physical. It’s important to know that a</a:t>
            </a:r>
            <a:r>
              <a:rPr lang="en-US" sz="1100" b="0" i="0" u="none" strike="noStrike" cap="none" baseline="0" dirty="0" smtClean="0">
                <a:solidFill>
                  <a:srgbClr val="000000"/>
                </a:solidFill>
                <a:effectLst/>
                <a:latin typeface="Arial"/>
                <a:ea typeface="Arial"/>
                <a:cs typeface="Arial"/>
                <a:sym typeface="Arial"/>
              </a:rPr>
              <a:t> healthy</a:t>
            </a:r>
            <a:r>
              <a:rPr lang="en-US" sz="1100" b="0" i="0" u="none" strike="noStrike" cap="none" dirty="0" smtClean="0">
                <a:solidFill>
                  <a:srgbClr val="000000"/>
                </a:solidFill>
                <a:effectLst/>
                <a:latin typeface="Arial"/>
                <a:ea typeface="Arial"/>
                <a:cs typeface="Arial"/>
                <a:sym typeface="Arial"/>
              </a:rPr>
              <a:t> partner won’t try to hurt your feelings or your body.</a:t>
            </a:r>
          </a:p>
          <a:p>
            <a:r>
              <a:rPr lang="en-US" sz="1100" b="1" i="0" u="none" strike="noStrike" cap="none" dirty="0" smtClean="0">
                <a:solidFill>
                  <a:srgbClr val="000000"/>
                </a:solidFill>
                <a:effectLst/>
                <a:latin typeface="Arial"/>
                <a:ea typeface="Arial"/>
                <a:cs typeface="Arial"/>
                <a:sym typeface="Arial"/>
              </a:rPr>
              <a:t>Trust:</a:t>
            </a:r>
            <a:r>
              <a:rPr lang="en-US" sz="1100" b="0" i="0" u="none" strike="noStrike" cap="none" dirty="0" smtClean="0">
                <a:solidFill>
                  <a:srgbClr val="000000"/>
                </a:solidFill>
                <a:effectLst/>
                <a:latin typeface="Arial"/>
                <a:ea typeface="Arial"/>
                <a:cs typeface="Arial"/>
                <a:sym typeface="Arial"/>
              </a:rPr>
              <a:t> trust is about being able to count on someone. It’s about believing that someone will be honest with you and follow through on their promises. When you trust someone, you know that they’ll support you and look out for you. You have each other’s best interests at heart.</a:t>
            </a:r>
          </a:p>
          <a:p>
            <a:r>
              <a:rPr lang="en-US" sz="1100" b="1" i="0" u="none" strike="noStrike" cap="none" dirty="0" smtClean="0">
                <a:solidFill>
                  <a:srgbClr val="000000"/>
                </a:solidFill>
                <a:effectLst/>
                <a:latin typeface="Arial"/>
                <a:ea typeface="Arial"/>
                <a:cs typeface="Arial"/>
                <a:sym typeface="Arial"/>
              </a:rPr>
              <a:t>Equality:</a:t>
            </a:r>
            <a:r>
              <a:rPr lang="en-US" sz="1100" b="0" i="0" u="none" strike="noStrike" cap="none" dirty="0" smtClean="0">
                <a:solidFill>
                  <a:srgbClr val="000000"/>
                </a:solidFill>
                <a:effectLst/>
                <a:latin typeface="Arial"/>
                <a:ea typeface="Arial"/>
                <a:cs typeface="Arial"/>
                <a:sym typeface="Arial"/>
              </a:rPr>
              <a:t> equality keeps relationships safe and fair. For example, being equal in a relationship means sharing the power</a:t>
            </a:r>
            <a:r>
              <a:rPr lang="en-US" sz="1100" b="0" i="0" u="none" strike="noStrike" cap="none" baseline="0" dirty="0" smtClean="0">
                <a:solidFill>
                  <a:srgbClr val="000000"/>
                </a:solidFill>
                <a:effectLst/>
                <a:latin typeface="Arial"/>
                <a:ea typeface="Arial"/>
                <a:cs typeface="Arial"/>
                <a:sym typeface="Arial"/>
              </a:rPr>
              <a:t> and </a:t>
            </a:r>
            <a:r>
              <a:rPr lang="en-US" sz="1100" b="0" i="0" u="none" strike="noStrike" cap="none" dirty="0" smtClean="0">
                <a:solidFill>
                  <a:srgbClr val="000000"/>
                </a:solidFill>
                <a:effectLst/>
                <a:latin typeface="Arial"/>
                <a:ea typeface="Arial"/>
                <a:cs typeface="Arial"/>
                <a:sym typeface="Arial"/>
              </a:rPr>
              <a:t>not bossing each other around. Equality can also mean sharing the effort. If you text or call your partner often, but they don’t seem to have time for you, your relationship may be unequal.</a:t>
            </a:r>
          </a:p>
          <a:p>
            <a:r>
              <a:rPr lang="en-US" sz="1100" b="1" i="0" u="none" strike="noStrike" cap="none" dirty="0" smtClean="0">
                <a:solidFill>
                  <a:srgbClr val="000000"/>
                </a:solidFill>
                <a:effectLst/>
                <a:latin typeface="Arial"/>
                <a:ea typeface="Arial"/>
                <a:cs typeface="Arial"/>
                <a:sym typeface="Arial"/>
              </a:rPr>
              <a:t>Support:</a:t>
            </a:r>
            <a:r>
              <a:rPr lang="en-US" sz="1100" b="0" i="0" u="none" strike="noStrike" cap="none" dirty="0" smtClean="0">
                <a:solidFill>
                  <a:srgbClr val="000000"/>
                </a:solidFill>
                <a:effectLst/>
                <a:latin typeface="Arial"/>
                <a:ea typeface="Arial"/>
                <a:cs typeface="Arial"/>
                <a:sym typeface="Arial"/>
              </a:rPr>
              <a:t> support is about feeling cared for and respected. In healthy relationships, people listen to each other, help out with problems and show support by attending important events.</a:t>
            </a:r>
          </a:p>
          <a:p>
            <a:pPr marL="158750" indent="0">
              <a:buNone/>
            </a:pPr>
            <a:endParaRPr lang="en-CA" dirty="0" smtClean="0"/>
          </a:p>
          <a:p>
            <a:pPr marL="158750" indent="0">
              <a:buNone/>
            </a:pPr>
            <a:r>
              <a:rPr lang="en-CA" b="1" dirty="0" smtClean="0"/>
              <a:t>Reference:</a:t>
            </a:r>
          </a:p>
          <a:p>
            <a:pPr marL="457200" indent="-298450"/>
            <a:r>
              <a:rPr lang="en-CA" dirty="0" smtClean="0"/>
              <a:t>Kids Help Phone. (Published:</a:t>
            </a:r>
            <a:r>
              <a:rPr lang="en-CA" baseline="0" dirty="0" smtClean="0"/>
              <a:t> 2018, June 19; Updated: 2021, December 7). Healthy relationships vs. unhealthy relationships. </a:t>
            </a:r>
            <a:r>
              <a:rPr lang="en-CA" dirty="0" smtClean="0"/>
              <a:t>https://kidshelpphone.ca/get-info/healthy-relationships-vs-unhealthy-relationships </a:t>
            </a:r>
          </a:p>
          <a:p>
            <a:pPr marL="158750" indent="0">
              <a:buNone/>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a:buNone/>
            </a:pPr>
            <a:endParaRPr lang="en-CA" dirty="0"/>
          </a:p>
        </p:txBody>
      </p:sp>
    </p:spTree>
    <p:extLst>
      <p:ext uri="{BB962C8B-B14F-4D97-AF65-F5344CB8AC3E}">
        <p14:creationId xmlns:p14="http://schemas.microsoft.com/office/powerpoint/2010/main" val="304255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0" algn="l" defTabSz="914400" rtl="0" eaLnBrk="1" fontAlgn="auto" latinLnBrk="0" hangingPunct="1">
              <a:lnSpc>
                <a:spcPct val="100000"/>
              </a:lnSpc>
              <a:spcBef>
                <a:spcPts val="0"/>
              </a:spcBef>
              <a:spcAft>
                <a:spcPts val="1200"/>
              </a:spcAft>
              <a:buClrTx/>
              <a:buSzPts val="1100"/>
              <a:buFont typeface="Arial" panose="020B0604020202020204" pitchFamily="34" charset="0"/>
              <a:buNone/>
              <a:tabLst/>
              <a:defRPr/>
            </a:pPr>
            <a:r>
              <a:rPr lang="en-CA" i="1" baseline="0" dirty="0" smtClean="0"/>
              <a:t>*Note: Usually when talking about relationships we will use the term partner to describe a </a:t>
            </a:r>
            <a:r>
              <a:rPr lang="en-CA" i="1" u="sng" baseline="0" dirty="0" smtClean="0"/>
              <a:t>romantic</a:t>
            </a:r>
            <a:r>
              <a:rPr lang="en-CA" i="1" u="none" baseline="0" dirty="0" smtClean="0"/>
              <a:t> relationship*</a:t>
            </a:r>
            <a:endParaRPr lang="en-CA" i="1" dirty="0" smtClean="0"/>
          </a:p>
          <a:p>
            <a:pPr marL="342900" indent="0">
              <a:spcAft>
                <a:spcPts val="1200"/>
              </a:spcAft>
              <a:buClrTx/>
              <a:buFont typeface="Arial" panose="020B0604020202020204" pitchFamily="34" charset="0"/>
              <a:buNone/>
            </a:pPr>
            <a:endParaRPr lang="en" sz="1100" b="0" i="0" u="sng" strike="noStrike" cap="none" dirty="0" smtClean="0">
              <a:solidFill>
                <a:schemeClr val="dk1"/>
              </a:solidFill>
              <a:effectLst/>
              <a:latin typeface="Arial"/>
              <a:cs typeface="Arial"/>
              <a:sym typeface="Arial"/>
            </a:endParaRPr>
          </a:p>
          <a:p>
            <a:pPr marL="342900" indent="0">
              <a:spcAft>
                <a:spcPts val="1200"/>
              </a:spcAft>
              <a:buClrTx/>
              <a:buFont typeface="Arial" panose="020B0604020202020204" pitchFamily="34" charset="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 sz="1100" u="sng" dirty="0" smtClean="0">
              <a:solidFill>
                <a:schemeClr val="dk1"/>
              </a:solidFill>
            </a:endParaRPr>
          </a:p>
          <a:p>
            <a:pPr marL="342900" indent="0">
              <a:spcAft>
                <a:spcPts val="1200"/>
              </a:spcAft>
              <a:buClrTx/>
              <a:buFont typeface="Arial" panose="020B0604020202020204" pitchFamily="34" charset="0"/>
              <a:buNone/>
            </a:pPr>
            <a:r>
              <a:rPr lang="en" sz="1100" u="sng" dirty="0" smtClean="0">
                <a:solidFill>
                  <a:schemeClr val="dk1"/>
                </a:solidFill>
              </a:rPr>
              <a:t>Signs</a:t>
            </a:r>
            <a:r>
              <a:rPr lang="en" sz="1100" u="sng" baseline="0" dirty="0" smtClean="0">
                <a:solidFill>
                  <a:schemeClr val="dk1"/>
                </a:solidFill>
              </a:rPr>
              <a:t> of a Healthy Relationship:</a:t>
            </a:r>
            <a:endParaRPr lang="en" sz="1100" u="sng" dirty="0" smtClean="0">
              <a:solidFill>
                <a:schemeClr val="dk1"/>
              </a:solidFill>
            </a:endParaRPr>
          </a:p>
          <a:p>
            <a:r>
              <a:rPr lang="en-US" sz="1100" b="0" i="0" u="none" strike="noStrike" cap="none" dirty="0" smtClean="0">
                <a:solidFill>
                  <a:srgbClr val="000000"/>
                </a:solidFill>
                <a:effectLst/>
                <a:latin typeface="Arial"/>
                <a:ea typeface="Arial"/>
                <a:cs typeface="Arial"/>
                <a:sym typeface="Arial"/>
              </a:rPr>
              <a:t>A healthy relationship makes you feel good about yourself and your partner. You have fun together and you and your partner can be yourselves.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dirty="0" smtClean="0">
                <a:solidFill>
                  <a:schemeClr val="dk1"/>
                </a:solidFill>
              </a:rPr>
              <a:t>Respect, trust, and establishing healthy boundaries</a:t>
            </a:r>
            <a:r>
              <a:rPr lang="en" sz="1100" baseline="0" dirty="0" smtClean="0">
                <a:solidFill>
                  <a:schemeClr val="dk1"/>
                </a:solidFill>
              </a:rPr>
              <a:t> </a:t>
            </a:r>
            <a:r>
              <a:rPr lang="en" sz="1100" dirty="0" smtClean="0">
                <a:solidFill>
                  <a:schemeClr val="dk1"/>
                </a:solidFill>
              </a:rPr>
              <a:t>are all characteristics of a healthy relationship</a:t>
            </a:r>
          </a:p>
          <a:p>
            <a:pPr marL="158750" indent="0">
              <a:buNone/>
            </a:pPr>
            <a:endParaRPr lang="en-US" dirty="0" smtClean="0"/>
          </a:p>
          <a:p>
            <a:pPr marL="158750" indent="0">
              <a:buNone/>
            </a:pPr>
            <a:r>
              <a:rPr lang="en-US" i="1" dirty="0" smtClean="0"/>
              <a:t>Qualities</a:t>
            </a:r>
            <a:r>
              <a:rPr lang="en-US" i="1" baseline="0" dirty="0" smtClean="0"/>
              <a:t> are explained more in-depth on the next slide. </a:t>
            </a:r>
          </a:p>
          <a:p>
            <a:pPr marL="158750" indent="0">
              <a:buNone/>
            </a:pPr>
            <a:endParaRPr lang="en-US" baseline="0" dirty="0" smtClean="0"/>
          </a:p>
          <a:p>
            <a:pPr marL="158750" indent="0">
              <a:buNone/>
            </a:pPr>
            <a:r>
              <a:rPr lang="en-US" sz="1100" b="0" i="0" u="none" strike="noStrike" cap="none" dirty="0" smtClean="0">
                <a:solidFill>
                  <a:srgbClr val="000000"/>
                </a:solidFill>
                <a:effectLst/>
                <a:latin typeface="Arial"/>
                <a:ea typeface="Arial"/>
                <a:cs typeface="Arial"/>
                <a:sym typeface="Arial"/>
              </a:rPr>
              <a:t>In healthy relationships, people can feel safe, respected and accepted for who they are. In unhealthy relationships, people may feel anxious, confused, uncertain and even unsafe. Knowing these differences can help you make choices about who you date and for how long.</a:t>
            </a:r>
            <a:endParaRPr lang="en-US" baseline="0" dirty="0" smtClean="0"/>
          </a:p>
          <a:p>
            <a:pPr marL="158750" indent="0">
              <a:buNone/>
            </a:pPr>
            <a:endParaRPr lang="en-US" sz="1100" baseline="0" dirty="0" smtClean="0">
              <a:solidFill>
                <a:schemeClr val="dk1"/>
              </a:solidFill>
            </a:endParaRPr>
          </a:p>
          <a:p>
            <a:pPr marL="158750" indent="0">
              <a:buNone/>
            </a:pPr>
            <a:r>
              <a:rPr lang="en" sz="1100" dirty="0" smtClean="0">
                <a:solidFill>
                  <a:schemeClr val="dk1"/>
                </a:solidFill>
              </a:rPr>
              <a:t>For</a:t>
            </a:r>
            <a:r>
              <a:rPr lang="en" sz="1100" baseline="0" dirty="0" smtClean="0">
                <a:solidFill>
                  <a:schemeClr val="dk1"/>
                </a:solidFill>
              </a:rPr>
              <a:t> additional assistance in teaching about Healthy Relationships, refer to Sam Killermann’s </a:t>
            </a:r>
            <a:r>
              <a:rPr lang="en" sz="1100" i="1" baseline="0" dirty="0" smtClean="0">
                <a:solidFill>
                  <a:schemeClr val="dk1"/>
                </a:solidFill>
              </a:rPr>
              <a:t>Columns &amp; Shawdows: A Healthy Relationship Model</a:t>
            </a:r>
            <a:r>
              <a:rPr lang="en" sz="1100" i="0" baseline="0" dirty="0" smtClean="0">
                <a:solidFill>
                  <a:schemeClr val="dk1"/>
                </a:solidFill>
              </a:rPr>
              <a:t>. </a:t>
            </a:r>
            <a:r>
              <a:rPr lang="en-CA" sz="1100" i="0" baseline="0" dirty="0" smtClean="0">
                <a:solidFill>
                  <a:schemeClr val="dk1"/>
                </a:solidFill>
              </a:rPr>
              <a:t>https://www.itspronouncedmetrosexual.com/2016/11/rest-columns-shadows-healthy-relationship-model/ </a:t>
            </a:r>
          </a:p>
          <a:p>
            <a:pPr marL="158750" indent="0">
              <a:buNone/>
            </a:pPr>
            <a:endParaRPr lang="en-CA" sz="1100" b="1" i="0" baseline="0" dirty="0" smtClean="0">
              <a:solidFill>
                <a:schemeClr val="dk1"/>
              </a:solidFill>
            </a:endParaRPr>
          </a:p>
          <a:p>
            <a:pPr marL="158750" indent="0">
              <a:buNone/>
            </a:pPr>
            <a:r>
              <a:rPr lang="en-CA" b="1" dirty="0" smtClean="0"/>
              <a:t>Image</a:t>
            </a:r>
            <a:r>
              <a:rPr lang="en-CA" b="1" baseline="0" dirty="0" smtClean="0"/>
              <a:t> from </a:t>
            </a:r>
            <a:r>
              <a:rPr lang="en-CA" b="1" baseline="0" dirty="0" err="1" smtClean="0"/>
              <a:t>Canva</a:t>
            </a:r>
            <a:endParaRPr lang="en-CA" b="1" dirty="0" smtClean="0"/>
          </a:p>
          <a:p>
            <a:pPr marL="342900" indent="0">
              <a:spcAft>
                <a:spcPts val="1200"/>
              </a:spcAft>
              <a:buClrTx/>
              <a:buFont typeface="Arial" panose="020B0604020202020204" pitchFamily="34" charset="0"/>
              <a:buNone/>
            </a:pPr>
            <a:endParaRPr lang="en" sz="1100" dirty="0">
              <a:solidFill>
                <a:schemeClr val="dk1"/>
              </a:solidFill>
            </a:endParaRPr>
          </a:p>
        </p:txBody>
      </p:sp>
    </p:spTree>
    <p:extLst>
      <p:ext uri="{BB962C8B-B14F-4D97-AF65-F5344CB8AC3E}">
        <p14:creationId xmlns:p14="http://schemas.microsoft.com/office/powerpoint/2010/main" val="336505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0b0795de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10b0795de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Teacher Prompt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Next, facilitate a discussion on the qualities important for healthy relationships and factors that influence decision making pertaining to sexual activity, using the following questions:</a:t>
            </a:r>
          </a:p>
          <a:p>
            <a:pPr marL="0" lvl="0" indent="0" algn="l" rtl="0">
              <a:spcBef>
                <a:spcPts val="0"/>
              </a:spcBef>
              <a:spcAft>
                <a:spcPts val="0"/>
              </a:spcAft>
              <a:buNone/>
            </a:pPr>
            <a:r>
              <a:rPr lang="en-CA" dirty="0" smtClean="0"/>
              <a:t>With a partner</a:t>
            </a:r>
            <a:r>
              <a:rPr lang="en-CA" baseline="0" dirty="0" smtClean="0"/>
              <a:t> or in a group, answer the following questions:</a:t>
            </a:r>
          </a:p>
          <a:p>
            <a:pPr fontAlgn="base"/>
            <a:r>
              <a:rPr lang="en-US" sz="1100" b="0" i="0" u="none" strike="noStrike" cap="none" dirty="0" smtClean="0">
                <a:solidFill>
                  <a:srgbClr val="000000"/>
                </a:solidFill>
                <a:effectLst/>
                <a:latin typeface="Arial"/>
                <a:ea typeface="Arial"/>
                <a:cs typeface="Arial"/>
                <a:sym typeface="Arial"/>
              </a:rPr>
              <a:t>How do people decide when or if they want to be in a relationship?</a:t>
            </a:r>
          </a:p>
          <a:p>
            <a:pPr fontAlgn="base"/>
            <a:r>
              <a:rPr lang="en-US" sz="1100" b="0" i="0" u="none" strike="noStrike" cap="none" dirty="0" smtClean="0">
                <a:solidFill>
                  <a:srgbClr val="000000"/>
                </a:solidFill>
                <a:effectLst/>
                <a:latin typeface="Arial"/>
                <a:ea typeface="Arial"/>
                <a:cs typeface="Arial"/>
                <a:sym typeface="Arial"/>
              </a:rPr>
              <a:t>What is important in a healthy relationship? </a:t>
            </a:r>
          </a:p>
          <a:p>
            <a:pPr fontAlgn="base"/>
            <a:r>
              <a:rPr lang="en-US" sz="1100" b="0" i="0" u="none" strike="noStrike" cap="none" dirty="0" smtClean="0">
                <a:solidFill>
                  <a:srgbClr val="000000"/>
                </a:solidFill>
                <a:effectLst/>
                <a:latin typeface="Arial"/>
                <a:ea typeface="Arial"/>
                <a:cs typeface="Arial"/>
                <a:sym typeface="Arial"/>
              </a:rPr>
              <a:t>Where can people go for support for dealing with relationship questions?</a:t>
            </a:r>
          </a:p>
          <a:p>
            <a:pPr marL="0" lvl="0" indent="0" algn="l" rtl="0">
              <a:spcBef>
                <a:spcPts val="0"/>
              </a:spcBef>
              <a:spcAft>
                <a:spcPts val="0"/>
              </a:spcAft>
              <a:buNone/>
            </a:pPr>
            <a:endParaRPr lang="en-CA" dirty="0" smtClean="0"/>
          </a:p>
          <a:p>
            <a:pPr marL="158750" indent="0">
              <a:buNone/>
            </a:pPr>
            <a:r>
              <a:rPr lang="en-US" sz="1100" b="1" i="1" u="none" strike="noStrike" cap="none" baseline="0" dirty="0" smtClean="0">
                <a:solidFill>
                  <a:srgbClr val="000000"/>
                </a:solidFill>
                <a:latin typeface="Arial"/>
                <a:ea typeface="Arial"/>
                <a:cs typeface="Arial"/>
                <a:sym typeface="Arial"/>
              </a:rPr>
              <a:t>Teacher prompt: </a:t>
            </a:r>
            <a:r>
              <a:rPr lang="en-US" sz="1100" b="0" i="0" u="none" strike="noStrike" cap="none" baseline="0" dirty="0" smtClean="0">
                <a:solidFill>
                  <a:srgbClr val="000000"/>
                </a:solidFill>
                <a:latin typeface="Arial"/>
                <a:ea typeface="Arial"/>
                <a:cs typeface="Arial"/>
                <a:sym typeface="Arial"/>
              </a:rPr>
              <a:t>“Why might people decide to get married?” </a:t>
            </a:r>
          </a:p>
          <a:p>
            <a:pPr marL="158750" indent="0">
              <a:buNone/>
            </a:pPr>
            <a:r>
              <a:rPr lang="en-US" sz="1100" b="1" i="1" u="none" strike="noStrike" cap="none" baseline="0" dirty="0" smtClean="0">
                <a:solidFill>
                  <a:srgbClr val="000000"/>
                </a:solidFill>
                <a:latin typeface="Arial"/>
                <a:ea typeface="Arial"/>
                <a:cs typeface="Arial"/>
                <a:sym typeface="Arial"/>
              </a:rPr>
              <a:t>Student: </a:t>
            </a:r>
            <a:r>
              <a:rPr lang="en-US" sz="1100" b="0" i="0" u="none" strike="noStrike" cap="none" baseline="0" dirty="0" smtClean="0">
                <a:solidFill>
                  <a:srgbClr val="000000"/>
                </a:solidFill>
                <a:latin typeface="Arial"/>
                <a:ea typeface="Arial"/>
                <a:cs typeface="Arial"/>
                <a:sym typeface="Arial"/>
              </a:rPr>
              <a:t>“Many religions and cultures place importance on marriage. Marriage can be a healthy and loving committed partnership between two people who respect each other. Many religions and cultures affirm and celebrate marriage and family life as a fulfilling aspect of human life.” </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dirty="0" smtClean="0"/>
              <a:t>Additional possible</a:t>
            </a:r>
            <a:r>
              <a:rPr lang="en-CA" baseline="0" dirty="0" smtClean="0"/>
              <a:t> questions *might depend on maturity level of the students*:</a:t>
            </a:r>
            <a:endParaRPr lang="en-CA" dirty="0" smtClean="0"/>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Do you need to be in a relationship to engage in sexual activity?</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Does being in a relationship entitle you to engage in sexual activity when you decide you are ready or whenever you like?</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US" b="1" dirty="0" smtClean="0"/>
              <a:t>Adapted from</a:t>
            </a:r>
            <a:r>
              <a:rPr lang="en-CA" b="0" dirty="0" smtClean="0"/>
              <a:t>…</a:t>
            </a:r>
            <a:endParaRPr lang="en-CA" dirty="0" smtClean="0"/>
          </a:p>
          <a:p>
            <a:pPr marL="0" lvl="0" indent="0" algn="l" rtl="0">
              <a:spcBef>
                <a:spcPts val="0"/>
              </a:spcBef>
              <a:spcAft>
                <a:spcPts val="0"/>
              </a:spcAft>
              <a:buNone/>
            </a:pPr>
            <a:r>
              <a:rPr lang="en-CA" b="1" dirty="0" smtClean="0"/>
              <a:t>Resource</a:t>
            </a:r>
            <a:r>
              <a:rPr lang="en-CA" dirty="0" smtClean="0"/>
              <a:t>: </a:t>
            </a:r>
          </a:p>
          <a:p>
            <a:pPr marL="171450" lvl="0" indent="-171450" algn="l" rtl="0">
              <a:spcBef>
                <a:spcPts val="0"/>
              </a:spcBef>
              <a:spcAft>
                <a:spcPts val="0"/>
              </a:spcAft>
            </a:pPr>
            <a:r>
              <a:rPr lang="en-CA" dirty="0" smtClean="0"/>
              <a:t>OPHEA</a:t>
            </a:r>
            <a:r>
              <a:rPr lang="en-CA" baseline="0" dirty="0" smtClean="0"/>
              <a:t> (</a:t>
            </a:r>
            <a:r>
              <a:rPr lang="en-CA" baseline="0" dirty="0" err="1" smtClean="0"/>
              <a:t>n.d.</a:t>
            </a:r>
            <a:r>
              <a:rPr lang="en-CA" baseline="0" dirty="0" smtClean="0"/>
              <a:t>). Making Informed Decisions about Sexual Health. https://teachingtools.ophea.net/lesson-plans/hpe/grade-8/understanding-healthy-development/making-informed-decisions-about-sexual-health </a:t>
            </a:r>
          </a:p>
          <a:p>
            <a:pPr marL="0" lvl="0" indent="0" algn="l" rtl="0">
              <a:spcBef>
                <a:spcPts val="0"/>
              </a:spcBef>
              <a:spcAft>
                <a:spcPts val="0"/>
              </a:spcAft>
              <a:buNone/>
            </a:pPr>
            <a:endParaRPr lang="en-CA"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0" lvl="0" indent="0" algn="l" rtl="0">
              <a:spcBef>
                <a:spcPts val="0"/>
              </a:spcBef>
              <a:spcAft>
                <a:spcPts val="0"/>
              </a:spcAft>
              <a:buNone/>
            </a:pPr>
            <a:endParaRPr lang="en-CA" dirty="0" smtClean="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p>
          <a:p>
            <a:pPr marL="158750" indent="0">
              <a:buNone/>
            </a:pPr>
            <a:r>
              <a:rPr lang="en-US" sz="1100" b="0" i="0" u="none" strike="noStrike" cap="none" baseline="0" dirty="0" smtClean="0">
                <a:solidFill>
                  <a:srgbClr val="000000"/>
                </a:solidFill>
                <a:latin typeface="Arial"/>
                <a:ea typeface="Arial"/>
                <a:cs typeface="Arial"/>
                <a:sym typeface="Arial"/>
              </a:rPr>
              <a:t>“There are pros and cons to being in a relationship, and when you are in a romantic relationship, there are positive things and drawbacks associated with different levels of intimacy. All of them are important to think about. There is a range of intimate behaviours that people can use to show caring and connection in a relationship, and different levels of risk associated with different levels of intimacy. Intimate behaviours can include holding hands, hugging, kissing, touching bodies and genitals, and engaging in sexual intercourse.”</a:t>
            </a:r>
          </a:p>
          <a:p>
            <a:pPr marL="158750" indent="0">
              <a:buNone/>
            </a:pPr>
            <a:endParaRPr lang="en-US" sz="1100" b="1" i="1"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“Individuals need to consider their own values and beliefs and treat each other’s choices and limits with respect. If one partner chooses to abstain from a sexual activity – for example, a person might want to kiss but not want to have any genital contact – the other partner needs to respect that decision. Both partners need to have the confidence and comfort level to talk about how they can show their affection while respecting each other’s decisions.” </a:t>
            </a: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baseline="0" dirty="0" smtClean="0"/>
              <a:t>Reference: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baseline="0" dirty="0" smtClean="0"/>
              <a:t>OPHEA (</a:t>
            </a:r>
            <a:r>
              <a:rPr lang="en-CA" b="0" baseline="0" dirty="0" err="1" smtClean="0"/>
              <a:t>n.d.</a:t>
            </a:r>
            <a:r>
              <a:rPr lang="en-CA" b="0" baseline="0" dirty="0" smtClean="0"/>
              <a:t>). Sexual Health and Safety. https://teachingtools.ophea.net/lesson-plans/hpe/grade-8/understanding-healthy-development/sexual-health-and-safety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indent="0" rtl="0">
              <a:buNone/>
            </a:pPr>
            <a:endParaRPr dirty="0"/>
          </a:p>
        </p:txBody>
      </p:sp>
    </p:spTree>
    <p:extLst>
      <p:ext uri="{BB962C8B-B14F-4D97-AF65-F5344CB8AC3E}">
        <p14:creationId xmlns:p14="http://schemas.microsoft.com/office/powerpoint/2010/main" val="2120821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https://youtu.be/XGoRKZ3u68A</a:t>
            </a:r>
            <a:r>
              <a:rPr lang="en-CA" dirty="0" smtClean="0"/>
              <a:t>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Length</a:t>
            </a:r>
            <a:r>
              <a:rPr lang="en-US" sz="1100" b="0" i="0" u="none" strike="noStrike" cap="none" baseline="0" dirty="0" smtClean="0">
                <a:solidFill>
                  <a:srgbClr val="000000"/>
                </a:solidFill>
                <a:effectLst/>
                <a:latin typeface="Arial"/>
                <a:ea typeface="Arial"/>
                <a:cs typeface="Arial"/>
                <a:sym typeface="Arial"/>
              </a:rPr>
              <a:t> of Video: 14 minutes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 </a:t>
            </a:r>
            <a:r>
              <a:rPr lang="en-US" sz="1100" b="1" i="0" u="none" strike="noStrike" cap="none" dirty="0" smtClean="0">
                <a:solidFill>
                  <a:srgbClr val="000000"/>
                </a:solidFill>
                <a:effectLst/>
                <a:latin typeface="Arial"/>
                <a:cs typeface="Arial"/>
                <a:sym typeface="Arial"/>
              </a:rPr>
              <a:t>*Note: The video is </a:t>
            </a:r>
            <a:r>
              <a:rPr lang="en-US" sz="1100" b="1" i="0" u="none" strike="noStrike" cap="none" baseline="0" dirty="0" smtClean="0">
                <a:solidFill>
                  <a:srgbClr val="000000"/>
                </a:solidFill>
                <a:effectLst/>
                <a:latin typeface="Arial"/>
                <a:cs typeface="Arial"/>
                <a:sym typeface="Arial"/>
              </a:rPr>
              <a:t>long, so review it before you use it in this PowerPoint presentation, and decide which parts of the video are appropriate or important to share with your class.*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The following videos will discuss signs</a:t>
            </a:r>
            <a:r>
              <a:rPr lang="en-CA" b="1" baseline="0" dirty="0" smtClean="0"/>
              <a:t> to help know whether you are ready for a intimate relationship.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u="sng" baseline="0" dirty="0" smtClean="0"/>
              <a:t>Background Knowledge</a:t>
            </a:r>
            <a:endParaRPr lang="en-CA" b="1" u="sng" baseline="0" dirty="0" smtClean="0"/>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How do I know if I’m ready to date? How will I know when I’m ready to kiss someone? What if I never feel ready for any of this stuff? In this episode the kids discover that readiness can mean different things for different folks — take it from Ginger &amp; Blue! Nadine and Eva remind us that some firsts are great, and some, not so much! Whether we try again, take a break, or decide something just isn’t for us, each of us gets to decide if we’re ready or not! Watch the whole episode to find out what question we have from our guest about figuring out when you’re ready. Also, the teens share some words of wisdom on the topic.</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cs typeface="Arial"/>
                <a:sym typeface="Arial"/>
              </a:rPr>
              <a:t>Reference</a:t>
            </a:r>
            <a:r>
              <a:rPr lang="en-US" sz="1100" b="0" i="0" u="none" strike="noStrike" cap="none" dirty="0" smtClean="0">
                <a:solidFill>
                  <a:srgbClr val="000000"/>
                </a:solidFill>
                <a:effectLst/>
                <a:latin typeface="Arial"/>
                <a:cs typeface="Arial"/>
                <a:sym typeface="Arial"/>
              </a:rPr>
              <a:t>: Every Body Curious. (</a:t>
            </a:r>
            <a:r>
              <a:rPr lang="en-US" sz="1100" b="0" i="0" u="none" strike="noStrike" cap="none" dirty="0" err="1" smtClean="0">
                <a:solidFill>
                  <a:srgbClr val="000000"/>
                </a:solidFill>
                <a:effectLst/>
                <a:latin typeface="Arial"/>
                <a:cs typeface="Arial"/>
                <a:sym typeface="Arial"/>
              </a:rPr>
              <a:t>n.d.</a:t>
            </a:r>
            <a:r>
              <a:rPr lang="en-US" sz="1100" b="0" i="0" u="none" strike="noStrike" cap="none" dirty="0" smtClean="0">
                <a:solidFill>
                  <a:srgbClr val="000000"/>
                </a:solidFill>
                <a:effectLst/>
                <a:latin typeface="Arial"/>
                <a:cs typeface="Arial"/>
                <a:sym typeface="Arial"/>
              </a:rPr>
              <a:t>). Read or Not. https://sexedschool.ca/episodes </a:t>
            </a:r>
          </a:p>
          <a:p>
            <a:pPr marL="0" lvl="0" indent="0" algn="l" rtl="0">
              <a:spcBef>
                <a:spcPts val="0"/>
              </a:spcBef>
              <a:spcAft>
                <a:spcPts val="0"/>
              </a:spcAft>
              <a:buNone/>
            </a:pPr>
            <a:endParaRPr lang="en-US" sz="1100" b="0" i="0" u="none" strike="noStrike" cap="none" dirty="0" smtClean="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cs typeface="Arial"/>
                <a:sym typeface="Arial"/>
              </a:rPr>
              <a:t>For another relevant video about Sexual Health,</a:t>
            </a:r>
            <a:r>
              <a:rPr lang="en-US" sz="1100" b="0" i="0" u="none" strike="noStrike" cap="none" baseline="0" dirty="0" smtClean="0">
                <a:solidFill>
                  <a:srgbClr val="000000"/>
                </a:solidFill>
                <a:effectLst/>
                <a:latin typeface="Arial"/>
                <a:cs typeface="Arial"/>
                <a:sym typeface="Arial"/>
              </a:rPr>
              <a:t> check out: Every Body Curious – Sexual Health https://youtu.be/GWveFUAtpeg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35911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baseline="0" dirty="0" smtClean="0">
                <a:solidFill>
                  <a:srgbClr val="000000"/>
                </a:solidFill>
                <a:latin typeface="Arial"/>
                <a:ea typeface="Arial"/>
                <a:cs typeface="Arial"/>
                <a:sym typeface="Arial"/>
              </a:rPr>
              <a:t>Teacher Prompt</a:t>
            </a:r>
          </a:p>
          <a:p>
            <a:pPr marL="158750" indent="0">
              <a:buNone/>
            </a:pPr>
            <a:r>
              <a:rPr lang="en-US" sz="1100" b="1" i="1" u="none" strike="noStrike" cap="none" baseline="0" dirty="0" smtClean="0">
                <a:solidFill>
                  <a:srgbClr val="000000"/>
                </a:solidFill>
                <a:latin typeface="Arial"/>
                <a:ea typeface="Arial"/>
                <a:cs typeface="Arial"/>
                <a:sym typeface="Arial"/>
              </a:rPr>
              <a:t>“How can being in an intimate relationship affect other relationships in your life?” </a:t>
            </a:r>
          </a:p>
          <a:p>
            <a:r>
              <a:rPr lang="en-US" sz="1100" b="1" i="1" u="none" strike="noStrike" cap="none" baseline="0" dirty="0" smtClean="0">
                <a:solidFill>
                  <a:srgbClr val="000000"/>
                </a:solidFill>
                <a:latin typeface="Arial"/>
                <a:ea typeface="Arial"/>
                <a:cs typeface="Arial"/>
                <a:sym typeface="Arial"/>
              </a:rPr>
              <a:t>Student: </a:t>
            </a:r>
            <a:r>
              <a:rPr lang="en-US" sz="1100" b="0" i="0" u="none" strike="noStrike" cap="none" baseline="0" dirty="0" smtClean="0">
                <a:solidFill>
                  <a:srgbClr val="000000"/>
                </a:solidFill>
                <a:latin typeface="Arial"/>
                <a:ea typeface="Arial"/>
                <a:cs typeface="Arial"/>
                <a:sym typeface="Arial"/>
              </a:rPr>
              <a:t>“When you have a partner, sometimes you might start hanging out with different people or spending less time with some of your friends. You might have less time to spend with family. It’s important to be aware of what is happening, so that you can take steps to avoid neglecting other relationships that are important to you.” </a:t>
            </a:r>
          </a:p>
          <a:p>
            <a:pPr marL="158750" indent="0">
              <a:buNone/>
            </a:pPr>
            <a:endParaRPr lang="en-US" b="1" dirty="0" smtClean="0"/>
          </a:p>
          <a:p>
            <a:pPr marL="158750" indent="0">
              <a:buNone/>
            </a:pPr>
            <a:r>
              <a:rPr lang="en-US" b="1" u="sng" dirty="0" smtClean="0"/>
              <a:t>Background</a:t>
            </a:r>
            <a:r>
              <a:rPr lang="en-US" b="1" u="sng" baseline="0" dirty="0" smtClean="0"/>
              <a:t> Knowledge</a:t>
            </a:r>
            <a:endParaRPr lang="en-CA" b="1" u="sng" dirty="0" smtClean="0"/>
          </a:p>
          <a:p>
            <a:pPr marL="158750" indent="0">
              <a:buNone/>
            </a:pPr>
            <a:r>
              <a:rPr lang="en-CA" b="1" u="none" dirty="0" smtClean="0"/>
              <a:t>Risks/Drawbacks:</a:t>
            </a:r>
            <a:endParaRPr lang="en-CA" b="0" u="none" dirty="0" smtClean="0"/>
          </a:p>
          <a:p>
            <a:pPr marL="457200" indent="-298450"/>
            <a:r>
              <a:rPr lang="en-CA" b="0" dirty="0" smtClean="0"/>
              <a:t>It can be challenging to juggle commitments,</a:t>
            </a:r>
            <a:r>
              <a:rPr lang="en-CA" b="0" baseline="0" dirty="0" smtClean="0"/>
              <a:t> </a:t>
            </a:r>
            <a:r>
              <a:rPr lang="en-US" sz="1100" b="0" i="0" u="none" strike="noStrike" cap="none" dirty="0" smtClean="0">
                <a:solidFill>
                  <a:srgbClr val="000000"/>
                </a:solidFill>
                <a:effectLst/>
                <a:latin typeface="Arial"/>
                <a:ea typeface="Arial"/>
                <a:cs typeface="Arial"/>
                <a:sym typeface="Arial"/>
              </a:rPr>
              <a:t>such as friends, family, school and other activities, on top of the relationships</a:t>
            </a:r>
            <a:endParaRPr lang="en-CA" b="0" dirty="0" smtClean="0"/>
          </a:p>
          <a:p>
            <a:pPr marL="457200" indent="-298450"/>
            <a:r>
              <a:rPr lang="en-CA" b="0" dirty="0" smtClean="0"/>
              <a:t>There might be hurt feelings when a relationship</a:t>
            </a:r>
            <a:r>
              <a:rPr lang="en-CA" b="0" baseline="0" dirty="0" smtClean="0"/>
              <a:t> ends or trust is broken</a:t>
            </a:r>
          </a:p>
          <a:p>
            <a:pPr marL="457200" indent="-298450"/>
            <a:r>
              <a:rPr lang="en-CA" b="0" dirty="0" smtClean="0"/>
              <a:t>In sexually intimate relationships there is the risk of becoming sexually involved before feeling ready (physically</a:t>
            </a:r>
            <a:r>
              <a:rPr lang="en-CA" b="0" baseline="0" dirty="0" smtClean="0"/>
              <a:t> and emotionally)</a:t>
            </a:r>
          </a:p>
          <a:p>
            <a:pPr marL="914400" lvl="1" indent="-298450"/>
            <a:r>
              <a:rPr lang="en-CA" b="0" baseline="0" dirty="0" smtClean="0"/>
              <a:t>When a person engages in sexually intimate relationships before feeling 100% ready, afterwards they might have feelings of regret (emotional turmoil)</a:t>
            </a:r>
            <a:endParaRPr lang="en-CA" b="0" dirty="0" smtClean="0"/>
          </a:p>
          <a:p>
            <a:pPr marL="457200" indent="-298450"/>
            <a:r>
              <a:rPr lang="en-CA" b="0" dirty="0" smtClean="0"/>
              <a:t>When sexually active in a relationship</a:t>
            </a:r>
            <a:r>
              <a:rPr lang="en-CA" b="0" baseline="0" dirty="0" smtClean="0"/>
              <a:t> there is a chance (risk) of sexually transmitted infection (STIs), if suitable protection isn’t used (i.e., condoms)</a:t>
            </a:r>
            <a:endParaRPr lang="en-CA" b="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dirty="0" smtClean="0"/>
              <a:t>Becoming</a:t>
            </a:r>
            <a:r>
              <a:rPr lang="en-CA" b="0" baseline="0" dirty="0" smtClean="0"/>
              <a:t> a parent before you are ready (unintended/ unplanned pregnancy)</a:t>
            </a:r>
          </a:p>
          <a:p>
            <a:pPr marL="158750" indent="0">
              <a:buNone/>
            </a:pPr>
            <a:endParaRPr lang="en-CA" b="0" dirty="0" smtClean="0"/>
          </a:p>
          <a:p>
            <a:pPr marL="158750" indent="0">
              <a:buNone/>
            </a:pPr>
            <a:r>
              <a:rPr lang="en-CA" b="0" dirty="0" smtClean="0"/>
              <a:t>Others Risks/Drawbacks:</a:t>
            </a:r>
          </a:p>
          <a:p>
            <a:pPr marL="457200" indent="-298450"/>
            <a:r>
              <a:rPr lang="en-CA" b="0" dirty="0" smtClean="0"/>
              <a:t>There is a potential for dating violence,</a:t>
            </a:r>
            <a:r>
              <a:rPr lang="en-CA" b="0" baseline="0" dirty="0" smtClean="0"/>
              <a:t> although it is not common</a:t>
            </a:r>
            <a:endParaRPr lang="en-CA" b="0" dirty="0" smtClean="0"/>
          </a:p>
          <a:p>
            <a:pPr marL="457200" indent="-298450"/>
            <a:r>
              <a:rPr lang="en-CA" b="0" baseline="0" dirty="0" smtClean="0"/>
              <a:t>Sexual harassment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Sexual Exploitation / Sextortion (for more information, refer to the following resource: Don’t Get Sextorted </a:t>
            </a:r>
            <a:r>
              <a:rPr lang="en-CA" b="0" baseline="0" dirty="0" smtClean="0">
                <a:sym typeface="Wingdings" panose="05000000000000000000" pitchFamily="2" charset="2"/>
              </a:rPr>
              <a:t> </a:t>
            </a:r>
            <a:r>
              <a:rPr lang="en-CA" b="0" baseline="0" dirty="0" smtClean="0"/>
              <a:t>What is Sextortion? https://dontgetsextorted.ca/#about)</a:t>
            </a:r>
          </a:p>
          <a:p>
            <a:pPr marL="457200" indent="-298450"/>
            <a:r>
              <a:rPr lang="en-CA" b="0" baseline="0" dirty="0" smtClean="0"/>
              <a:t>Abuse</a:t>
            </a:r>
          </a:p>
          <a:p>
            <a:pPr marL="457200" indent="-298450"/>
            <a:r>
              <a:rPr lang="en-CA" b="0" baseline="0" dirty="0" smtClean="0"/>
              <a:t>Dependency on partner (emotionally, physically, financially)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Commitment and time invested in a relationship can help to make communication easier and build trust, which makes talking about important topics</a:t>
            </a:r>
            <a:r>
              <a:rPr lang="en-US" sz="1100" b="0" i="0" u="none" strike="noStrike" cap="none" baseline="0" dirty="0" smtClean="0">
                <a:solidFill>
                  <a:srgbClr val="000000"/>
                </a:solidFill>
                <a:effectLst/>
                <a:latin typeface="Arial"/>
                <a:ea typeface="Arial"/>
                <a:cs typeface="Arial"/>
                <a:sym typeface="Arial"/>
              </a:rPr>
              <a:t> and serious conversations easier.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ea typeface="Arial"/>
                <a:cs typeface="Arial"/>
                <a:sym typeface="Arial"/>
              </a:rPr>
              <a:t>In sexually intimate relationships where unintended pregnancy might occur, this is specific to heterosexual relationships where there is no method of protection or contraception used during sexual intercourse.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ea typeface="Arial"/>
                <a:cs typeface="Arial"/>
                <a:sym typeface="Arial"/>
              </a:rPr>
              <a:t>For more information about sexual harassment and sexual abuse, refer to the Grade 8 Making Decisions about Sexual Health teaching tool, which should follow after this PowerPoint presentation. </a:t>
            </a:r>
            <a:endParaRPr lang="en-US" sz="1100" b="0" i="0" u="none" strike="noStrike" cap="none" dirty="0" smtClean="0">
              <a:solidFill>
                <a:srgbClr val="000000"/>
              </a:solidFill>
              <a:effectLst/>
              <a:latin typeface="Arial"/>
              <a:ea typeface="Arial"/>
              <a:cs typeface="Arial"/>
              <a:sym typeface="Arial"/>
            </a:endParaRPr>
          </a:p>
          <a:p>
            <a:pPr marL="158750" indent="0">
              <a:buNone/>
            </a:pPr>
            <a:endParaRPr lang="en-CA" b="0" baseline="0" dirty="0" smtClean="0"/>
          </a:p>
          <a:p>
            <a:pPr marL="158750" indent="0">
              <a:buNone/>
            </a:pPr>
            <a:r>
              <a:rPr lang="en-CA" b="1" baseline="0" dirty="0" smtClean="0"/>
              <a:t>Reference: </a:t>
            </a:r>
          </a:p>
          <a:p>
            <a:pPr marL="457200" indent="-298450"/>
            <a:r>
              <a:rPr lang="en-CA" b="0" baseline="0" dirty="0" smtClean="0"/>
              <a:t>OPHEA (</a:t>
            </a:r>
            <a:r>
              <a:rPr lang="en-CA" b="0" baseline="0" dirty="0" err="1" smtClean="0"/>
              <a:t>n.d.</a:t>
            </a:r>
            <a:r>
              <a:rPr lang="en-CA" b="0" baseline="0" dirty="0" smtClean="0"/>
              <a:t>). Sexual Health and Safety. https://teachingtools.ophea.net/lesson-plans/hpe/grade-8/understanding-healthy-development/sexual-health-and-safety </a:t>
            </a:r>
          </a:p>
          <a:p>
            <a:pPr marL="158750" indent="0">
              <a:buNone/>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baseline="0" dirty="0" smtClean="0"/>
          </a:p>
        </p:txBody>
      </p:sp>
    </p:spTree>
    <p:extLst>
      <p:ext uri="{BB962C8B-B14F-4D97-AF65-F5344CB8AC3E}">
        <p14:creationId xmlns:p14="http://schemas.microsoft.com/office/powerpoint/2010/main" val="3762086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cap="none" dirty="0" smtClean="0">
              <a:solidFill>
                <a:srgbClr val="000000"/>
              </a:solidFill>
              <a:effectLst/>
              <a:latin typeface="Arial"/>
              <a:ea typeface="Arial"/>
              <a:cs typeface="Arial"/>
              <a:sym typeface="Arial"/>
            </a:endParaRPr>
          </a:p>
          <a:p>
            <a:pPr marL="158750" indent="0">
              <a:buNone/>
            </a:pPr>
            <a:r>
              <a:rPr lang="en-US" sz="1100" b="0" i="0" u="none" strike="noStrike" cap="none" dirty="0" smtClean="0">
                <a:solidFill>
                  <a:srgbClr val="000000"/>
                </a:solidFill>
                <a:effectLst/>
                <a:latin typeface="Arial"/>
                <a:ea typeface="Arial"/>
                <a:cs typeface="Arial"/>
                <a:sym typeface="Arial"/>
              </a:rPr>
              <a:t>The opposite of a healthy relationship is an unhealthy</a:t>
            </a:r>
            <a:r>
              <a:rPr lang="en-US" sz="1100" b="0" i="0" u="none" strike="noStrike" cap="none" baseline="0" dirty="0" smtClean="0">
                <a:solidFill>
                  <a:srgbClr val="000000"/>
                </a:solidFill>
                <a:effectLst/>
                <a:latin typeface="Arial"/>
                <a:ea typeface="Arial"/>
                <a:cs typeface="Arial"/>
                <a:sym typeface="Arial"/>
              </a:rPr>
              <a:t> and/or</a:t>
            </a:r>
            <a:r>
              <a:rPr lang="en-US" sz="1100" b="0" i="0" u="none" strike="noStrike" cap="none" dirty="0" smtClean="0">
                <a:solidFill>
                  <a:srgbClr val="000000"/>
                </a:solidFill>
                <a:effectLst/>
                <a:latin typeface="Arial"/>
                <a:ea typeface="Arial"/>
                <a:cs typeface="Arial"/>
                <a:sym typeface="Arial"/>
              </a:rPr>
              <a:t> abusive relationship. Abusive relationships often revolve around control, fear, and lack of respect.</a:t>
            </a:r>
            <a:endParaRPr lang="en-US" sz="1100" b="1" i="0" u="none" strike="noStrike" cap="none" dirty="0" smtClean="0">
              <a:solidFill>
                <a:srgbClr val="000000"/>
              </a:solidFill>
              <a:effectLst/>
              <a:latin typeface="Arial"/>
              <a:ea typeface="Arial"/>
              <a:cs typeface="Arial"/>
              <a:sym typeface="Arial"/>
            </a:endParaRPr>
          </a:p>
          <a:p>
            <a:pPr marL="158750" indent="0">
              <a:buNone/>
            </a:pPr>
            <a:endParaRPr lang="en-US" sz="1100" b="1" i="0" u="none" strike="noStrike" cap="none" dirty="0" smtClean="0">
              <a:solidFill>
                <a:srgbClr val="000000"/>
              </a:solidFill>
              <a:effectLst/>
              <a:latin typeface="Arial"/>
              <a:ea typeface="Arial"/>
              <a:cs typeface="Arial"/>
              <a:sym typeface="Arial"/>
            </a:endParaRPr>
          </a:p>
          <a:p>
            <a:pPr marL="158750" indent="0">
              <a:buNone/>
            </a:pPr>
            <a:r>
              <a:rPr lang="en-US" sz="1100" b="1" i="0" u="none" strike="noStrike" cap="none" dirty="0" smtClean="0">
                <a:solidFill>
                  <a:srgbClr val="000000"/>
                </a:solidFill>
                <a:effectLst/>
                <a:latin typeface="Arial"/>
                <a:ea typeface="Arial"/>
                <a:cs typeface="Arial"/>
                <a:sym typeface="Arial"/>
              </a:rPr>
              <a:t>“Red Flags”</a:t>
            </a:r>
          </a:p>
          <a:p>
            <a:r>
              <a:rPr lang="en-US" sz="1100" b="1" i="0" u="none" strike="noStrike" cap="none" dirty="0" smtClean="0">
                <a:solidFill>
                  <a:srgbClr val="000000"/>
                </a:solidFill>
                <a:effectLst/>
                <a:latin typeface="Arial"/>
                <a:ea typeface="Arial"/>
                <a:cs typeface="Arial"/>
                <a:sym typeface="Arial"/>
              </a:rPr>
              <a:t>Jealousy</a:t>
            </a:r>
          </a:p>
          <a:p>
            <a:r>
              <a:rPr lang="en-US" sz="1100" b="1" i="0" u="none" strike="noStrike" cap="none" dirty="0" smtClean="0">
                <a:solidFill>
                  <a:srgbClr val="000000"/>
                </a:solidFill>
                <a:effectLst/>
                <a:latin typeface="Arial"/>
                <a:ea typeface="Arial"/>
                <a:cs typeface="Arial"/>
                <a:sym typeface="Arial"/>
              </a:rPr>
              <a:t>Aggression:</a:t>
            </a:r>
            <a:r>
              <a:rPr lang="en-US" sz="1100" b="1" i="0" u="none" strike="noStrike" cap="none" baseline="0" dirty="0" smtClean="0">
                <a:solidFill>
                  <a:srgbClr val="000000"/>
                </a:solidFill>
                <a:effectLst/>
                <a:latin typeface="Arial"/>
                <a:ea typeface="Arial"/>
                <a:cs typeface="Arial"/>
                <a:sym typeface="Arial"/>
              </a:rPr>
              <a:t> </a:t>
            </a:r>
            <a:r>
              <a:rPr lang="en-US" sz="1100" b="0" i="0" u="none" strike="noStrike" cap="none" baseline="0" dirty="0" smtClean="0">
                <a:solidFill>
                  <a:srgbClr val="000000"/>
                </a:solidFill>
                <a:effectLst/>
                <a:latin typeface="Arial"/>
                <a:ea typeface="Arial"/>
                <a:cs typeface="Arial"/>
                <a:sym typeface="Arial"/>
              </a:rPr>
              <a:t>Does your partner get aggressive, angry, or scare you?</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i="0" u="none" strike="noStrike" cap="none" baseline="0" dirty="0" smtClean="0">
                <a:solidFill>
                  <a:srgbClr val="000000"/>
                </a:solidFill>
                <a:effectLst/>
                <a:latin typeface="Arial"/>
                <a:ea typeface="Arial"/>
                <a:cs typeface="Arial"/>
                <a:sym typeface="Arial"/>
              </a:rPr>
              <a:t>Put Downs/Humiliation:</a:t>
            </a:r>
            <a:r>
              <a:rPr lang="en-US" sz="1100" b="0" i="0" u="none" strike="noStrike" cap="none" baseline="0" dirty="0" smtClean="0">
                <a:solidFill>
                  <a:srgbClr val="000000"/>
                </a:solidFill>
                <a:effectLst/>
                <a:latin typeface="Arial"/>
                <a:ea typeface="Arial"/>
                <a:cs typeface="Arial"/>
                <a:sym typeface="Arial"/>
              </a:rPr>
              <a:t> Does your partner make fun of your appearance, intelligence or decisions? </a:t>
            </a:r>
            <a:r>
              <a:rPr lang="en-US" sz="1100" b="0" i="0" u="none" strike="noStrike" cap="none" dirty="0" smtClean="0">
                <a:solidFill>
                  <a:srgbClr val="000000"/>
                </a:solidFill>
                <a:effectLst/>
                <a:latin typeface="Arial"/>
                <a:ea typeface="Arial"/>
                <a:cs typeface="Arial"/>
                <a:sym typeface="Arial"/>
              </a:rPr>
              <a:t>Your partner calls you names, puts you down or makes you feel bad in front of others.</a:t>
            </a:r>
            <a:endParaRPr lang="en-US" sz="1100" b="1" i="0" u="none" strike="noStrike" cap="none" dirty="0" smtClean="0">
              <a:solidFill>
                <a:srgbClr val="000000"/>
              </a:solidFill>
              <a:effectLst/>
              <a:latin typeface="Arial"/>
              <a:ea typeface="Arial"/>
              <a:cs typeface="Arial"/>
              <a:sym typeface="Arial"/>
            </a:endParaRPr>
          </a:p>
          <a:p>
            <a:r>
              <a:rPr lang="en-US" sz="1100" b="1" i="0" u="none" strike="noStrike" cap="none" dirty="0" smtClean="0">
                <a:solidFill>
                  <a:srgbClr val="000000"/>
                </a:solidFill>
                <a:effectLst/>
                <a:latin typeface="Arial"/>
                <a:ea typeface="Arial"/>
                <a:cs typeface="Arial"/>
                <a:sym typeface="Arial"/>
              </a:rPr>
              <a:t>Controlling:</a:t>
            </a:r>
            <a:r>
              <a:rPr lang="en-US" sz="1100" b="0" i="0" u="none" strike="noStrike" cap="none" dirty="0" smtClean="0">
                <a:solidFill>
                  <a:srgbClr val="000000"/>
                </a:solidFill>
                <a:effectLst/>
                <a:latin typeface="Arial"/>
                <a:ea typeface="Arial"/>
                <a:cs typeface="Arial"/>
                <a:sym typeface="Arial"/>
              </a:rPr>
              <a:t> Does your partner decide</a:t>
            </a:r>
            <a:r>
              <a:rPr lang="en-US" sz="1100" b="0" i="0" u="none" strike="noStrike" cap="none" baseline="0" dirty="0" smtClean="0">
                <a:solidFill>
                  <a:srgbClr val="000000"/>
                </a:solidFill>
                <a:effectLst/>
                <a:latin typeface="Arial"/>
                <a:ea typeface="Arial"/>
                <a:cs typeface="Arial"/>
                <a:sym typeface="Arial"/>
              </a:rPr>
              <a:t> were you go, what you do, the clothes you wear, who you talk to? Y</a:t>
            </a:r>
            <a:r>
              <a:rPr lang="en-US" sz="1100" b="0" i="0" u="none" strike="noStrike" cap="none" dirty="0" smtClean="0">
                <a:solidFill>
                  <a:srgbClr val="000000"/>
                </a:solidFill>
                <a:effectLst/>
                <a:latin typeface="Arial"/>
                <a:ea typeface="Arial"/>
                <a:cs typeface="Arial"/>
                <a:sym typeface="Arial"/>
              </a:rPr>
              <a:t>our partner is controlling if they tell you what to do, what to wear or who to hang out with. They constantly check up on you or use threats (for example, to harm you or themselves) to make you do things.</a:t>
            </a:r>
          </a:p>
          <a:p>
            <a:r>
              <a:rPr lang="en-US" sz="1100" b="1" i="0" u="none" strike="noStrike" cap="none" dirty="0" smtClean="0">
                <a:solidFill>
                  <a:srgbClr val="000000"/>
                </a:solidFill>
                <a:effectLst/>
                <a:latin typeface="Arial"/>
                <a:ea typeface="Arial"/>
                <a:cs typeface="Arial"/>
                <a:sym typeface="Arial"/>
              </a:rPr>
              <a:t>Unpredictability:</a:t>
            </a:r>
            <a:r>
              <a:rPr lang="en-US" sz="1100" b="0" i="0" u="none" strike="noStrike" cap="none" dirty="0" smtClean="0">
                <a:solidFill>
                  <a:srgbClr val="000000"/>
                </a:solidFill>
                <a:effectLst/>
                <a:latin typeface="Arial"/>
                <a:ea typeface="Arial"/>
                <a:cs typeface="Arial"/>
                <a:sym typeface="Arial"/>
              </a:rPr>
              <a:t> your partner gets angry easily and you don’t know what will set them off. You feel like you’re walking on eggshells.</a:t>
            </a:r>
          </a:p>
          <a:p>
            <a:r>
              <a:rPr lang="en-US" sz="1100" b="1" i="0" u="none" strike="noStrike" cap="none" dirty="0" smtClean="0">
                <a:solidFill>
                  <a:srgbClr val="000000"/>
                </a:solidFill>
                <a:effectLst/>
                <a:latin typeface="Arial"/>
                <a:ea typeface="Arial"/>
                <a:cs typeface="Arial"/>
                <a:sym typeface="Arial"/>
              </a:rPr>
              <a:t>Pressure:</a:t>
            </a:r>
            <a:r>
              <a:rPr lang="en-US" sz="1100" b="0" i="0" u="none" strike="noStrike" cap="none" dirty="0" smtClean="0">
                <a:solidFill>
                  <a:srgbClr val="000000"/>
                </a:solidFill>
                <a:effectLst/>
                <a:latin typeface="Arial"/>
                <a:ea typeface="Arial"/>
                <a:cs typeface="Arial"/>
                <a:sym typeface="Arial"/>
              </a:rPr>
              <a:t> your partner pushes you to do things you don’t want to do or aren’t ready for, including sex or using drugs and alcohol. They don’t take “no” for an answer and they use threats or ultimatums.</a:t>
            </a:r>
          </a:p>
          <a:p>
            <a:r>
              <a:rPr lang="en-US" sz="1100" b="1" i="0" u="none" strike="noStrike" cap="none" dirty="0" smtClean="0">
                <a:solidFill>
                  <a:srgbClr val="000000"/>
                </a:solidFill>
                <a:effectLst/>
                <a:latin typeface="Arial"/>
                <a:cs typeface="Arial"/>
                <a:sym typeface="Arial"/>
              </a:rPr>
              <a:t>False</a:t>
            </a:r>
            <a:r>
              <a:rPr lang="en-US" sz="1100" b="1" i="0" u="none" strike="noStrike" cap="none" baseline="0" dirty="0" smtClean="0">
                <a:solidFill>
                  <a:srgbClr val="000000"/>
                </a:solidFill>
                <a:effectLst/>
                <a:latin typeface="Arial"/>
                <a:cs typeface="Arial"/>
                <a:sym typeface="Arial"/>
              </a:rPr>
              <a:t> accusations or Gaslighting: </a:t>
            </a:r>
            <a:r>
              <a:rPr lang="en-US" sz="1100" b="0" i="0" u="none" strike="noStrike" cap="none" baseline="0" dirty="0" smtClean="0">
                <a:solidFill>
                  <a:srgbClr val="000000"/>
                </a:solidFill>
                <a:effectLst/>
                <a:latin typeface="Arial"/>
                <a:cs typeface="Arial"/>
                <a:sym typeface="Arial"/>
              </a:rPr>
              <a:t>Manipulating someone to make them question themselves (i.e., form of psychological abuse)</a:t>
            </a:r>
            <a:endParaRPr lang="en-US" sz="1100" b="1" i="0" u="none" strike="noStrike" cap="none" baseline="0" dirty="0" smtClean="0">
              <a:solidFill>
                <a:srgbClr val="000000"/>
              </a:solidFill>
              <a:effectLst/>
              <a:latin typeface="Arial"/>
              <a:cs typeface="Arial"/>
              <a:sym typeface="Arial"/>
            </a:endParaRPr>
          </a:p>
          <a:p>
            <a:pPr rtl="0"/>
            <a:r>
              <a:rPr lang="en-US" sz="1100" b="1" i="0" u="none" strike="noStrike" cap="none" baseline="0" dirty="0" smtClean="0">
                <a:solidFill>
                  <a:srgbClr val="000000"/>
                </a:solidFill>
                <a:effectLst/>
                <a:latin typeface="Arial"/>
                <a:cs typeface="Arial"/>
                <a:sym typeface="Arial"/>
              </a:rPr>
              <a:t>Love bombing: </a:t>
            </a:r>
            <a:r>
              <a:rPr lang="en-US" sz="1100" b="0" i="0" u="none" strike="noStrike" cap="none" dirty="0" smtClean="0">
                <a:solidFill>
                  <a:srgbClr val="000000"/>
                </a:solidFill>
                <a:effectLst/>
                <a:latin typeface="Arial"/>
                <a:ea typeface="Arial"/>
                <a:cs typeface="Arial"/>
                <a:sym typeface="Arial"/>
              </a:rPr>
              <a:t>Excessive gift-giving and other grand gestures in</a:t>
            </a:r>
            <a:r>
              <a:rPr lang="en-US" sz="1100" b="0" i="0" u="none" strike="noStrike" cap="none" baseline="0" dirty="0" smtClean="0">
                <a:solidFill>
                  <a:srgbClr val="000000"/>
                </a:solidFill>
                <a:effectLst/>
                <a:latin typeface="Arial"/>
                <a:ea typeface="Arial"/>
                <a:cs typeface="Arial"/>
                <a:sym typeface="Arial"/>
              </a:rPr>
              <a:t> order to influence or manipulate a person </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r>
              <a:rPr lang="en-US" sz="1100" b="1" i="0" u="none" strike="noStrike" cap="none" dirty="0" smtClean="0">
                <a:solidFill>
                  <a:srgbClr val="000000"/>
                </a:solidFill>
                <a:effectLst/>
                <a:latin typeface="Arial"/>
                <a:ea typeface="Arial"/>
                <a:cs typeface="Arial"/>
                <a:sym typeface="Arial"/>
              </a:rPr>
              <a:t>Other types</a:t>
            </a:r>
            <a:r>
              <a:rPr lang="en-US" sz="1100" b="1" i="0" u="none" strike="noStrike" cap="none" baseline="0" dirty="0" smtClean="0">
                <a:solidFill>
                  <a:srgbClr val="000000"/>
                </a:solidFill>
                <a:effectLst/>
                <a:latin typeface="Arial"/>
                <a:ea typeface="Arial"/>
                <a:cs typeface="Arial"/>
                <a:sym typeface="Arial"/>
              </a:rPr>
              <a:t> of abuse;</a:t>
            </a:r>
            <a:endParaRPr lang="en-US" sz="1100" b="1" i="0" u="none" strike="noStrike" cap="none"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Love bombing: This is a tactic</a:t>
            </a:r>
            <a:r>
              <a:rPr lang="en-US" sz="1100" b="0" i="0" u="none" strike="noStrike" cap="none" baseline="0" dirty="0" smtClean="0">
                <a:solidFill>
                  <a:srgbClr val="000000"/>
                </a:solidFill>
                <a:effectLst/>
                <a:latin typeface="Arial"/>
                <a:ea typeface="Arial"/>
                <a:cs typeface="Arial"/>
                <a:sym typeface="Arial"/>
              </a:rPr>
              <a:t> used by narcissists as a dangerous form of emotional abuse. It is characterized by excessive attention, admiration, and affection with the goal to make the recipient feel dependent and obligated to that person.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Gaslighting: A form of psychological manipulation (abuse) in which the abuser attempts</a:t>
            </a:r>
            <a:r>
              <a:rPr lang="en-US" sz="1100" b="0" i="0" u="none" strike="noStrike" cap="none" baseline="0" dirty="0" smtClean="0">
                <a:solidFill>
                  <a:srgbClr val="000000"/>
                </a:solidFill>
                <a:effectLst/>
                <a:latin typeface="Arial"/>
                <a:ea typeface="Arial"/>
                <a:cs typeface="Arial"/>
                <a:sym typeface="Arial"/>
              </a:rPr>
              <a:t> to make the victim confused and doubting themselves. Gaslighters seek to gain power and control over the other person, by distorting reality and forcing them to question their own judgement and intuition. </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Reference:</a:t>
            </a:r>
            <a:r>
              <a:rPr lang="en-US" sz="1100" b="1" i="0" u="none" strike="noStrike" cap="none" baseline="0" dirty="0" smtClean="0">
                <a:solidFill>
                  <a:srgbClr val="000000"/>
                </a:solidFill>
                <a:effectLst/>
                <a:latin typeface="Arial"/>
                <a:ea typeface="Arial"/>
                <a:cs typeface="Arial"/>
                <a:sym typeface="Arial"/>
              </a:rPr>
              <a:t> </a:t>
            </a:r>
            <a:endParaRPr lang="en-US" sz="1100" b="0" i="0" u="none" strike="noStrike" cap="none" baseline="0" dirty="0" smtClean="0">
              <a:solidFill>
                <a:srgbClr val="000000"/>
              </a:solidFill>
              <a:effectLst/>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smtClean="0"/>
              <a:t>Kids Help Phone. (Published:</a:t>
            </a:r>
            <a:r>
              <a:rPr lang="en-CA" baseline="0" dirty="0" smtClean="0"/>
              <a:t> 2018, June 19; Updated: 2021, December 7). Healthy relationships vs. unhealthy relationships. </a:t>
            </a:r>
            <a:r>
              <a:rPr lang="en-CA" dirty="0" smtClean="0"/>
              <a:t>https://kidshelpphone.ca/get-info/healthy-relationships-vs-unhealthy-relationships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err="1" smtClean="0">
                <a:solidFill>
                  <a:srgbClr val="000000"/>
                </a:solidFill>
                <a:effectLst/>
                <a:latin typeface="Arial"/>
                <a:ea typeface="Arial"/>
                <a:cs typeface="Arial"/>
                <a:sym typeface="Arial"/>
              </a:rPr>
              <a:t>L’amie</a:t>
            </a:r>
            <a:r>
              <a:rPr lang="en-US" sz="1100" b="0" i="0" u="none" strike="noStrike" cap="none" baseline="0" dirty="0" smtClean="0">
                <a:solidFill>
                  <a:srgbClr val="000000"/>
                </a:solidFill>
                <a:effectLst/>
                <a:latin typeface="Arial"/>
                <a:ea typeface="Arial"/>
                <a:cs typeface="Arial"/>
                <a:sym typeface="Arial"/>
              </a:rPr>
              <a:t>, L. (2022, September 15). Cosmopolitan: Everything You Need to Know About Love Bombing and Why It’s So Dangerous. https://www.cosmopolitan.com/sex-love/a26988344/love-bombing-signs-definition/</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Newport Institute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How to Tell If Someone Is Gaslighting You. https://www.newportinstitute.com/resources/mental-health/what_is_gaslighting_abuse/#:~:text=Gaslighting%20is%20a%20form%20of,their%20own%20judgment%20and%20intuition.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p:txBody>
      </p:sp>
    </p:spTree>
    <p:extLst>
      <p:ext uri="{BB962C8B-B14F-4D97-AF65-F5344CB8AC3E}">
        <p14:creationId xmlns:p14="http://schemas.microsoft.com/office/powerpoint/2010/main" val="112459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c8e8eaf27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c8e8eaf27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a:t>
            </a:r>
          </a:p>
          <a:p>
            <a:pPr marL="158750" indent="0" fontAlgn="base">
              <a:buNone/>
            </a:pPr>
            <a:r>
              <a:rPr lang="en-US" sz="1100" b="0" i="0" u="none" strike="noStrike" cap="none" baseline="0" dirty="0" smtClean="0">
                <a:solidFill>
                  <a:srgbClr val="000000"/>
                </a:solidFill>
                <a:effectLst/>
                <a:latin typeface="Arial"/>
                <a:ea typeface="Arial"/>
                <a:cs typeface="Arial"/>
                <a:sym typeface="Arial"/>
              </a:rPr>
              <a:t>“Have you ever been in a situation where you have felt pressured to do something that you weren’t comfortable doing? For example, maybe your friends wanted to go to a party in town and asked you to join, but you didn’t want to or didn’t feel comfortable. Sadly, they kept pressuring you and making comments that you didn’t appreciate.”</a:t>
            </a:r>
          </a:p>
          <a:p>
            <a:pPr marL="158750" indent="0" fontAlgn="base">
              <a:buNone/>
            </a:pPr>
            <a:endParaRPr lang="en-US" sz="1100" b="0" i="1"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Ask students to reflect upon their behaviours in situations where they have felt pressure. Inform students that pressure can exist within relationships (e.g., relating to intimacy, or activities you do with your partner), as well as in everyday life (e.g., in a school setting, at home, or with sports teams). </a:t>
            </a:r>
          </a:p>
          <a:p>
            <a:pPr fontAlgn="base"/>
            <a:r>
              <a:rPr lang="en-US" sz="1100" b="0" i="0" u="none" strike="noStrike" cap="none" dirty="0" smtClean="0">
                <a:solidFill>
                  <a:srgbClr val="000000"/>
                </a:solidFill>
                <a:effectLst/>
                <a:latin typeface="Arial"/>
                <a:ea typeface="Arial"/>
                <a:cs typeface="Arial"/>
                <a:sym typeface="Arial"/>
              </a:rPr>
              <a:t>Highlight that identifying what someone might do in order to make you feel pressured is often the first step in being able to resist the pressure. </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Record student responses about times they have felt pressured on the board or chart paper.</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a:buNone/>
            </a:pPr>
            <a:r>
              <a:rPr lang="en-CA" b="1" baseline="0" dirty="0" smtClean="0"/>
              <a:t>Reference: </a:t>
            </a:r>
          </a:p>
          <a:p>
            <a:pPr marL="457200" indent="-298450"/>
            <a:r>
              <a:rPr lang="en-CA" b="0" baseline="0" dirty="0" smtClean="0"/>
              <a:t>OPHEA (</a:t>
            </a:r>
            <a:r>
              <a:rPr lang="en-CA" b="0" baseline="0" dirty="0" err="1" smtClean="0"/>
              <a:t>n.d.</a:t>
            </a:r>
            <a:r>
              <a:rPr lang="en-CA" b="0" baseline="0" dirty="0" smtClean="0"/>
              <a:t>). Sexual Health and Safety. https://teachingtools.ophea.net/lesson-plans/hpe/grade-8/understanding-healthy-development/sexual-health-and-safety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1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0" i="0" u="none" strike="noStrike" cap="none" dirty="0" smtClean="0">
                <a:solidFill>
                  <a:srgbClr val="000000"/>
                </a:solidFill>
                <a:effectLst/>
                <a:latin typeface="Arial"/>
                <a:ea typeface="Arial"/>
                <a:cs typeface="Arial"/>
                <a:sym typeface="Arial"/>
              </a:rPr>
              <a:t>Niagara Region is situated on treaty land.  This land is steeped in the rich history of the First Nations such as the </a:t>
            </a:r>
            <a:r>
              <a:rPr lang="en-CA" sz="1100" b="0" i="0" u="none" strike="noStrike" cap="none" dirty="0" err="1" smtClean="0">
                <a:solidFill>
                  <a:srgbClr val="000000"/>
                </a:solidFill>
                <a:effectLst/>
                <a:latin typeface="Arial"/>
                <a:ea typeface="Arial"/>
                <a:cs typeface="Arial"/>
                <a:sym typeface="Arial"/>
              </a:rPr>
              <a:t>Hatiwendaronk</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Hat-</a:t>
            </a:r>
            <a:r>
              <a:rPr lang="en-CA" sz="1100" b="1" i="0" u="none" strike="noStrike" cap="none" dirty="0" err="1" smtClean="0">
                <a:solidFill>
                  <a:srgbClr val="000000"/>
                </a:solidFill>
                <a:effectLst/>
                <a:latin typeface="Arial"/>
                <a:ea typeface="Arial"/>
                <a:cs typeface="Arial"/>
                <a:sym typeface="Arial"/>
              </a:rPr>
              <a:t>i</a:t>
            </a:r>
            <a:r>
              <a:rPr lang="en-CA" sz="1100" b="1" i="0" u="none" strike="noStrike" cap="none" dirty="0" smtClean="0">
                <a:solidFill>
                  <a:srgbClr val="000000"/>
                </a:solidFill>
                <a:effectLst/>
                <a:latin typeface="Arial"/>
                <a:ea typeface="Arial"/>
                <a:cs typeface="Arial"/>
                <a:sym typeface="Arial"/>
              </a:rPr>
              <a:t>-wen-DA-</a:t>
            </a:r>
            <a:r>
              <a:rPr lang="en-CA" sz="1100" b="1" i="0" u="none" strike="noStrike" cap="none" dirty="0" err="1" smtClean="0">
                <a:solidFill>
                  <a:srgbClr val="000000"/>
                </a:solidFill>
                <a:effectLst/>
                <a:latin typeface="Arial"/>
                <a:ea typeface="Arial"/>
                <a:cs typeface="Arial"/>
                <a:sym typeface="Arial"/>
              </a:rPr>
              <a:t>ronk</a:t>
            </a:r>
            <a:r>
              <a:rPr lang="en-CA" sz="1100" b="0" i="0" u="none" strike="noStrike" cap="none" dirty="0" smtClean="0">
                <a:solidFill>
                  <a:srgbClr val="000000"/>
                </a:solidFill>
                <a:effectLst/>
                <a:latin typeface="Arial"/>
                <a:ea typeface="Arial"/>
                <a:cs typeface="Arial"/>
                <a:sym typeface="Arial"/>
              </a:rPr>
              <a:t>), the Haudenosaunee (</a:t>
            </a:r>
            <a:r>
              <a:rPr lang="en-CA" sz="1100" b="1" i="0" u="none" strike="noStrike" cap="none" dirty="0" smtClean="0">
                <a:solidFill>
                  <a:srgbClr val="000000"/>
                </a:solidFill>
                <a:effectLst/>
                <a:latin typeface="Arial"/>
                <a:ea typeface="Arial"/>
                <a:cs typeface="Arial"/>
                <a:sym typeface="Arial"/>
              </a:rPr>
              <a:t>Hoe-den-</a:t>
            </a:r>
            <a:r>
              <a:rPr lang="en-CA" sz="1100" b="1" i="0" u="none" strike="noStrike" cap="none" dirty="0" err="1" smtClean="0">
                <a:solidFill>
                  <a:srgbClr val="000000"/>
                </a:solidFill>
                <a:effectLst/>
                <a:latin typeface="Arial"/>
                <a:ea typeface="Arial"/>
                <a:cs typeface="Arial"/>
                <a:sym typeface="Arial"/>
              </a:rPr>
              <a:t>no-SHOW</a:t>
            </a:r>
            <a:r>
              <a:rPr lang="en-CA" sz="1100" b="1" i="0" u="none" strike="noStrike" cap="none" dirty="0" smtClean="0">
                <a:solidFill>
                  <a:srgbClr val="000000"/>
                </a:solidFill>
                <a:effectLst/>
                <a:latin typeface="Arial"/>
                <a:ea typeface="Arial"/>
                <a:cs typeface="Arial"/>
                <a:sym typeface="Arial"/>
              </a:rPr>
              <a:t>-nee</a:t>
            </a:r>
            <a:r>
              <a:rPr lang="en-CA" sz="1100" b="0" i="0" u="none" strike="noStrike" cap="none" dirty="0" smtClean="0">
                <a:solidFill>
                  <a:srgbClr val="000000"/>
                </a:solidFill>
                <a:effectLst/>
                <a:latin typeface="Arial"/>
                <a:ea typeface="Arial"/>
                <a:cs typeface="Arial"/>
                <a:sym typeface="Arial"/>
              </a:rPr>
              <a:t>), and the </a:t>
            </a:r>
            <a:r>
              <a:rPr lang="en-CA" sz="1100" b="0" i="0" u="none" strike="noStrike" cap="none" dirty="0" err="1" smtClean="0">
                <a:solidFill>
                  <a:srgbClr val="000000"/>
                </a:solidFill>
                <a:effectLst/>
                <a:latin typeface="Arial"/>
                <a:ea typeface="Arial"/>
                <a:cs typeface="Arial"/>
                <a:sym typeface="Arial"/>
              </a:rPr>
              <a:t>Anishinaabe</a:t>
            </a:r>
            <a:r>
              <a:rPr lang="en-CA" sz="1100" b="0" i="0" u="none" strike="noStrike" cap="none" dirty="0" smtClean="0">
                <a:solidFill>
                  <a:srgbClr val="000000"/>
                </a:solidFill>
                <a:effectLst/>
                <a:latin typeface="Arial"/>
                <a:ea typeface="Arial"/>
                <a:cs typeface="Arial"/>
                <a:sym typeface="Arial"/>
              </a:rPr>
              <a:t> (</a:t>
            </a:r>
            <a:r>
              <a:rPr lang="en-CA" sz="1100" b="1" i="0" u="none" strike="noStrike" cap="none" dirty="0" smtClean="0">
                <a:solidFill>
                  <a:srgbClr val="000000"/>
                </a:solidFill>
                <a:effectLst/>
                <a:latin typeface="Arial"/>
                <a:ea typeface="Arial"/>
                <a:cs typeface="Arial"/>
                <a:sym typeface="Arial"/>
              </a:rPr>
              <a:t>Ah-</a:t>
            </a:r>
            <a:r>
              <a:rPr lang="en-CA" sz="1100" b="1" i="0" u="none" strike="noStrike" cap="none" dirty="0" err="1" smtClean="0">
                <a:solidFill>
                  <a:srgbClr val="000000"/>
                </a:solidFill>
                <a:effectLst/>
                <a:latin typeface="Arial"/>
                <a:ea typeface="Arial"/>
                <a:cs typeface="Arial"/>
                <a:sym typeface="Arial"/>
              </a:rPr>
              <a:t>nish</a:t>
            </a:r>
            <a:r>
              <a:rPr lang="en-CA" sz="1100" b="1" i="0" u="none" strike="noStrike" cap="none" dirty="0" smtClean="0">
                <a:solidFill>
                  <a:srgbClr val="000000"/>
                </a:solidFill>
                <a:effectLst/>
                <a:latin typeface="Arial"/>
                <a:ea typeface="Arial"/>
                <a:cs typeface="Arial"/>
                <a:sym typeface="Arial"/>
              </a:rPr>
              <a:t>-</a:t>
            </a:r>
            <a:r>
              <a:rPr lang="en-CA" sz="1100" b="1" i="0" u="none" strike="noStrike" cap="none" dirty="0" err="1" smtClean="0">
                <a:solidFill>
                  <a:srgbClr val="000000"/>
                </a:solidFill>
                <a:effectLst/>
                <a:latin typeface="Arial"/>
                <a:ea typeface="Arial"/>
                <a:cs typeface="Arial"/>
                <a:sym typeface="Arial"/>
              </a:rPr>
              <a:t>ih</a:t>
            </a:r>
            <a:r>
              <a:rPr lang="en-CA" sz="1100" b="1" i="0" u="none" strike="noStrike" cap="none" dirty="0" smtClean="0">
                <a:solidFill>
                  <a:srgbClr val="000000"/>
                </a:solidFill>
                <a:effectLst/>
                <a:latin typeface="Arial"/>
                <a:ea typeface="Arial"/>
                <a:cs typeface="Arial"/>
                <a:sym typeface="Arial"/>
              </a:rPr>
              <a:t>-NAH-</a:t>
            </a:r>
            <a:r>
              <a:rPr lang="en-CA" sz="1100" b="1" i="0" u="none" strike="noStrike" cap="none" dirty="0" err="1" smtClean="0">
                <a:solidFill>
                  <a:srgbClr val="000000"/>
                </a:solidFill>
                <a:effectLst/>
                <a:latin typeface="Arial"/>
                <a:ea typeface="Arial"/>
                <a:cs typeface="Arial"/>
                <a:sym typeface="Arial"/>
              </a:rPr>
              <a:t>bey</a:t>
            </a:r>
            <a:r>
              <a:rPr lang="en-CA" sz="1100" b="0" i="0" u="none" strike="noStrike" cap="none" dirty="0" smtClean="0">
                <a:solidFill>
                  <a:srgbClr val="000000"/>
                </a:solidFill>
                <a:effectLst/>
                <a:latin typeface="Arial"/>
                <a:ea typeface="Arial"/>
                <a:cs typeface="Arial"/>
                <a:sym typeface="Arial"/>
              </a:rPr>
              <a:t>), including the Mississauga's of the Credit First Nation. There are many First Nations, Métis, and Inuit peoples from across Turtle Island that live and work in Niagara today. The Regional Municipality of Niagara stands with all Indigenous peoples, past and present, in promoting the wise stewardship of the lands on which we live.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smtClean="0">
                <a:solidFill>
                  <a:srgbClr val="000000"/>
                </a:solidFill>
                <a:effectLst/>
                <a:latin typeface="Arial"/>
                <a:ea typeface="Arial"/>
                <a:cs typeface="Arial"/>
                <a:sym typeface="Arial"/>
              </a:rPr>
              <a:t>*</a:t>
            </a:r>
            <a:r>
              <a:rPr lang="en-US" sz="1100" b="1" i="1" u="none" strike="noStrike" cap="none" dirty="0" smtClean="0">
                <a:solidFill>
                  <a:srgbClr val="000000"/>
                </a:solidFill>
                <a:effectLst/>
                <a:latin typeface="Arial"/>
                <a:ea typeface="Arial"/>
                <a:cs typeface="Arial"/>
                <a:sym typeface="Arial"/>
              </a:rPr>
              <a:t>Disclaimer</a:t>
            </a:r>
            <a:r>
              <a:rPr lang="en-US" sz="1100" b="0" i="1" u="none" strike="noStrike" cap="none" dirty="0" smtClean="0">
                <a:solidFill>
                  <a:srgbClr val="000000"/>
                </a:solidFill>
                <a:effectLst/>
                <a:latin typeface="Arial"/>
                <a:ea typeface="Arial"/>
                <a:cs typeface="Arial"/>
                <a:sym typeface="Arial"/>
              </a:rPr>
              <a:t>: In the Spirit of Truth and Reconciliation, Niagara Region Public Health acknowledges that people are gathered on the customary and traditional lands of the Indigenous Peoples of this territory. We recognize that the land on which you are situated will vary depending on where you are located in Ontario. It is advised that you reach out to your school’s principal or school board for the school-specific treaty land. If you have already done a land acknowledgement on the same day you are presenting this lesson, you are welcome to skip this slide. However, it is always encouraged to complete a land acknowledgement before continuing on with this presentation.*</a:t>
            </a: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u="sng" dirty="0" smtClean="0"/>
              <a:t>Information about the image on the left:</a:t>
            </a:r>
            <a:endParaRPr lang="en-CA" b="0" u="none"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There are seven objects that have been purposely selected and included in the design of the artwork: an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an eagle feather, two drums, a Métis sash, an embroidered flower, and wampum belt. Each object reflects the diversity of First Nations, Métis and Inuit in North America. The iconic stone monument, the </a:t>
            </a:r>
            <a:r>
              <a:rPr lang="en-US" sz="1100" b="0" i="0" u="none" strike="noStrike" cap="none" dirty="0" err="1" smtClean="0">
                <a:solidFill>
                  <a:srgbClr val="000000"/>
                </a:solidFill>
                <a:effectLst/>
                <a:latin typeface="Arial"/>
                <a:ea typeface="Arial"/>
                <a:cs typeface="Arial"/>
                <a:sym typeface="Arial"/>
              </a:rPr>
              <a:t>Inukshuk</a:t>
            </a:r>
            <a:r>
              <a:rPr lang="en-US" sz="1100" b="0" i="0" u="none" strike="noStrike" cap="none" dirty="0" smtClean="0">
                <a:solidFill>
                  <a:srgbClr val="000000"/>
                </a:solidFill>
                <a:effectLst/>
                <a:latin typeface="Arial"/>
                <a:ea typeface="Arial"/>
                <a:cs typeface="Arial"/>
                <a:sym typeface="Arial"/>
              </a:rPr>
              <a:t>, is used as a marker identifying important sites and as a navigational tool to communicate direction. The eagle feather is significant to the spiritual beliefs of some Métis and First Nations peoples. Its symbolism includes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wisdom, and courage among many others. It is considered an </a:t>
            </a:r>
            <a:r>
              <a:rPr lang="en-US" sz="1100" b="0" i="0" u="none" strike="noStrike" cap="none" dirty="0" err="1" smtClean="0">
                <a:solidFill>
                  <a:srgbClr val="000000"/>
                </a:solidFill>
                <a:effectLst/>
                <a:latin typeface="Arial"/>
                <a:ea typeface="Arial"/>
                <a:cs typeface="Arial"/>
                <a:sym typeface="Arial"/>
              </a:rPr>
              <a:t>honour</a:t>
            </a:r>
            <a:r>
              <a:rPr lang="en-US" sz="1100" b="0" i="0" u="none" strike="noStrike" cap="none" dirty="0" smtClean="0">
                <a:solidFill>
                  <a:srgbClr val="000000"/>
                </a:solidFill>
                <a:effectLst/>
                <a:latin typeface="Arial"/>
                <a:ea typeface="Arial"/>
                <a:cs typeface="Arial"/>
                <a:sym typeface="Arial"/>
              </a:rPr>
              <a:t> to be given an eagle feather. The two drums include the Inuit drum and the Métis and First Nations drum. The drum is symbolic of the heartbeat of Mother Earth and is often played at various traditional gatherings and ceremonies. The embroidered flower is woven into many traditional garments and various objects through beadwork, painting, or etchings. It is also considered one of Canada’s first art forms. The Métis sash was once a tool of the voyageurs and fur traders. It is also a symbol of knowledge and the relationship between the Métis, the First Nations, and Europeans. At the top of the poster are four lines reminiscent of the traditional beaded wampum belt. There are many types of wampum belts with different significant meanings, including agreements made between two groups/nations, knowledge sharing, and storytelling. The four lines in this wampum belt represent the equality and diversity of the four peoples (First Nations, Metis, Inuit, and European settlers) and to acknowledge the journey of living together peacefully</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baseline="0" dirty="0" err="1" smtClean="0">
                <a:solidFill>
                  <a:srgbClr val="000000"/>
                </a:solidFill>
                <a:effectLst/>
                <a:latin typeface="Arial"/>
                <a:ea typeface="Arial"/>
                <a:cs typeface="Arial"/>
                <a:sym typeface="Arial"/>
              </a:rPr>
              <a:t>ETFO</a:t>
            </a:r>
            <a:r>
              <a:rPr lang="en-US" sz="1100" b="0" i="0" u="none" strike="noStrike" cap="none" baseline="0" dirty="0" smtClean="0">
                <a:solidFill>
                  <a:srgbClr val="000000"/>
                </a:solidFill>
                <a:effectLst/>
                <a:latin typeface="Arial"/>
                <a:ea typeface="Arial"/>
                <a:cs typeface="Arial"/>
                <a:sym typeface="Arial"/>
              </a:rPr>
              <a:t>, 2022).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cs typeface="Arial"/>
                <a:sym typeface="Arial"/>
              </a:rPr>
              <a:t>For more information on Indigenous Education and First Nations, Metis and Inuit (</a:t>
            </a:r>
            <a:r>
              <a:rPr lang="en-US" sz="1100" b="0" i="0" u="none" strike="noStrike" cap="none" baseline="0" dirty="0" err="1" smtClean="0">
                <a:solidFill>
                  <a:srgbClr val="000000"/>
                </a:solidFill>
                <a:effectLst/>
                <a:latin typeface="Arial"/>
                <a:cs typeface="Arial"/>
                <a:sym typeface="Arial"/>
              </a:rPr>
              <a:t>FNMI</a:t>
            </a:r>
            <a:r>
              <a:rPr lang="en-US" sz="1100" b="0" i="0" u="none" strike="noStrike" cap="none" baseline="0" dirty="0" smtClean="0">
                <a:solidFill>
                  <a:srgbClr val="000000"/>
                </a:solidFill>
                <a:effectLst/>
                <a:latin typeface="Arial"/>
                <a:cs typeface="Arial"/>
                <a:sym typeface="Arial"/>
              </a:rPr>
              <a:t>), check out the following resources: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https://www.otffeo.on.ca/en/learning/indigenous-education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u="none" dirty="0" smtClean="0"/>
              <a:t>https://www.etfo.ca/socialjusticeunion/first-nation,-metis-and-inuit-(fnmi)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dirty="0" smtClean="0"/>
              <a:t>Image</a:t>
            </a:r>
            <a:r>
              <a:rPr lang="en-CA" b="0" i="1" baseline="0" dirty="0" smtClean="0"/>
              <a:t> on the Left: </a:t>
            </a:r>
            <a:r>
              <a:rPr lang="en-CA" b="0" dirty="0" smtClean="0"/>
              <a:t>Elementary</a:t>
            </a:r>
            <a:r>
              <a:rPr lang="en-CA" b="0" baseline="0" dirty="0" smtClean="0"/>
              <a:t> Teacher Federation of Ontario (</a:t>
            </a:r>
            <a:r>
              <a:rPr lang="en-CA" b="0" baseline="0" dirty="0" err="1" smtClean="0"/>
              <a:t>ETFO</a:t>
            </a:r>
            <a:r>
              <a:rPr lang="en-CA" b="0" baseline="0" dirty="0" smtClean="0"/>
              <a:t>). (2022). </a:t>
            </a:r>
            <a:r>
              <a:rPr lang="en-CA" b="0" baseline="0" dirty="0" err="1" smtClean="0"/>
              <a:t>ETFO</a:t>
            </a:r>
            <a:r>
              <a:rPr lang="en-CA" b="0" baseline="0" dirty="0" smtClean="0"/>
              <a:t> Land </a:t>
            </a:r>
            <a:r>
              <a:rPr lang="en-CA" b="0" baseline="0" dirty="0" err="1" smtClean="0"/>
              <a:t>Acnowledgements</a:t>
            </a:r>
            <a:r>
              <a:rPr lang="en-CA" b="0" baseline="0" dirty="0" smtClean="0"/>
              <a:t>. https://www.etfo.ca/about-us/governance/etfo-land-acknowledgement</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CA" b="0" i="1" baseline="0" dirty="0" smtClean="0"/>
              <a:t>Image on the Right: </a:t>
            </a:r>
            <a:r>
              <a:rPr lang="en-US" sz="1100" b="1" i="0" u="none" strike="noStrike" cap="none" baseline="0" dirty="0" smtClean="0">
                <a:solidFill>
                  <a:srgbClr val="000000"/>
                </a:solidFill>
                <a:latin typeface="Arial"/>
                <a:ea typeface="Arial"/>
                <a:cs typeface="Arial"/>
                <a:sym typeface="Arial"/>
              </a:rPr>
              <a:t>Creating Our Way Forward: </a:t>
            </a:r>
            <a:r>
              <a:rPr lang="en-US" sz="1100" b="0" i="0" u="none" strike="noStrike" cap="none" baseline="0" dirty="0" smtClean="0">
                <a:solidFill>
                  <a:srgbClr val="000000"/>
                </a:solidFill>
                <a:latin typeface="Arial"/>
                <a:ea typeface="Arial"/>
                <a:cs typeface="Arial"/>
                <a:sym typeface="Arial"/>
              </a:rPr>
              <a:t>Recommendations for Improving Niagara Region Public Health &amp; Emergency Services’ Indigenous Engagement (2019). </a:t>
            </a:r>
            <a:r>
              <a:rPr lang="en-US" sz="1100" b="0" i="0" u="none" strike="noStrike" cap="none" dirty="0" smtClean="0">
                <a:solidFill>
                  <a:srgbClr val="000000"/>
                </a:solidFill>
                <a:effectLst/>
                <a:latin typeface="Arial"/>
                <a:ea typeface="Arial"/>
                <a:cs typeface="Arial"/>
                <a:sym typeface="Wingdings" panose="05000000000000000000" pitchFamily="2" charset="2"/>
              </a:rPr>
              <a:t>https://www.niagararegion.ca/health/equity/pdf/indigenous-engagement-report.pdf</a:t>
            </a:r>
            <a:endParaRPr lang="en-US" sz="1100" b="0" i="0" u="none" strike="noStrike" cap="none" dirty="0" smtClean="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smtClean="0">
                <a:solidFill>
                  <a:srgbClr val="000000"/>
                </a:solidFill>
                <a:effectLst/>
                <a:latin typeface="Arial"/>
                <a:ea typeface="Arial"/>
                <a:cs typeface="Arial"/>
                <a:sym typeface="Arial"/>
              </a:rPr>
              <a:t>Mural of Turtle Island </a:t>
            </a:r>
            <a:r>
              <a:rPr lang="en-US" sz="1100" b="0" i="0" u="none" strike="noStrike" cap="none" dirty="0" smtClean="0">
                <a:solidFill>
                  <a:srgbClr val="000000"/>
                </a:solidFill>
                <a:effectLst/>
                <a:latin typeface="Arial"/>
                <a:ea typeface="Arial"/>
                <a:cs typeface="Arial"/>
                <a:sym typeface="Wingdings" panose="05000000000000000000" pitchFamily="2" charset="2"/>
              </a:rPr>
              <a:t> </a:t>
            </a:r>
            <a:r>
              <a:rPr lang="en-US" sz="1100" b="0" i="0" u="none" strike="noStrike" cap="none" dirty="0" smtClean="0">
                <a:solidFill>
                  <a:srgbClr val="000000"/>
                </a:solidFill>
                <a:effectLst/>
                <a:latin typeface="Arial"/>
                <a:ea typeface="Arial"/>
                <a:cs typeface="Arial"/>
                <a:sym typeface="Arial"/>
              </a:rPr>
              <a:t>Cover photo: Oneida nation artist, Sharon </a:t>
            </a:r>
            <a:r>
              <a:rPr lang="en-US" sz="1100" b="0" i="0" u="none" strike="noStrike" cap="none" dirty="0" err="1" smtClean="0">
                <a:solidFill>
                  <a:srgbClr val="000000"/>
                </a:solidFill>
                <a:effectLst/>
                <a:latin typeface="Arial"/>
                <a:ea typeface="Arial"/>
                <a:cs typeface="Arial"/>
                <a:sym typeface="Arial"/>
              </a:rPr>
              <a:t>Sarnowski</a:t>
            </a:r>
            <a:r>
              <a:rPr lang="en-US" sz="1100" b="0" i="0" u="none" strike="noStrike" cap="none" dirty="0" smtClean="0">
                <a:solidFill>
                  <a:srgbClr val="000000"/>
                </a:solidFill>
                <a:effectLst/>
                <a:latin typeface="Arial"/>
                <a:ea typeface="Arial"/>
                <a:cs typeface="Arial"/>
                <a:sym typeface="Arial"/>
              </a:rPr>
              <a:t> (deceased)</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This is a picture taken of the mural in the Boardroom of the Oneida Tribal Council office,</a:t>
            </a:r>
            <a:r>
              <a:rPr lang="en-US" dirty="0" smtClean="0"/>
              <a:t/>
            </a:r>
            <a:br>
              <a:rPr lang="en-US" dirty="0" smtClean="0"/>
            </a:br>
            <a:r>
              <a:rPr lang="en-US" sz="1100" b="0" i="0" u="none" strike="noStrike" cap="none" dirty="0" smtClean="0">
                <a:solidFill>
                  <a:srgbClr val="000000"/>
                </a:solidFill>
                <a:effectLst/>
                <a:latin typeface="Arial"/>
                <a:ea typeface="Arial"/>
                <a:cs typeface="Arial"/>
                <a:sym typeface="Arial"/>
              </a:rPr>
              <a:t>Oneida, Wisconsin.</a:t>
            </a:r>
            <a:endParaRPr lang="en-CA" b="0" i="1" dirty="0" smtClean="0"/>
          </a:p>
        </p:txBody>
      </p:sp>
    </p:spTree>
    <p:extLst>
      <p:ext uri="{BB962C8B-B14F-4D97-AF65-F5344CB8AC3E}">
        <p14:creationId xmlns:p14="http://schemas.microsoft.com/office/powerpoint/2010/main" val="47905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1" i="0" u="none" strike="noStrike" cap="none" dirty="0" smtClean="0">
              <a:solidFill>
                <a:srgbClr val="000000"/>
              </a:solidFill>
              <a:effectLst/>
              <a:latin typeface="Arial"/>
              <a:ea typeface="Arial"/>
              <a:cs typeface="Arial"/>
              <a:sym typeface="Arial"/>
            </a:endParaRPr>
          </a:p>
          <a:p>
            <a:pPr marL="158750" indent="0" fontAlgn="base">
              <a:buNone/>
            </a:pPr>
            <a:r>
              <a:rPr lang="en-US" sz="1100" b="1" i="0" u="none" strike="noStrike" cap="none" dirty="0" smtClean="0">
                <a:solidFill>
                  <a:srgbClr val="000000"/>
                </a:solidFill>
                <a:effectLst/>
                <a:latin typeface="Arial"/>
                <a:ea typeface="Arial"/>
                <a:cs typeface="Arial"/>
                <a:sym typeface="Arial"/>
              </a:rPr>
              <a:t>Techniques people may use to pressure others may include:</a:t>
            </a:r>
          </a:p>
          <a:p>
            <a:pPr fontAlgn="base"/>
            <a:r>
              <a:rPr lang="en-US" sz="1100" b="0" i="0" u="none" strike="noStrike" cap="none" dirty="0" smtClean="0">
                <a:solidFill>
                  <a:srgbClr val="000000"/>
                </a:solidFill>
                <a:effectLst/>
                <a:latin typeface="Arial"/>
                <a:ea typeface="Arial"/>
                <a:cs typeface="Arial"/>
                <a:sym typeface="Arial"/>
              </a:rPr>
              <a:t>bad/good logic (“You are a good person/bad person if you do/don't do it.”)</a:t>
            </a:r>
          </a:p>
          <a:p>
            <a:pPr fontAlgn="base"/>
            <a:r>
              <a:rPr lang="en-US" sz="1100" b="0" i="0" u="none" strike="noStrike" cap="none" dirty="0" smtClean="0">
                <a:solidFill>
                  <a:srgbClr val="000000"/>
                </a:solidFill>
                <a:effectLst/>
                <a:latin typeface="Arial"/>
                <a:ea typeface="Arial"/>
                <a:cs typeface="Arial"/>
                <a:sym typeface="Arial"/>
              </a:rPr>
              <a:t>encouragement</a:t>
            </a:r>
          </a:p>
          <a:p>
            <a:pPr fontAlgn="base"/>
            <a:r>
              <a:rPr lang="en-US" sz="1100" b="0" i="0" u="none" strike="noStrike" cap="none" dirty="0" smtClean="0">
                <a:solidFill>
                  <a:srgbClr val="000000"/>
                </a:solidFill>
                <a:effectLst/>
                <a:latin typeface="Arial"/>
                <a:ea typeface="Arial"/>
                <a:cs typeface="Arial"/>
                <a:sym typeface="Arial"/>
              </a:rPr>
              <a:t>put-downs</a:t>
            </a:r>
          </a:p>
          <a:p>
            <a:pPr fontAlgn="base"/>
            <a:r>
              <a:rPr lang="en-US" sz="1100" b="0" i="0" u="none" strike="noStrike" cap="none" dirty="0" smtClean="0">
                <a:solidFill>
                  <a:srgbClr val="000000"/>
                </a:solidFill>
                <a:effectLst/>
                <a:latin typeface="Arial"/>
                <a:ea typeface="Arial"/>
                <a:cs typeface="Arial"/>
                <a:sym typeface="Arial"/>
              </a:rPr>
              <a:t>modelling</a:t>
            </a:r>
          </a:p>
          <a:p>
            <a:pPr fontAlgn="base"/>
            <a:r>
              <a:rPr lang="en-US" sz="1100" b="0" i="0" u="none" strike="noStrike" cap="none" dirty="0" smtClean="0">
                <a:solidFill>
                  <a:srgbClr val="000000"/>
                </a:solidFill>
                <a:effectLst/>
                <a:latin typeface="Arial"/>
                <a:ea typeface="Arial"/>
                <a:cs typeface="Arial"/>
                <a:sym typeface="Arial"/>
              </a:rPr>
              <a:t>guilt</a:t>
            </a:r>
          </a:p>
          <a:p>
            <a:pPr fontAlgn="base"/>
            <a:r>
              <a:rPr lang="en-US" sz="1100" b="0" i="0" u="none" strike="noStrike" cap="none" dirty="0" smtClean="0">
                <a:solidFill>
                  <a:srgbClr val="000000"/>
                </a:solidFill>
                <a:effectLst/>
                <a:latin typeface="Arial"/>
                <a:ea typeface="Arial"/>
                <a:cs typeface="Arial"/>
                <a:sym typeface="Arial"/>
              </a:rPr>
              <a:t>incentives or rewards (“You’ll get this if you do this”)</a:t>
            </a:r>
          </a:p>
          <a:p>
            <a:pPr fontAlgn="base"/>
            <a:r>
              <a:rPr lang="en-US" sz="1100" b="0" i="0" u="none" strike="noStrike" cap="none" dirty="0" smtClean="0">
                <a:solidFill>
                  <a:srgbClr val="000000"/>
                </a:solidFill>
                <a:effectLst/>
                <a:latin typeface="Arial"/>
                <a:ea typeface="Arial"/>
                <a:cs typeface="Arial"/>
                <a:sym typeface="Arial"/>
              </a:rPr>
              <a:t>dares</a:t>
            </a:r>
          </a:p>
          <a:p>
            <a:pPr fontAlgn="base"/>
            <a:r>
              <a:rPr lang="en-US" sz="1100" b="0" i="0" u="none" strike="noStrike" cap="none" dirty="0" smtClean="0">
                <a:solidFill>
                  <a:srgbClr val="000000"/>
                </a:solidFill>
                <a:effectLst/>
                <a:latin typeface="Arial"/>
                <a:ea typeface="Arial"/>
                <a:cs typeface="Arial"/>
                <a:sym typeface="Arial"/>
              </a:rPr>
              <a:t>rejection (“You won't be included in a group if you don't do it.”)</a:t>
            </a:r>
          </a:p>
          <a:p>
            <a:pPr fontAlgn="base"/>
            <a:r>
              <a:rPr lang="en-US" sz="1100" b="0" i="0" u="none" strike="noStrike" cap="none" dirty="0" smtClean="0">
                <a:solidFill>
                  <a:srgbClr val="000000"/>
                </a:solidFill>
                <a:effectLst/>
                <a:latin typeface="Arial"/>
                <a:ea typeface="Arial"/>
                <a:cs typeface="Arial"/>
                <a:sym typeface="Arial"/>
              </a:rPr>
              <a:t>trust (exploitation of trust in a relationship to pressure someone)</a:t>
            </a:r>
          </a:p>
          <a:p>
            <a:pPr fontAlgn="base"/>
            <a:r>
              <a:rPr lang="en-US" sz="1100" b="0" i="0" u="none" strike="noStrike" cap="none" dirty="0" smtClean="0">
                <a:solidFill>
                  <a:srgbClr val="000000"/>
                </a:solidFill>
                <a:effectLst/>
                <a:latin typeface="Arial"/>
                <a:ea typeface="Arial"/>
                <a:cs typeface="Arial"/>
                <a:sym typeface="Arial"/>
              </a:rPr>
              <a:t>threats</a:t>
            </a:r>
          </a:p>
          <a:p>
            <a:pPr fontAlgn="base"/>
            <a:r>
              <a:rPr lang="en-US" sz="1100" b="0" i="0" u="none" strike="noStrike" cap="none" dirty="0" smtClean="0">
                <a:solidFill>
                  <a:srgbClr val="000000"/>
                </a:solidFill>
                <a:effectLst/>
                <a:latin typeface="Arial"/>
                <a:ea typeface="Arial"/>
                <a:cs typeface="Arial"/>
                <a:sym typeface="Arial"/>
              </a:rPr>
              <a:t>false generalization (“Everybody is doing it.”)</a:t>
            </a:r>
          </a:p>
          <a:p>
            <a:pPr fontAlgn="base"/>
            <a:r>
              <a:rPr lang="en-US" sz="1100" b="0" i="0" u="none" strike="noStrike" cap="none" dirty="0" smtClean="0">
                <a:solidFill>
                  <a:srgbClr val="000000"/>
                </a:solidFill>
                <a:effectLst/>
                <a:latin typeface="Arial"/>
                <a:ea typeface="Arial"/>
                <a:cs typeface="Arial"/>
                <a:sym typeface="Arial"/>
              </a:rPr>
              <a:t>curiosity</a:t>
            </a:r>
          </a:p>
          <a:p>
            <a:pPr fontAlgn="base"/>
            <a:r>
              <a:rPr lang="en-US" sz="1100" b="0" i="0" u="none" strike="noStrike" cap="none" dirty="0" smtClean="0">
                <a:solidFill>
                  <a:srgbClr val="000000"/>
                </a:solidFill>
                <a:effectLst/>
                <a:latin typeface="Arial"/>
                <a:ea typeface="Arial"/>
                <a:cs typeface="Arial"/>
                <a:sym typeface="Arial"/>
              </a:rPr>
              <a:t>intimidation</a:t>
            </a:r>
          </a:p>
          <a:p>
            <a:pPr marL="158750" indent="0" rtl="0">
              <a:buNone/>
            </a:pPr>
            <a:endParaRPr lang="en-CA" dirty="0" smtClean="0"/>
          </a:p>
          <a:p>
            <a:pPr marL="158750" indent="0">
              <a:buNone/>
            </a:pPr>
            <a:r>
              <a:rPr lang="en-CA" b="1" baseline="0" dirty="0" smtClean="0"/>
              <a:t>Reference: </a:t>
            </a:r>
          </a:p>
          <a:p>
            <a:pPr marL="457200" indent="-298450"/>
            <a:r>
              <a:rPr lang="en-CA" b="0" baseline="0" dirty="0" smtClean="0"/>
              <a:t>OPHEA (</a:t>
            </a:r>
            <a:r>
              <a:rPr lang="en-CA" b="0" baseline="0" dirty="0" err="1" smtClean="0"/>
              <a:t>n.d.</a:t>
            </a:r>
            <a:r>
              <a:rPr lang="en-CA" b="0" baseline="0" dirty="0" smtClean="0"/>
              <a:t>). Sexual Health and Safety. https://teachingtools.ophea.net/lesson-plans/hpe/grade-8/understanding-healthy-development/sexual-health-and-safety </a:t>
            </a:r>
          </a:p>
          <a:p>
            <a:pPr marL="158750" indent="0" rtl="0">
              <a:buNone/>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dirty="0"/>
          </a:p>
        </p:txBody>
      </p:sp>
    </p:spTree>
    <p:extLst>
      <p:ext uri="{BB962C8B-B14F-4D97-AF65-F5344CB8AC3E}">
        <p14:creationId xmlns:p14="http://schemas.microsoft.com/office/powerpoint/2010/main" val="236210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c8e8eaf27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c8e8eaf27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ea typeface="Calibri"/>
                <a:cs typeface="Calibri"/>
                <a:sym typeface="Calibri"/>
              </a:rPr>
              <a:t>To access video</a:t>
            </a:r>
            <a:r>
              <a:rPr lang="en-US" sz="1100" baseline="0" dirty="0" smtClean="0">
                <a:ea typeface="Calibri"/>
                <a:cs typeface="Calibri"/>
                <a:sym typeface="Calibri"/>
              </a:rPr>
              <a:t> you must be in present mode to play OR</a:t>
            </a:r>
            <a:r>
              <a:rPr lang="en-US" sz="1100" dirty="0" smtClean="0">
                <a:ea typeface="Calibri"/>
                <a:cs typeface="Calibri"/>
                <a:sym typeface="Calibri"/>
              </a:rPr>
              <a:t> open the hyperlink in a</a:t>
            </a:r>
            <a:r>
              <a:rPr lang="en-US" sz="1100" baseline="0" dirty="0" smtClean="0">
                <a:ea typeface="Calibri"/>
                <a:cs typeface="Calibri"/>
                <a:sym typeface="Calibri"/>
              </a:rPr>
              <a:t> separate </a:t>
            </a:r>
            <a:r>
              <a:rPr lang="en-US" sz="1100" dirty="0" smtClean="0">
                <a:ea typeface="Calibri"/>
                <a:cs typeface="Calibri"/>
                <a:sym typeface="Calibri"/>
              </a:rPr>
              <a:t>Internet browser.</a:t>
            </a:r>
            <a:r>
              <a:rPr lang="en-US" sz="1100" baseline="0" dirty="0" smtClean="0">
                <a:ea typeface="Calibri"/>
                <a:cs typeface="Calibri"/>
                <a:sym typeface="Calibri"/>
              </a:rPr>
              <a:t> </a:t>
            </a:r>
            <a:endParaRPr lang="en-US"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Video link: </a:t>
            </a:r>
            <a:r>
              <a:rPr lang="en-CA" dirty="0" smtClean="0">
                <a:hlinkClick r:id="rId3"/>
              </a:rPr>
              <a:t>https://www.youtube.com/watch?v=ro5B0nXEYgE&amp;list=PL-3fUblIRJtI8aOzNbYjBJaB0cnh_Ta5K&amp;index=9</a:t>
            </a:r>
            <a:endParaRPr lang="en-CA" dirty="0" smtClean="0"/>
          </a:p>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Also hyperlinked in the title. </a:t>
            </a:r>
            <a:endParaRPr lang="en-US" sz="1100" b="1"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In Part 1 of the video, Julie </a:t>
            </a:r>
            <a:r>
              <a:rPr lang="en-US" sz="1100" b="0" i="0" u="none" strike="noStrike" cap="none" dirty="0" err="1" smtClean="0">
                <a:solidFill>
                  <a:srgbClr val="000000"/>
                </a:solidFill>
                <a:effectLst/>
                <a:latin typeface="Arial"/>
                <a:ea typeface="Arial"/>
                <a:cs typeface="Arial"/>
                <a:sym typeface="Arial"/>
              </a:rPr>
              <a:t>Lalonde</a:t>
            </a:r>
            <a:r>
              <a:rPr lang="en-US" sz="1100" b="0" i="0" u="none" strike="noStrike" cap="none" dirty="0" smtClean="0">
                <a:solidFill>
                  <a:srgbClr val="000000"/>
                </a:solidFill>
                <a:effectLst/>
                <a:latin typeface="Arial"/>
                <a:ea typeface="Arial"/>
                <a:cs typeface="Arial"/>
                <a:sym typeface="Arial"/>
              </a:rPr>
              <a:t> presents the complexity of the issue presented in the Draw the Line Aunt’s Love Interest scenario including:</a:t>
            </a:r>
          </a:p>
          <a:p>
            <a:pPr fontAlgn="base"/>
            <a:r>
              <a:rPr lang="en-US" sz="1100" b="0" i="0" u="none" strike="noStrike" cap="none" dirty="0" smtClean="0">
                <a:solidFill>
                  <a:srgbClr val="000000"/>
                </a:solidFill>
                <a:effectLst/>
                <a:latin typeface="Arial"/>
                <a:ea typeface="Arial"/>
                <a:cs typeface="Arial"/>
                <a:sym typeface="Arial"/>
              </a:rPr>
              <a:t>The characteristics of a healthy relationship</a:t>
            </a:r>
          </a:p>
          <a:p>
            <a:pPr fontAlgn="base"/>
            <a:r>
              <a:rPr lang="en-US" sz="1100" b="0" i="0" u="none" strike="noStrike" cap="none" dirty="0" smtClean="0">
                <a:solidFill>
                  <a:srgbClr val="000000"/>
                </a:solidFill>
                <a:effectLst/>
                <a:latin typeface="Arial"/>
                <a:ea typeface="Arial"/>
                <a:cs typeface="Arial"/>
                <a:sym typeface="Arial"/>
              </a:rPr>
              <a:t>The importance of maintaining one’s independence</a:t>
            </a:r>
          </a:p>
          <a:p>
            <a:pPr marL="457200" marR="0" lvl="0" indent="-298450" algn="l" defTabSz="914400" rtl="0" eaLnBrk="1" fontAlgn="base"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smtClean="0">
                <a:solidFill>
                  <a:srgbClr val="000000"/>
                </a:solidFill>
                <a:effectLst/>
                <a:latin typeface="Arial"/>
                <a:ea typeface="Arial"/>
                <a:cs typeface="Arial"/>
                <a:sym typeface="Arial"/>
              </a:rPr>
              <a:t>The importance of privacy, trust, and boundaries in relationships</a:t>
            </a:r>
          </a:p>
          <a:p>
            <a:pPr marL="158750" marR="0" lvl="0" indent="0" algn="l" defTabSz="914400" rtl="0" eaLnBrk="1" fontAlgn="base"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In Part 2 of the video, Julie summarizes the key lessons from the Draw the Line Aunt’s Love Interest scenario.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Teacher Prompt:</a:t>
            </a:r>
          </a:p>
          <a:p>
            <a:pPr fontAlgn="base"/>
            <a:r>
              <a:rPr lang="en-US" sz="1100" b="1" i="0" u="none" strike="noStrike" cap="none" dirty="0" smtClean="0">
                <a:solidFill>
                  <a:srgbClr val="000000"/>
                </a:solidFill>
                <a:effectLst/>
                <a:latin typeface="Arial"/>
                <a:ea typeface="Arial"/>
                <a:cs typeface="Arial"/>
                <a:sym typeface="Arial"/>
              </a:rPr>
              <a:t>Guiding discussion questions (*these</a:t>
            </a:r>
            <a:r>
              <a:rPr lang="en-US" sz="1100" b="1" i="0" u="none" strike="noStrike" cap="none" baseline="0" dirty="0" smtClean="0">
                <a:solidFill>
                  <a:srgbClr val="000000"/>
                </a:solidFill>
                <a:effectLst/>
                <a:latin typeface="Arial"/>
                <a:ea typeface="Arial"/>
                <a:cs typeface="Arial"/>
                <a:sym typeface="Arial"/>
              </a:rPr>
              <a:t> are following the video and after the questions on the slide are answered*)</a:t>
            </a:r>
            <a:r>
              <a:rPr lang="en-US" sz="1100" b="1" i="0" u="none" strike="noStrike" cap="none" dirty="0" smtClean="0">
                <a:solidFill>
                  <a:srgbClr val="000000"/>
                </a:solidFill>
                <a:effectLst/>
                <a:latin typeface="Arial"/>
                <a:ea typeface="Arial"/>
                <a:cs typeface="Arial"/>
                <a:sym typeface="Arial"/>
              </a:rPr>
              <a:t>:</a:t>
            </a:r>
          </a:p>
          <a:p>
            <a:pPr lvl="1" fontAlgn="base"/>
            <a:r>
              <a:rPr lang="en-US" sz="1100" b="0" i="0" u="none" strike="noStrike" cap="none" dirty="0" smtClean="0">
                <a:solidFill>
                  <a:srgbClr val="000000"/>
                </a:solidFill>
                <a:effectLst/>
                <a:latin typeface="Arial"/>
                <a:ea typeface="Arial"/>
                <a:cs typeface="Arial"/>
                <a:sym typeface="Arial"/>
              </a:rPr>
              <a:t>Why is it important to respect other people’s privacy?</a:t>
            </a:r>
          </a:p>
          <a:p>
            <a:pPr lvl="1" fontAlgn="base"/>
            <a:r>
              <a:rPr lang="en-US" sz="1100" b="0" i="0" u="none" strike="noStrike" cap="none" dirty="0" smtClean="0">
                <a:solidFill>
                  <a:srgbClr val="000000"/>
                </a:solidFill>
                <a:effectLst/>
                <a:latin typeface="Arial"/>
                <a:ea typeface="Arial"/>
                <a:cs typeface="Arial"/>
                <a:sym typeface="Arial"/>
              </a:rPr>
              <a:t>How do you establish boundaries and maintain your independence in relationships?</a:t>
            </a:r>
          </a:p>
          <a:p>
            <a:pPr lvl="1" fontAlgn="base"/>
            <a:r>
              <a:rPr lang="en-US" sz="1100" b="0" i="0" u="none" strike="noStrike" cap="none" dirty="0" smtClean="0">
                <a:solidFill>
                  <a:srgbClr val="000000"/>
                </a:solidFill>
                <a:effectLst/>
                <a:latin typeface="Arial"/>
                <a:ea typeface="Arial"/>
                <a:cs typeface="Arial"/>
                <a:sym typeface="Arial"/>
              </a:rPr>
              <a:t>How do you communicate your boundaries to your partner?</a:t>
            </a:r>
          </a:p>
          <a:p>
            <a:pPr lvl="1" fontAlgn="base"/>
            <a:r>
              <a:rPr lang="en-US" sz="1100" b="0" i="0" u="none" strike="noStrike" cap="none" dirty="0" smtClean="0">
                <a:solidFill>
                  <a:srgbClr val="000000"/>
                </a:solidFill>
                <a:effectLst/>
                <a:latin typeface="Arial"/>
                <a:ea typeface="Arial"/>
                <a:cs typeface="Arial"/>
                <a:sym typeface="Arial"/>
              </a:rPr>
              <a:t>How can you manage your insecurities in a relationship?</a:t>
            </a:r>
          </a:p>
          <a:p>
            <a:pPr lvl="1" fontAlgn="base"/>
            <a:r>
              <a:rPr lang="en-US" sz="1100" b="0" i="0" u="none" strike="noStrike" cap="none" dirty="0" smtClean="0">
                <a:solidFill>
                  <a:srgbClr val="000000"/>
                </a:solidFill>
                <a:effectLst/>
                <a:latin typeface="Arial"/>
                <a:ea typeface="Arial"/>
                <a:cs typeface="Arial"/>
                <a:sym typeface="Arial"/>
              </a:rPr>
              <a:t>How would you respond if someone shared something private about you without your consent or violated your privacy?</a:t>
            </a:r>
          </a:p>
          <a:p>
            <a:pPr marL="0" lvl="0" indent="0" algn="l" rtl="0">
              <a:spcBef>
                <a:spcPts val="0"/>
              </a:spcBef>
              <a:spcAft>
                <a:spcPts val="0"/>
              </a:spcAft>
              <a:buNone/>
            </a:pPr>
            <a:endParaRPr lang="en-CA" dirty="0" smtClean="0"/>
          </a:p>
          <a:p>
            <a:pPr marL="0" lvl="0" indent="0" algn="l" rtl="0">
              <a:spcBef>
                <a:spcPts val="0"/>
              </a:spcBef>
              <a:spcAft>
                <a:spcPts val="0"/>
              </a:spcAft>
              <a:buNone/>
            </a:pPr>
            <a:r>
              <a:rPr lang="en-CA" b="1" dirty="0" smtClean="0"/>
              <a:t>Activity Reference:</a:t>
            </a:r>
            <a:r>
              <a:rPr lang="en-CA" b="1" baseline="0" dirty="0" smtClean="0"/>
              <a:t> </a:t>
            </a:r>
          </a:p>
          <a:p>
            <a:pPr marL="171450" lvl="0" indent="-171450" algn="l" rtl="0">
              <a:spcBef>
                <a:spcPts val="0"/>
              </a:spcBef>
              <a:spcAft>
                <a:spcPts val="0"/>
              </a:spcAft>
            </a:pPr>
            <a:r>
              <a:rPr lang="en-CA" b="0" baseline="0" dirty="0" smtClean="0"/>
              <a:t>OPHEA (</a:t>
            </a:r>
            <a:r>
              <a:rPr lang="en-CA" b="0" baseline="0" dirty="0" err="1" smtClean="0"/>
              <a:t>n.d.</a:t>
            </a:r>
            <a:r>
              <a:rPr lang="en-CA" b="0" baseline="0" dirty="0" smtClean="0"/>
              <a:t>). Sexual Violence Prevention Education Resources – Aunt's Love Interest Scenario Activity. https://ophea.net/gender-based-violence-prevention-education-resources/activities/aunts-love-interest-scenario</a:t>
            </a:r>
          </a:p>
          <a:p>
            <a:pPr marL="0" lvl="0" indent="0" algn="l" rtl="0">
              <a:spcBef>
                <a:spcPts val="0"/>
              </a:spcBef>
              <a:spcAft>
                <a:spcPts val="0"/>
              </a:spcAft>
              <a:buNone/>
            </a:pPr>
            <a:endParaRPr lang="en-CA" b="0" baseline="0" dirty="0" smtClean="0"/>
          </a:p>
          <a:p>
            <a:pPr marL="0" lvl="0" indent="0" algn="l" rtl="0">
              <a:spcBef>
                <a:spcPts val="0"/>
              </a:spcBef>
              <a:spcAft>
                <a:spcPts val="0"/>
              </a:spcAft>
              <a:buNone/>
            </a:pPr>
            <a:r>
              <a:rPr lang="en-CA" b="1" dirty="0" smtClean="0"/>
              <a:t>Other</a:t>
            </a:r>
            <a:r>
              <a:rPr lang="en-CA" b="1" baseline="0" dirty="0" smtClean="0"/>
              <a:t> Possible Video: </a:t>
            </a:r>
            <a:r>
              <a:rPr lang="en-US" sz="1100" b="1" i="0" u="none" strike="noStrike" cap="none" dirty="0" smtClean="0">
                <a:solidFill>
                  <a:srgbClr val="000000"/>
                </a:solidFill>
                <a:effectLst/>
                <a:latin typeface="Arial"/>
                <a:ea typeface="Arial"/>
                <a:cs typeface="Arial"/>
                <a:sym typeface="Arial"/>
              </a:rPr>
              <a:t>Watch ‘Healthy vs Unhealthy Relationships’ to learn how healthy relationship can help us feel good about ourselves and how to know if a relationship is unhealthy.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US" dirty="0" smtClean="0"/>
              <a:t>Hyperlink available:</a:t>
            </a:r>
            <a:r>
              <a:rPr lang="en-CA" b="1" baseline="0" dirty="0" smtClean="0"/>
              <a:t> </a:t>
            </a:r>
            <a:r>
              <a:rPr lang="en-CA" b="0" baseline="0" dirty="0" smtClean="0"/>
              <a:t>https://youtu.be/AvMgSorNthc</a:t>
            </a:r>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r>
              <a:rPr lang="en-US" sz="1100" b="1" i="0" u="none" strike="noStrike" cap="none" dirty="0" smtClean="0">
                <a:solidFill>
                  <a:srgbClr val="000000"/>
                </a:solidFill>
                <a:effectLst/>
                <a:latin typeface="Arial"/>
                <a:ea typeface="Arial"/>
                <a:cs typeface="Arial"/>
                <a:sym typeface="Arial"/>
              </a:rPr>
              <a:t>Reference: </a:t>
            </a:r>
          </a:p>
          <a:p>
            <a:pPr marL="171450" lvl="0" indent="-171450" algn="l" rtl="0">
              <a:spcBef>
                <a:spcPts val="0"/>
              </a:spcBef>
              <a:spcAft>
                <a:spcPts val="0"/>
              </a:spcAft>
            </a:pPr>
            <a:r>
              <a:rPr lang="en-US" sz="1100" b="0" i="0" u="none" strike="noStrike" cap="none" dirty="0" smtClean="0">
                <a:solidFill>
                  <a:srgbClr val="000000"/>
                </a:solidFill>
                <a:effectLst/>
                <a:latin typeface="Arial"/>
                <a:ea typeface="Arial"/>
                <a:cs typeface="Arial"/>
                <a:sym typeface="Arial"/>
              </a:rPr>
              <a:t>Talking about sexuality in Canadian</a:t>
            </a:r>
            <a:r>
              <a:rPr lang="en-US" sz="1100" b="0" i="0" u="none" strike="noStrike" cap="none" baseline="0" dirty="0" smtClean="0">
                <a:solidFill>
                  <a:srgbClr val="000000"/>
                </a:solidFill>
                <a:effectLst/>
                <a:latin typeface="Arial"/>
                <a:ea typeface="Arial"/>
                <a:cs typeface="Arial"/>
                <a:sym typeface="Arial"/>
              </a:rPr>
              <a:t> Communities (2022). Relationships and Dating. https://tascc.ca/for-youth-with-disabilities/relationships-dating/ </a:t>
            </a:r>
          </a:p>
          <a:p>
            <a:pPr marL="0" lvl="0" indent="0" algn="l" rtl="0">
              <a:spcBef>
                <a:spcPts val="0"/>
              </a:spcBef>
              <a:spcAft>
                <a:spcPts val="0"/>
              </a:spcAft>
              <a:buNone/>
            </a:pPr>
            <a:endParaRPr lang="en-US" sz="1100" b="0" i="0" u="none" strike="noStrike" cap="none" baseline="0" dirty="0" smtClean="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0" lvl="0" indent="0" algn="l" rtl="0">
              <a:spcBef>
                <a:spcPts val="0"/>
              </a:spcBef>
              <a:spcAft>
                <a:spcPts val="0"/>
              </a:spcAft>
              <a:buNone/>
            </a:pPr>
            <a:endParaRPr lang="en-US" sz="1100" b="1" i="0" u="none" strike="noStrike" cap="none" dirty="0" smtClean="0">
              <a:solidFill>
                <a:srgbClr val="000000"/>
              </a:solidFill>
              <a:effectLst/>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b="1" i="1" dirty="0" smtClean="0"/>
              <a:t>Everyone has a right to privacy. </a:t>
            </a:r>
          </a:p>
          <a:p>
            <a:pPr marL="158750" indent="0" rtl="0">
              <a:buNone/>
            </a:pPr>
            <a:endParaRPr lang="en-CA" b="1" dirty="0" smtClean="0"/>
          </a:p>
          <a:p>
            <a:pPr marL="158750" indent="0" rtl="0">
              <a:buNone/>
            </a:pPr>
            <a:r>
              <a:rPr lang="en-CA" b="1" i="0" u="sng" dirty="0" smtClean="0"/>
              <a:t>Teacher</a:t>
            </a:r>
            <a:r>
              <a:rPr lang="en-CA" b="1" i="0" u="sng" baseline="0" dirty="0" smtClean="0"/>
              <a:t> Prompt: </a:t>
            </a:r>
            <a:r>
              <a:rPr lang="en-CA" b="0" i="1" baseline="0" dirty="0" smtClean="0"/>
              <a:t>Co-construct the definition of privacy with the class/students. Afterwards, read the definition of privacy (from the speaker’s notes) to compare to your classroom definition. </a:t>
            </a:r>
            <a:endParaRPr lang="en-CA" b="0" i="1" dirty="0" smtClean="0"/>
          </a:p>
          <a:p>
            <a:pPr marL="158750" indent="0" rtl="0">
              <a:buNone/>
            </a:pPr>
            <a:endParaRPr lang="en-US" b="1" dirty="0" smtClean="0"/>
          </a:p>
          <a:p>
            <a:pPr marL="158750" indent="0" rtl="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CA" b="1" dirty="0" smtClean="0"/>
          </a:p>
          <a:p>
            <a:pPr marL="158750" indent="0" rtl="0">
              <a:buNone/>
            </a:pPr>
            <a:r>
              <a:rPr lang="en-CA" b="1" dirty="0" smtClean="0"/>
              <a:t>Definition</a:t>
            </a:r>
            <a:r>
              <a:rPr lang="en-CA" b="1" baseline="0" dirty="0" smtClean="0"/>
              <a:t> of Privacy: </a:t>
            </a:r>
            <a:r>
              <a:rPr lang="en-CA" b="0" baseline="0" dirty="0" smtClean="0"/>
              <a:t>“Broadly speaking, privacy is the right to be left alone, or freedom from interference or intrusion. Information privacy is the right to have some control over how your personal information is collected and used” (International Association of Privacy Professionals, 2022).</a:t>
            </a:r>
            <a:endParaRPr lang="en-CA" b="1" dirty="0" smtClean="0"/>
          </a:p>
          <a:p>
            <a:pPr marL="158750" indent="0" rtl="0">
              <a:buNone/>
            </a:pPr>
            <a:endParaRPr lang="en-CA" b="1" dirty="0" smtClean="0"/>
          </a:p>
          <a:p>
            <a:pPr marL="158750" indent="0" rtl="0">
              <a:buNone/>
            </a:pPr>
            <a:r>
              <a:rPr lang="en-CA" b="1" dirty="0" smtClean="0"/>
              <a:t>What</a:t>
            </a:r>
            <a:r>
              <a:rPr lang="en-CA" b="1" baseline="0" dirty="0" smtClean="0"/>
              <a:t> Is It All About? –</a:t>
            </a:r>
            <a:r>
              <a:rPr lang="en-CA" b="0" baseline="0" dirty="0" smtClean="0"/>
              <a:t> Relate to Aunt’s Love Interest Scenario Activity (continued on next slide)</a:t>
            </a:r>
          </a:p>
          <a:p>
            <a:pPr marL="158750" indent="0" rtl="0">
              <a:buNone/>
            </a:pPr>
            <a:r>
              <a:rPr lang="en-US" sz="1100" b="0" i="0" u="none" strike="noStrike" cap="none" dirty="0" smtClean="0">
                <a:solidFill>
                  <a:srgbClr val="000000"/>
                </a:solidFill>
                <a:effectLst/>
                <a:latin typeface="Arial"/>
                <a:ea typeface="Arial"/>
                <a:cs typeface="Arial"/>
                <a:sym typeface="Arial"/>
              </a:rPr>
              <a:t>Privacy</a:t>
            </a:r>
            <a:r>
              <a:rPr lang="en-US" sz="1100" b="0" i="0" u="none" strike="noStrike" cap="none" baseline="0" dirty="0" smtClean="0">
                <a:solidFill>
                  <a:srgbClr val="000000"/>
                </a:solidFill>
                <a:effectLst/>
                <a:latin typeface="Arial"/>
                <a:ea typeface="Arial"/>
                <a:cs typeface="Arial"/>
                <a:sym typeface="Arial"/>
              </a:rPr>
              <a:t> can be your personal right to share information with whom you choose, and/or when you choose.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Respect, trust, and establishing healthy boundaries are all characteristics of a healthy relationship. Youth need to understand the characteristics of healthy relationships and know the signs of unhealthy relationships in order to equip themselves with the skills to develop and maintain healthy relationships throughout their lives. </a:t>
            </a:r>
          </a:p>
          <a:p>
            <a:pPr marL="158750" indent="0" rtl="0">
              <a:buNone/>
            </a:pPr>
            <a:endParaRPr lang="en-US" sz="1100" b="0" i="0" u="none" strike="noStrike" cap="none" dirty="0" smtClean="0">
              <a:solidFill>
                <a:srgbClr val="000000"/>
              </a:solidFill>
              <a:effectLst/>
              <a:latin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In any relationship, you have the right to keep things in your life a secret, especially if you</a:t>
            </a:r>
            <a:r>
              <a:rPr lang="en-US" sz="1100" b="0" i="0" u="none" strike="noStrike" cap="none" baseline="0" dirty="0" smtClean="0">
                <a:solidFill>
                  <a:srgbClr val="000000"/>
                </a:solidFill>
                <a:effectLst/>
                <a:latin typeface="Arial"/>
                <a:ea typeface="Arial"/>
                <a:cs typeface="Arial"/>
                <a:sym typeface="Arial"/>
              </a:rPr>
              <a:t> don’t want to disclose or explain, and </a:t>
            </a:r>
            <a:r>
              <a:rPr lang="en-US" sz="1100" b="0" i="0" u="none" strike="noStrike" cap="none" dirty="0" smtClean="0">
                <a:solidFill>
                  <a:srgbClr val="000000"/>
                </a:solidFill>
                <a:effectLst/>
                <a:latin typeface="Arial"/>
                <a:ea typeface="Arial"/>
                <a:cs typeface="Arial"/>
                <a:sym typeface="Arial"/>
              </a:rPr>
              <a:t>no matter how trivial or how important.</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You also have the right to spend some time alone and with only yourself.</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smtClean="0">
                <a:solidFill>
                  <a:srgbClr val="000000"/>
                </a:solidFill>
                <a:effectLst/>
                <a:latin typeface="Arial"/>
                <a:ea typeface="Arial"/>
                <a:cs typeface="Arial"/>
                <a:sym typeface="Arial"/>
              </a:rPr>
              <a:t>Red Flags that</a:t>
            </a:r>
            <a:r>
              <a:rPr lang="en-US" sz="1100" b="1" i="0" u="none" strike="noStrike" cap="none" baseline="0" dirty="0" smtClean="0">
                <a:solidFill>
                  <a:srgbClr val="000000"/>
                </a:solidFill>
                <a:effectLst/>
                <a:latin typeface="Arial"/>
                <a:ea typeface="Arial"/>
                <a:cs typeface="Arial"/>
                <a:sym typeface="Arial"/>
              </a:rPr>
              <a:t> your privacy is not being respected:</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Partner going through your personal belongings and phone without your permission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Spying and snooping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Location tracking without permission</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ea typeface="Arial"/>
                <a:cs typeface="Arial"/>
                <a:sym typeface="Arial"/>
              </a:rPr>
              <a:t>Your partner is forcing you to spend time with them (breaking personal boundaries)</a:t>
            </a: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sng" strike="noStrike" cap="none" dirty="0" smtClean="0">
                <a:solidFill>
                  <a:srgbClr val="000000"/>
                </a:solidFill>
                <a:effectLst/>
                <a:latin typeface="Arial"/>
                <a:ea typeface="Arial"/>
                <a:cs typeface="Arial"/>
                <a:sym typeface="Arial"/>
              </a:rPr>
              <a:t>Possible</a:t>
            </a:r>
            <a:r>
              <a:rPr lang="en-US" sz="1100" b="1" i="1" u="sng" strike="noStrike" cap="none" baseline="0" dirty="0" smtClean="0">
                <a:solidFill>
                  <a:srgbClr val="000000"/>
                </a:solidFill>
                <a:effectLst/>
                <a:latin typeface="Arial"/>
                <a:ea typeface="Arial"/>
                <a:cs typeface="Arial"/>
                <a:sym typeface="Arial"/>
              </a:rPr>
              <a:t> Teacher Prompt</a:t>
            </a:r>
            <a:r>
              <a:rPr lang="en-US" sz="1100" b="0" i="1" u="none" strike="noStrike" cap="none" baseline="0" dirty="0" smtClean="0">
                <a:solidFill>
                  <a:srgbClr val="000000"/>
                </a:solidFill>
                <a:effectLst/>
                <a:latin typeface="Arial"/>
                <a:ea typeface="Arial"/>
                <a:cs typeface="Arial"/>
                <a:sym typeface="Arial"/>
              </a:rPr>
              <a:t>:</a:t>
            </a:r>
          </a:p>
          <a:p>
            <a:r>
              <a:rPr lang="en-US" sz="1100" b="0" i="0" u="none" strike="noStrike" cap="none" baseline="0" dirty="0" smtClean="0">
                <a:solidFill>
                  <a:srgbClr val="000000"/>
                </a:solidFill>
                <a:latin typeface="Arial"/>
                <a:ea typeface="Arial"/>
                <a:cs typeface="Arial"/>
                <a:sym typeface="Arial"/>
              </a:rPr>
              <a:t>Why is it important to respect other people’s privacy?</a:t>
            </a:r>
          </a:p>
          <a:p>
            <a:r>
              <a:rPr lang="en-US" sz="1100" b="0" i="0" u="none" strike="noStrike" cap="none" baseline="0" dirty="0" smtClean="0">
                <a:solidFill>
                  <a:srgbClr val="000000"/>
                </a:solidFill>
                <a:latin typeface="Arial"/>
                <a:ea typeface="Arial"/>
                <a:cs typeface="Arial"/>
                <a:sym typeface="Arial"/>
              </a:rPr>
              <a:t>What does it mean to violate someone’s privacy?</a:t>
            </a:r>
          </a:p>
          <a:p>
            <a:r>
              <a:rPr lang="en-US" sz="1100" b="0" i="0" u="none" strike="noStrike" cap="none" baseline="0" dirty="0" smtClean="0">
                <a:solidFill>
                  <a:srgbClr val="000000"/>
                </a:solidFill>
                <a:latin typeface="Arial"/>
                <a:ea typeface="Arial"/>
                <a:cs typeface="Arial"/>
                <a:sym typeface="Arial"/>
              </a:rPr>
              <a:t>What kinds of things might people say or do that violate another person’s privacy?</a:t>
            </a:r>
          </a:p>
          <a:p>
            <a:r>
              <a:rPr lang="en-US" sz="1100" b="0" i="0" u="none" strike="noStrike" cap="none" baseline="0" dirty="0" smtClean="0">
                <a:solidFill>
                  <a:srgbClr val="000000"/>
                </a:solidFill>
                <a:latin typeface="Arial"/>
                <a:ea typeface="Arial"/>
                <a:cs typeface="Arial"/>
                <a:sym typeface="Arial"/>
              </a:rPr>
              <a:t>Why is it important to be able to keep some things private?</a:t>
            </a:r>
            <a:endParaRPr lang="en-US" sz="1100" b="0" i="1"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0" dirty="0" smtClean="0"/>
              <a:t>For more information and activities on privacy,</a:t>
            </a:r>
            <a:r>
              <a:rPr lang="en-CA" b="0" baseline="0" dirty="0" smtClean="0"/>
              <a:t> check out the following resource: https://www.priv.gc.ca/en/about-the-opc/what-we-do/awareness-campaigns-and-events/privacy-education-for-kids/resources-for-teachers/</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Activity Reference:</a:t>
            </a:r>
            <a:r>
              <a:rPr lang="en-CA" b="1" baseline="0" dirty="0" smtClean="0"/>
              <a:t> </a:t>
            </a:r>
          </a:p>
          <a:p>
            <a:pPr marL="171450" lvl="0" indent="-171450" algn="l" rtl="0">
              <a:spcBef>
                <a:spcPts val="0"/>
              </a:spcBef>
              <a:spcAft>
                <a:spcPts val="0"/>
              </a:spcAft>
            </a:pPr>
            <a:r>
              <a:rPr lang="en-CA" b="0" baseline="0" dirty="0" smtClean="0"/>
              <a:t>International Association of Privacy Professionals (</a:t>
            </a:r>
            <a:r>
              <a:rPr lang="en-CA" b="0" baseline="0" dirty="0" err="1" smtClean="0"/>
              <a:t>IAPP</a:t>
            </a:r>
            <a:r>
              <a:rPr lang="en-CA" b="0" baseline="0" dirty="0" smtClean="0"/>
              <a:t>). (2022). About the </a:t>
            </a:r>
            <a:r>
              <a:rPr lang="en-CA" b="0" baseline="0" dirty="0" err="1" smtClean="0"/>
              <a:t>IAPP</a:t>
            </a:r>
            <a:r>
              <a:rPr lang="en-CA" b="0" baseline="0" dirty="0" smtClean="0"/>
              <a:t>: What is privacy. https://iapp.org/about/what-is-privacy/ </a:t>
            </a:r>
          </a:p>
          <a:p>
            <a:pPr marL="171450" lvl="0" indent="-171450" algn="l" rtl="0">
              <a:spcBef>
                <a:spcPts val="0"/>
              </a:spcBef>
              <a:spcAft>
                <a:spcPts val="0"/>
              </a:spcAft>
            </a:pPr>
            <a:r>
              <a:rPr lang="en-CA" b="0" baseline="0" dirty="0" smtClean="0"/>
              <a:t>Office of the Privacy Commissioner of Canada (2022, January 24). Privacy education for kids: Resources for teachers. https://www.priv.gc.ca/en/about-the-opc/what-we-do/awareness-campaigns-and-events/privacy-education-for-kids/resources-for-teachers/ </a:t>
            </a:r>
          </a:p>
          <a:p>
            <a:pPr marL="171450" lvl="0" indent="-171450" algn="l" rtl="0">
              <a:spcBef>
                <a:spcPts val="0"/>
              </a:spcBef>
              <a:spcAft>
                <a:spcPts val="0"/>
              </a:spcAft>
            </a:pPr>
            <a:r>
              <a:rPr lang="en-CA" b="0" baseline="0" dirty="0" smtClean="0"/>
              <a:t>OPHEA (</a:t>
            </a:r>
            <a:r>
              <a:rPr lang="en-CA" b="0" baseline="0" dirty="0" err="1" smtClean="0"/>
              <a:t>n.d.</a:t>
            </a:r>
            <a:r>
              <a:rPr lang="en-CA" b="0" baseline="0" dirty="0" smtClean="0"/>
              <a:t>). Sexual Violence Prevention Education Resources – Aunt's Love Interest Scenario Activity. https://ophea.net/gender-based-violence-prevention-education-resources/activities/aunts-love-interest-scenario</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
            </a:r>
            <a:br>
              <a:rPr lang="en-US" sz="1100" b="0" i="0" u="none" strike="noStrike" cap="none" dirty="0" smtClean="0">
                <a:solidFill>
                  <a:srgbClr val="000000"/>
                </a:solidFill>
                <a:effectLst/>
                <a:latin typeface="Arial"/>
                <a:ea typeface="Arial"/>
                <a:cs typeface="Arial"/>
                <a:sym typeface="Arial"/>
              </a:rPr>
            </a:b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23174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CA" b="1" dirty="0" smtClean="0"/>
              <a:t>What</a:t>
            </a:r>
            <a:r>
              <a:rPr lang="en-CA" b="1" baseline="0" dirty="0" smtClean="0"/>
              <a:t> Is It All About? –</a:t>
            </a:r>
            <a:r>
              <a:rPr lang="en-CA" b="0" baseline="0" dirty="0" smtClean="0"/>
              <a:t> Relate to Aunt’s Love Interest Scenario Activity</a:t>
            </a:r>
          </a:p>
          <a:p>
            <a:pPr marL="158750" indent="0" rtl="0">
              <a:buNone/>
            </a:pPr>
            <a:endParaRPr lang="en-CA" sz="1100" b="0" i="0" u="none" strike="noStrike" cap="all" baseline="0" dirty="0" smtClean="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ea typeface="Arial"/>
                <a:cs typeface="Arial"/>
                <a:sym typeface="Arial"/>
              </a:rPr>
              <a:t>Teacher</a:t>
            </a:r>
            <a:r>
              <a:rPr lang="en-US" sz="1100" b="1" i="0" u="sng" strike="noStrike" cap="none" baseline="0" dirty="0" smtClean="0">
                <a:solidFill>
                  <a:srgbClr val="000000"/>
                </a:solidFill>
                <a:effectLst/>
                <a:latin typeface="Arial"/>
                <a:ea typeface="Arial"/>
                <a:cs typeface="Arial"/>
                <a:sym typeface="Arial"/>
              </a:rPr>
              <a:t> Prompt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1" u="none" strike="noStrike" cap="none" baseline="0" dirty="0" smtClean="0">
                <a:solidFill>
                  <a:srgbClr val="000000"/>
                </a:solidFill>
                <a:effectLst/>
                <a:latin typeface="Arial"/>
                <a:ea typeface="Arial"/>
                <a:cs typeface="Arial"/>
                <a:sym typeface="Arial"/>
              </a:rPr>
              <a:t>What could you do in this situation if you are the aunt? What could you do in this situation if you are the child? </a:t>
            </a:r>
          </a:p>
          <a:p>
            <a:pPr marL="158750" indent="0" rtl="0">
              <a:buNone/>
            </a:pPr>
            <a:endParaRPr lang="en-CA" sz="1100" b="0" i="0" u="none" strike="noStrike" cap="all" baseline="0" dirty="0" smtClean="0">
              <a:solidFill>
                <a:srgbClr val="000000"/>
              </a:solidFill>
              <a:effectLst/>
              <a:latin typeface="Arial"/>
              <a:ea typeface="Arial"/>
              <a:cs typeface="Arial"/>
              <a:sym typeface="Arial"/>
            </a:endParaRPr>
          </a:p>
          <a:p>
            <a:pPr marL="158750" indent="0" rtl="0">
              <a:buNone/>
            </a:pPr>
            <a:r>
              <a:rPr lang="en-US" sz="1100" b="0" i="0" u="none" strike="noStrike" cap="all" dirty="0" smtClean="0">
                <a:solidFill>
                  <a:srgbClr val="000000"/>
                </a:solidFill>
                <a:effectLst/>
                <a:latin typeface="Arial"/>
                <a:ea typeface="Arial"/>
                <a:cs typeface="Arial"/>
                <a:sym typeface="Arial"/>
              </a:rPr>
              <a:t>WHY DRAW THE LINE</a:t>
            </a:r>
          </a:p>
          <a:p>
            <a:r>
              <a:rPr lang="en-US" sz="1100" b="0" i="0" u="none" strike="noStrike" cap="none" dirty="0" smtClean="0">
                <a:solidFill>
                  <a:srgbClr val="000000"/>
                </a:solidFill>
                <a:effectLst/>
                <a:latin typeface="Arial"/>
                <a:ea typeface="Arial"/>
                <a:cs typeface="Arial"/>
                <a:sym typeface="Arial"/>
              </a:rPr>
              <a:t>Healthy relationships are built on respect and trust. Restricting who someone can talk to isn't love; it's control. </a:t>
            </a:r>
          </a:p>
          <a:p>
            <a:pPr marL="158750" indent="0" rtl="0">
              <a:buNone/>
            </a:pPr>
            <a:endParaRPr lang="en-CA" sz="1100" b="0" i="0" u="none" strike="noStrike" cap="all" baseline="0" dirty="0" smtClean="0">
              <a:solidFill>
                <a:srgbClr val="000000"/>
              </a:solidFill>
              <a:effectLst/>
              <a:latin typeface="Arial"/>
              <a:ea typeface="Arial"/>
              <a:cs typeface="Arial"/>
              <a:sym typeface="Arial"/>
            </a:endParaRPr>
          </a:p>
          <a:p>
            <a:pPr marL="158750" indent="0" rtl="0">
              <a:buNone/>
            </a:pPr>
            <a:r>
              <a:rPr lang="en-US" sz="1100" b="0" i="0" u="none" strike="noStrike" cap="all" dirty="0" smtClean="0">
                <a:solidFill>
                  <a:srgbClr val="000000"/>
                </a:solidFill>
                <a:effectLst/>
                <a:latin typeface="Arial"/>
                <a:ea typeface="Arial"/>
                <a:cs typeface="Arial"/>
                <a:sym typeface="Arial"/>
              </a:rPr>
              <a:t>WHEN TO DRAW THE LINE</a:t>
            </a:r>
          </a:p>
          <a:p>
            <a:r>
              <a:rPr lang="en-US" sz="1100" b="0" i="0" u="none" strike="noStrike" cap="none" dirty="0" smtClean="0">
                <a:solidFill>
                  <a:srgbClr val="000000"/>
                </a:solidFill>
                <a:effectLst/>
                <a:latin typeface="Arial"/>
                <a:ea typeface="Arial"/>
                <a:cs typeface="Arial"/>
                <a:sym typeface="Arial"/>
              </a:rPr>
              <a:t>Monitoring text messages, screening calls and limiting someone's social circle are signs of an unhealthy relationship. </a:t>
            </a:r>
          </a:p>
          <a:p>
            <a:pPr marL="158750" indent="0" rtl="0">
              <a:buNone/>
            </a:pPr>
            <a:endParaRPr lang="en-CA" sz="1100" b="0" i="0" u="none" strike="noStrike" cap="all" baseline="0" dirty="0" smtClean="0">
              <a:solidFill>
                <a:srgbClr val="000000"/>
              </a:solidFill>
              <a:effectLst/>
              <a:latin typeface="Arial"/>
              <a:ea typeface="Arial"/>
              <a:cs typeface="Arial"/>
              <a:sym typeface="Arial"/>
            </a:endParaRPr>
          </a:p>
          <a:p>
            <a:pPr marL="158750" indent="0" rtl="0">
              <a:buNone/>
            </a:pPr>
            <a:r>
              <a:rPr lang="en-US" sz="1100" b="0" i="0" u="none" strike="noStrike" cap="all" dirty="0" smtClean="0">
                <a:solidFill>
                  <a:srgbClr val="000000"/>
                </a:solidFill>
                <a:effectLst/>
                <a:latin typeface="Arial"/>
                <a:ea typeface="Arial"/>
                <a:cs typeface="Arial"/>
                <a:sym typeface="Arial"/>
              </a:rPr>
              <a:t>HOW TO DRAW THE LINE (as</a:t>
            </a:r>
            <a:r>
              <a:rPr lang="en-US" sz="1100" b="0" i="0" u="none" strike="noStrike" cap="all" baseline="0" dirty="0" smtClean="0">
                <a:solidFill>
                  <a:srgbClr val="000000"/>
                </a:solidFill>
                <a:effectLst/>
                <a:latin typeface="Arial"/>
                <a:ea typeface="Arial"/>
                <a:cs typeface="Arial"/>
                <a:sym typeface="Arial"/>
              </a:rPr>
              <a:t> the child)</a:t>
            </a:r>
            <a:endParaRPr lang="en-US" sz="1100" b="0" i="0" u="none" strike="noStrike" cap="all"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There's always more than one option for a bystander. Take a stand safely and do something you feel comfortable with. You could:</a:t>
            </a:r>
          </a:p>
          <a:p>
            <a:pPr lvl="1"/>
            <a:r>
              <a:rPr lang="en-US" sz="1100" b="1" i="0" u="none" strike="noStrike" cap="none" dirty="0" smtClean="0">
                <a:solidFill>
                  <a:srgbClr val="000000"/>
                </a:solidFill>
                <a:effectLst/>
                <a:latin typeface="Arial"/>
                <a:ea typeface="Arial"/>
                <a:cs typeface="Arial"/>
                <a:sym typeface="Arial"/>
              </a:rPr>
              <a:t>Check in with your aunt:</a:t>
            </a:r>
            <a:r>
              <a:rPr lang="en-US" sz="1100" b="0" i="0" u="none" strike="noStrike" cap="none" dirty="0" smtClean="0">
                <a:solidFill>
                  <a:srgbClr val="000000"/>
                </a:solidFill>
                <a:effectLst/>
                <a:latin typeface="Arial"/>
                <a:ea typeface="Arial"/>
                <a:cs typeface="Arial"/>
                <a:sym typeface="Arial"/>
              </a:rPr>
              <a:t> "How do you feel about them doing that?"</a:t>
            </a:r>
          </a:p>
          <a:p>
            <a:pPr lvl="1"/>
            <a:r>
              <a:rPr lang="en-US" sz="1100" b="1" i="0" u="none" strike="noStrike" cap="none" dirty="0" smtClean="0">
                <a:solidFill>
                  <a:srgbClr val="000000"/>
                </a:solidFill>
                <a:effectLst/>
                <a:latin typeface="Arial"/>
                <a:ea typeface="Arial"/>
                <a:cs typeface="Arial"/>
                <a:sym typeface="Arial"/>
              </a:rPr>
              <a:t>Offer her support.</a:t>
            </a:r>
            <a:r>
              <a:rPr lang="en-US" sz="1100" b="0" i="0" u="none" strike="noStrike" cap="none" dirty="0" smtClean="0">
                <a:solidFill>
                  <a:srgbClr val="000000"/>
                </a:solidFill>
                <a:effectLst/>
                <a:latin typeface="Arial"/>
                <a:ea typeface="Arial"/>
                <a:cs typeface="Arial"/>
                <a:sym typeface="Arial"/>
              </a:rPr>
              <a:t> Let her know that she can talk to you,</a:t>
            </a:r>
            <a:r>
              <a:rPr lang="en-US" sz="1100" b="0" i="0" u="none" strike="noStrike" cap="none" baseline="0" dirty="0" smtClean="0">
                <a:solidFill>
                  <a:srgbClr val="000000"/>
                </a:solidFill>
                <a:effectLst/>
                <a:latin typeface="Arial"/>
                <a:ea typeface="Arial"/>
                <a:cs typeface="Arial"/>
                <a:sym typeface="Arial"/>
              </a:rPr>
              <a:t> but she should reach out to someone she trust’s</a:t>
            </a:r>
            <a:r>
              <a:rPr lang="en-US" sz="1100" b="0" i="0" u="none" strike="noStrike" cap="none" dirty="0" smtClean="0">
                <a:solidFill>
                  <a:srgbClr val="000000"/>
                </a:solidFill>
                <a:effectLst/>
                <a:latin typeface="Arial"/>
                <a:ea typeface="Arial"/>
                <a:cs typeface="Arial"/>
                <a:sym typeface="Arial"/>
              </a:rPr>
              <a:t>.</a:t>
            </a:r>
          </a:p>
          <a:p>
            <a:pPr lvl="1"/>
            <a:r>
              <a:rPr lang="en-US" sz="1100" b="1" i="0" u="none" strike="noStrike" cap="none" dirty="0" smtClean="0">
                <a:solidFill>
                  <a:srgbClr val="000000"/>
                </a:solidFill>
                <a:effectLst/>
                <a:latin typeface="Arial"/>
                <a:ea typeface="Arial"/>
                <a:cs typeface="Arial"/>
                <a:sym typeface="Arial"/>
              </a:rPr>
              <a:t>Offer support.</a:t>
            </a:r>
            <a:r>
              <a:rPr lang="en-US" sz="1100" b="0" i="0" u="none" strike="noStrike" cap="none" dirty="0" smtClean="0">
                <a:solidFill>
                  <a:srgbClr val="000000"/>
                </a:solidFill>
                <a:effectLst/>
                <a:latin typeface="Arial"/>
                <a:ea typeface="Arial"/>
                <a:cs typeface="Arial"/>
                <a:sym typeface="Arial"/>
              </a:rPr>
              <a:t> Offer resources and support (i.e., tell them to talk</a:t>
            </a:r>
            <a:r>
              <a:rPr lang="en-US" sz="1100" b="0" i="0" u="none" strike="noStrike" cap="none" baseline="0" dirty="0" smtClean="0">
                <a:solidFill>
                  <a:srgbClr val="000000"/>
                </a:solidFill>
                <a:effectLst/>
                <a:latin typeface="Arial"/>
                <a:ea typeface="Arial"/>
                <a:cs typeface="Arial"/>
                <a:sym typeface="Arial"/>
              </a:rPr>
              <a:t> to another trusted adult – mom, dad, grandma, grandpa, friend)</a:t>
            </a:r>
            <a:r>
              <a:rPr lang="en-US" sz="1100" b="0" i="0" u="none" strike="noStrike" cap="none" dirty="0" smtClean="0">
                <a:solidFill>
                  <a:srgbClr val="000000"/>
                </a:solidFill>
                <a:effectLst/>
                <a:latin typeface="Arial"/>
                <a:ea typeface="Arial"/>
                <a:cs typeface="Arial"/>
                <a:sym typeface="Arial"/>
              </a:rPr>
              <a:t>. </a:t>
            </a:r>
          </a:p>
          <a:p>
            <a:pPr marL="158750" indent="0" rtl="0">
              <a:buNone/>
            </a:pPr>
            <a:endParaRPr lang="en-US" sz="1100" b="0" i="1" u="none" strike="noStrike" cap="none" dirty="0" smtClean="0">
              <a:solidFill>
                <a:srgbClr val="000000"/>
              </a:solidFill>
              <a:effectLst/>
              <a:latin typeface="Arial"/>
              <a:ea typeface="Arial"/>
              <a:cs typeface="Arial"/>
              <a:sym typeface="Arial"/>
            </a:endParaRPr>
          </a:p>
          <a:p>
            <a:pPr marL="158750" indent="0" rtl="0">
              <a:buNone/>
            </a:pPr>
            <a:r>
              <a:rPr lang="en-US" sz="1100" b="1" i="0" u="sng" strike="noStrike" cap="none" dirty="0" smtClean="0">
                <a:solidFill>
                  <a:srgbClr val="000000"/>
                </a:solidFill>
                <a:effectLst/>
                <a:latin typeface="Arial"/>
                <a:ea typeface="Arial"/>
                <a:cs typeface="Arial"/>
                <a:sym typeface="Arial"/>
              </a:rPr>
              <a:t>Background Knowledge</a:t>
            </a:r>
          </a:p>
          <a:p>
            <a:pPr marL="158750" indent="0" rtl="0">
              <a:buNone/>
            </a:pPr>
            <a:r>
              <a:rPr lang="en-US" sz="1100" b="0" i="0" u="none" strike="noStrike" cap="none" dirty="0" smtClean="0">
                <a:solidFill>
                  <a:srgbClr val="000000"/>
                </a:solidFill>
                <a:effectLst/>
                <a:latin typeface="Arial"/>
                <a:ea typeface="Arial"/>
                <a:cs typeface="Arial"/>
                <a:sym typeface="Arial"/>
              </a:rPr>
              <a:t>With</a:t>
            </a:r>
            <a:r>
              <a:rPr lang="en-US" sz="1100" b="0" i="0" u="none" strike="noStrike" cap="none" baseline="0" dirty="0" smtClean="0">
                <a:solidFill>
                  <a:srgbClr val="000000"/>
                </a:solidFill>
                <a:effectLst/>
                <a:latin typeface="Arial"/>
                <a:ea typeface="Arial"/>
                <a:cs typeface="Arial"/>
                <a:sym typeface="Arial"/>
              </a:rPr>
              <a:t> the increase of social media, it is important to remind students that no one should take their privacy for granted. The Privacy Commission of Canada say it’s critically important to teach students about how to protect their privacy, exercise control over their personal information, while also respecting the privacy of others (Cohen, 2018).</a:t>
            </a:r>
          </a:p>
          <a:p>
            <a:pPr marL="158750" indent="0" rtl="0">
              <a:buNone/>
            </a:pPr>
            <a:endParaRPr lang="en-US" sz="1100" b="0" i="0" u="none" strike="noStrike" cap="none" baseline="0"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you are a minor, there may be incidents where adults may be perceived as invading your privacy, but it is important to understand that adults (parents/guardians/caregivers)</a:t>
            </a:r>
            <a:r>
              <a:rPr lang="en-US" sz="1100" b="0" i="0" u="none" strike="noStrike" cap="none" baseline="0" dirty="0" smtClean="0">
                <a:solidFill>
                  <a:srgbClr val="000000"/>
                </a:solidFill>
                <a:effectLst/>
                <a:latin typeface="Arial"/>
                <a:ea typeface="Arial"/>
                <a:cs typeface="Arial"/>
                <a:sym typeface="Arial"/>
              </a:rPr>
              <a:t> have a responsibility to keep kids safe and sometimes this requires them to know what is happening in your life. The best way to keep adults informed is through open communication. </a:t>
            </a:r>
          </a:p>
          <a:p>
            <a:pPr marL="158750" indent="0" rtl="0">
              <a:buNone/>
            </a:pPr>
            <a:endParaRPr lang="en-US" sz="1100" b="0" i="1" u="none" strike="noStrike" cap="none" dirty="0" smtClean="0">
              <a:solidFill>
                <a:srgbClr val="000000"/>
              </a:solidFill>
              <a:effectLst/>
              <a:latin typeface="Arial"/>
              <a:ea typeface="Arial"/>
              <a:cs typeface="Arial"/>
              <a:sym typeface="Arial"/>
            </a:endParaRPr>
          </a:p>
          <a:p>
            <a:pPr marL="158750" indent="0" rtl="0">
              <a:buNone/>
            </a:pPr>
            <a:r>
              <a:rPr lang="en-US" sz="1100" b="1" i="0" u="none" strike="noStrike" cap="none" dirty="0" smtClean="0">
                <a:solidFill>
                  <a:srgbClr val="000000"/>
                </a:solidFill>
                <a:effectLst/>
                <a:latin typeface="Arial"/>
                <a:ea typeface="Arial"/>
                <a:cs typeface="Arial"/>
                <a:sym typeface="Arial"/>
              </a:rPr>
              <a:t>Photo</a:t>
            </a:r>
            <a:r>
              <a:rPr lang="en-US" sz="1100" b="1" i="0" u="none" strike="noStrike" cap="none" baseline="0" dirty="0" smtClean="0">
                <a:solidFill>
                  <a:srgbClr val="000000"/>
                </a:solidFill>
                <a:effectLst/>
                <a:latin typeface="Arial"/>
                <a:ea typeface="Arial"/>
                <a:cs typeface="Arial"/>
                <a:sym typeface="Arial"/>
              </a:rPr>
              <a:t> References: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0" baseline="0" dirty="0" smtClean="0"/>
              <a:t>Cohen, T. (2018, November 28). </a:t>
            </a:r>
            <a:r>
              <a:rPr lang="en-CA" b="0" baseline="0" dirty="0" err="1" smtClean="0"/>
              <a:t>EdCan</a:t>
            </a:r>
            <a:r>
              <a:rPr lang="en-CA" b="0" baseline="0" dirty="0" smtClean="0"/>
              <a:t> Network: Educating Kids About Digital Privacy. https://www.edcan.ca/articles/educating-kids-about-digital-privacy/ </a:t>
            </a:r>
            <a:endParaRPr lang="en-CA" b="1" dirty="0" smtClean="0"/>
          </a:p>
          <a:p>
            <a:pPr marL="457200" indent="-298450" rtl="0"/>
            <a:r>
              <a:rPr lang="en-US" sz="1100" b="0" i="0" u="none" strike="noStrike" cap="none" baseline="0" dirty="0" smtClean="0">
                <a:solidFill>
                  <a:srgbClr val="000000"/>
                </a:solidFill>
                <a:effectLst/>
                <a:latin typeface="Arial"/>
                <a:ea typeface="Arial"/>
                <a:cs typeface="Arial"/>
                <a:sym typeface="Arial"/>
              </a:rPr>
              <a:t>Draw the Line (</a:t>
            </a:r>
            <a:r>
              <a:rPr lang="en-US" sz="1100" b="0" i="0" u="none" strike="noStrike" cap="none" baseline="0" dirty="0" err="1" smtClean="0">
                <a:solidFill>
                  <a:srgbClr val="000000"/>
                </a:solidFill>
                <a:effectLst/>
                <a:latin typeface="Arial"/>
                <a:ea typeface="Arial"/>
                <a:cs typeface="Arial"/>
                <a:sym typeface="Arial"/>
              </a:rPr>
              <a:t>n.d.</a:t>
            </a:r>
            <a:r>
              <a:rPr lang="en-US" sz="1100" b="0" i="0" u="none" strike="noStrike" cap="none" baseline="0" dirty="0" smtClean="0">
                <a:solidFill>
                  <a:srgbClr val="000000"/>
                </a:solidFill>
                <a:effectLst/>
                <a:latin typeface="Arial"/>
                <a:ea typeface="Arial"/>
                <a:cs typeface="Arial"/>
                <a:sym typeface="Arial"/>
              </a:rPr>
              <a:t>). Draw the Line – Engaging Ontarians in a dialogue about sexual violence. http://www.draw-the-line.ca/resources/dtl-text.html and https://ophea.net/gender-based-violence-prevention-education-resources/gender-based-violence-prevention-activities</a:t>
            </a:r>
          </a:p>
          <a:p>
            <a:pPr marL="457200" indent="-298450" rtl="0"/>
            <a:endParaRPr lang="en-US" sz="1100" b="0" i="0" u="none" strike="noStrike" cap="none" baseline="0" dirty="0" smtClean="0">
              <a:solidFill>
                <a:srgbClr val="000000"/>
              </a:solidFill>
              <a:effectLst/>
              <a:latin typeface="Arial"/>
              <a:ea typeface="Arial"/>
              <a:cs typeface="Arial"/>
              <a:sym typeface="Arial"/>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69074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cap="none" dirty="0" smtClean="0">
              <a:solidFill>
                <a:srgbClr val="000000"/>
              </a:solidFill>
              <a:effectLst/>
              <a:latin typeface="Arial"/>
              <a:ea typeface="Arial"/>
              <a:cs typeface="Arial"/>
              <a:sym typeface="Arial"/>
            </a:endParaRPr>
          </a:p>
          <a:p>
            <a:pPr fontAlgn="base"/>
            <a:r>
              <a:rPr lang="en-US" sz="1100" b="0" i="0" u="none" strike="noStrike" cap="none" dirty="0" smtClean="0">
                <a:solidFill>
                  <a:srgbClr val="000000"/>
                </a:solidFill>
                <a:effectLst/>
                <a:latin typeface="Arial"/>
                <a:ea typeface="Arial"/>
                <a:cs typeface="Arial"/>
                <a:sym typeface="Arial"/>
              </a:rPr>
              <a:t>Abuse means treating someone with violence, disrespect, cruelty, harm, or force. When someone treats their partner in any of these ways, it’s called an abusive relationship. Abuse in a relationship can be physical, sexual, or emotional. Or it could be all of these.</a:t>
            </a:r>
          </a:p>
          <a:p>
            <a:pPr fontAlgn="base"/>
            <a:r>
              <a:rPr lang="en-US" sz="1100" b="0" i="0" u="none" strike="noStrike" cap="none" dirty="0" smtClean="0">
                <a:solidFill>
                  <a:srgbClr val="000000"/>
                </a:solidFill>
                <a:effectLst/>
                <a:latin typeface="Arial"/>
                <a:ea typeface="Arial"/>
                <a:cs typeface="Arial"/>
                <a:sym typeface="Arial"/>
              </a:rPr>
              <a:t>An abusive partner might use mean words, threats, or shaming. They might act with jealousy or controlling behavior. Or with physical or sexual violence. These things can start small and build over time.</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Dovi</a:t>
            </a:r>
            <a:r>
              <a:rPr lang="en-CA" b="0" dirty="0" smtClean="0"/>
              <a:t>,</a:t>
            </a:r>
            <a:r>
              <a:rPr lang="en-CA" b="0" baseline="0" dirty="0" smtClean="0"/>
              <a:t> Allison T. (2021, August). </a:t>
            </a:r>
            <a:r>
              <a:rPr lang="en-CA" b="0" dirty="0" smtClean="0"/>
              <a:t>Nemours </a:t>
            </a:r>
            <a:r>
              <a:rPr lang="en-CA" b="0" dirty="0" err="1" smtClean="0"/>
              <a:t>TeensHealth</a:t>
            </a:r>
            <a:r>
              <a:rPr lang="en-CA" b="0" dirty="0" smtClean="0"/>
              <a:t>:</a:t>
            </a:r>
            <a:r>
              <a:rPr lang="en-CA" b="0" baseline="0" dirty="0" smtClean="0"/>
              <a:t> Abusive Relationships. https://kidshealth.org/en/teens/abuse.html</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Photo Reference:</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smtClean="0"/>
              <a:t>Person with their head in their hands:</a:t>
            </a:r>
            <a:r>
              <a:rPr lang="en-CA" b="0" baseline="0" dirty="0" smtClean="0"/>
              <a:t> Shutterstock_63776014 </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dirty="0"/>
          </a:p>
        </p:txBody>
      </p:sp>
    </p:spTree>
    <p:extLst>
      <p:ext uri="{BB962C8B-B14F-4D97-AF65-F5344CB8AC3E}">
        <p14:creationId xmlns:p14="http://schemas.microsoft.com/office/powerpoint/2010/main" val="2055309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Physically hurting an individual.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smtClean="0"/>
              <a:t>This could be when someone hurts another person’s body, including</a:t>
            </a:r>
            <a:r>
              <a:rPr lang="en-CA" b="0" baseline="0" dirty="0" smtClean="0"/>
              <a:t> hitting, shaking, burning, pinching, biting, choking, beating, and other actions that cause physical injury, leave marks, or cause pain. </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smtClean="0"/>
              <a:t>Deutsch, Stephanie</a:t>
            </a:r>
            <a:r>
              <a:rPr lang="en-CA" b="0" baseline="0" dirty="0" smtClean="0"/>
              <a:t> A., and </a:t>
            </a:r>
            <a:r>
              <a:rPr lang="en-CA" b="0" baseline="0" dirty="0" err="1" smtClean="0"/>
              <a:t>Dovi</a:t>
            </a:r>
            <a:r>
              <a:rPr lang="en-CA" b="0" baseline="0" dirty="0" smtClean="0"/>
              <a:t>, Allison T. (2020, November). Nemours </a:t>
            </a:r>
            <a:r>
              <a:rPr lang="en-CA" b="0" baseline="0" dirty="0" err="1" smtClean="0"/>
              <a:t>TeensHealth</a:t>
            </a:r>
            <a:r>
              <a:rPr lang="en-CA" b="0" baseline="0" dirty="0" smtClean="0"/>
              <a:t> – Abuse: What You Need to Know. https://kidshealth.org/en/teens/family-abuse.html</a:t>
            </a:r>
            <a:endParaRPr lang="en-CA" b="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Dovi</a:t>
            </a:r>
            <a:r>
              <a:rPr lang="en-CA" b="0" dirty="0" smtClean="0"/>
              <a:t>,</a:t>
            </a:r>
            <a:r>
              <a:rPr lang="en-CA" b="0" baseline="0" dirty="0" smtClean="0"/>
              <a:t> Allison T. (2021, August). </a:t>
            </a:r>
            <a:r>
              <a:rPr lang="en-CA" b="0" dirty="0" smtClean="0"/>
              <a:t>Nemours </a:t>
            </a:r>
            <a:r>
              <a:rPr lang="en-CA" b="0" dirty="0" err="1" smtClean="0"/>
              <a:t>TeensHealth</a:t>
            </a:r>
            <a:r>
              <a:rPr lang="en-CA" b="0" dirty="0" smtClean="0"/>
              <a:t>:</a:t>
            </a:r>
            <a:r>
              <a:rPr lang="en-CA" b="0" baseline="0" dirty="0" smtClean="0"/>
              <a:t> Abusive Relationships. https://kidshealth.org/en/teens/abuse.html</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dirty="0"/>
          </a:p>
        </p:txBody>
      </p:sp>
    </p:spTree>
    <p:extLst>
      <p:ext uri="{BB962C8B-B14F-4D97-AF65-F5344CB8AC3E}">
        <p14:creationId xmlns:p14="http://schemas.microsoft.com/office/powerpoint/2010/main" val="2344959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dirty="0" smtClean="0"/>
              <a:t>This happens when yelling or anger go too far or when a person is constantly criticized,</a:t>
            </a:r>
            <a:r>
              <a:rPr lang="en-CA" b="0" baseline="0" dirty="0" smtClean="0"/>
              <a:t> threatened, or talked down until their self-esteem is damaged and they feel bad about themselves.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baseline="0" dirty="0" smtClean="0"/>
              <a:t>Emotional abuse can hurt and cause damage just like physical and sexual abuse can.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smtClean="0"/>
              <a:t>Deutsch, Stephanie</a:t>
            </a:r>
            <a:r>
              <a:rPr lang="en-CA" b="0" baseline="0" dirty="0" smtClean="0"/>
              <a:t> A., and </a:t>
            </a:r>
            <a:r>
              <a:rPr lang="en-CA" b="0" baseline="0" dirty="0" err="1" smtClean="0"/>
              <a:t>Dovi</a:t>
            </a:r>
            <a:r>
              <a:rPr lang="en-CA" b="0" baseline="0" dirty="0" smtClean="0"/>
              <a:t>, Allison T. (2020, November). Nemours </a:t>
            </a:r>
            <a:r>
              <a:rPr lang="en-CA" b="0" baseline="0" dirty="0" err="1" smtClean="0"/>
              <a:t>TeensHealth</a:t>
            </a:r>
            <a:r>
              <a:rPr lang="en-CA" b="0" baseline="0" dirty="0" smtClean="0"/>
              <a:t> – Abuse: What You Need to Know. https://kidshealth.org/en/teens/family-abuse.html</a:t>
            </a:r>
            <a:endParaRPr lang="en-CA" b="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Dovi</a:t>
            </a:r>
            <a:r>
              <a:rPr lang="en-CA" b="0" dirty="0" smtClean="0"/>
              <a:t>,</a:t>
            </a:r>
            <a:r>
              <a:rPr lang="en-CA" b="0" baseline="0" dirty="0" smtClean="0"/>
              <a:t> Allison T. (2021, August). </a:t>
            </a:r>
            <a:r>
              <a:rPr lang="en-CA" b="0" dirty="0" smtClean="0"/>
              <a:t>Nemours </a:t>
            </a:r>
            <a:r>
              <a:rPr lang="en-CA" b="0" dirty="0" err="1" smtClean="0"/>
              <a:t>TeensHealth</a:t>
            </a:r>
            <a:r>
              <a:rPr lang="en-CA" b="0" dirty="0" smtClean="0"/>
              <a:t>:</a:t>
            </a:r>
            <a:r>
              <a:rPr lang="en-CA" b="0" baseline="0" dirty="0" smtClean="0"/>
              <a:t> Abusive Relationships. https://kidshealth.org/en/teens/abuse.html</a:t>
            </a:r>
            <a:endParaRPr lang="en-CA" b="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b="1"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lang="en-CA" dirty="0" smtClean="0"/>
          </a:p>
        </p:txBody>
      </p:sp>
    </p:spTree>
    <p:extLst>
      <p:ext uri="{BB962C8B-B14F-4D97-AF65-F5344CB8AC3E}">
        <p14:creationId xmlns:p14="http://schemas.microsoft.com/office/powerpoint/2010/main" val="98292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CA" b="0" baseline="0" dirty="0" smtClean="0"/>
          </a:p>
          <a:p>
            <a:pPr marL="158750" indent="0" rtl="0">
              <a:buNone/>
            </a:pPr>
            <a:r>
              <a:rPr lang="en-CA" b="0" baseline="0" dirty="0" smtClean="0"/>
              <a:t>Any type of sexual contact between two people that is not agreed too or forced upon by one of the partners. </a:t>
            </a:r>
          </a:p>
          <a:p>
            <a:pPr marL="158750" indent="0" rtl="0">
              <a:buNone/>
            </a:pPr>
            <a:endParaRPr lang="en-CA" b="0" baseline="0" dirty="0" smtClean="0"/>
          </a:p>
          <a:p>
            <a:pPr marL="158750" indent="0" rtl="0">
              <a:buNone/>
            </a:pPr>
            <a:r>
              <a:rPr lang="en-CA" b="0" baseline="0" dirty="0" smtClean="0"/>
              <a:t>Sexual activities might include, but are not limited to, sexual intercourse, sex (anal or oral), sexual touching, kissing, grabbing, fondling, humping**</a:t>
            </a:r>
          </a:p>
          <a:p>
            <a:pPr marL="158750" indent="0" rtl="0">
              <a:buNone/>
            </a:pPr>
            <a:endParaRPr lang="en-CA" b="0" baseline="0" dirty="0" smtClean="0"/>
          </a:p>
          <a:p>
            <a:pPr marL="158750" indent="0" rtl="0">
              <a:buNone/>
            </a:pPr>
            <a:r>
              <a:rPr lang="en-CA" b="0" baseline="0" dirty="0" smtClean="0"/>
              <a:t>Includes unwanted rough or violent sexual activity (rape or attempted rape).</a:t>
            </a:r>
          </a:p>
          <a:p>
            <a:pPr marL="158750" indent="0" rtl="0">
              <a:buNone/>
            </a:pPr>
            <a:endParaRPr lang="en-CA"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Emphasize</a:t>
            </a:r>
            <a:r>
              <a:rPr lang="en-CA" b="1" baseline="0" dirty="0" smtClean="0"/>
              <a:t> the concept of consent in romantic, intimate and sexual relationships!! </a:t>
            </a:r>
          </a:p>
          <a:p>
            <a:pPr marL="158750" indent="0" rtl="0">
              <a:buNone/>
            </a:pPr>
            <a:endParaRPr lang="en-CA" b="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smtClean="0"/>
              <a:t>Deutsch, Stephanie</a:t>
            </a:r>
            <a:r>
              <a:rPr lang="en-CA" b="0" baseline="0" dirty="0" smtClean="0"/>
              <a:t> A., and </a:t>
            </a:r>
            <a:r>
              <a:rPr lang="en-CA" b="0" baseline="0" dirty="0" err="1" smtClean="0"/>
              <a:t>Dovi</a:t>
            </a:r>
            <a:r>
              <a:rPr lang="en-CA" b="0" baseline="0" dirty="0" smtClean="0"/>
              <a:t>, Allison T. (2020, November). Nemours </a:t>
            </a:r>
            <a:r>
              <a:rPr lang="en-CA" b="0" baseline="0" dirty="0" err="1" smtClean="0"/>
              <a:t>TeensHealth</a:t>
            </a:r>
            <a:r>
              <a:rPr lang="en-CA" b="0" baseline="0" dirty="0" smtClean="0"/>
              <a:t> – Abuse: What You Need to Know. https://kidshealth.org/en/teens/family-abuse.html</a:t>
            </a:r>
            <a:endParaRPr lang="en-CA" b="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Dovi</a:t>
            </a:r>
            <a:r>
              <a:rPr lang="en-CA" b="0" dirty="0" smtClean="0"/>
              <a:t>,</a:t>
            </a:r>
            <a:r>
              <a:rPr lang="en-CA" b="0" baseline="0" dirty="0" smtClean="0"/>
              <a:t> Allison T. (2021, August). </a:t>
            </a:r>
            <a:r>
              <a:rPr lang="en-CA" b="0" dirty="0" smtClean="0"/>
              <a:t>Nemours </a:t>
            </a:r>
            <a:r>
              <a:rPr lang="en-CA" b="0" dirty="0" err="1" smtClean="0"/>
              <a:t>TeensHealth</a:t>
            </a:r>
            <a:r>
              <a:rPr lang="en-CA" b="0" dirty="0" smtClean="0"/>
              <a:t>:</a:t>
            </a:r>
            <a:r>
              <a:rPr lang="en-CA" b="0" baseline="0" dirty="0" smtClean="0"/>
              <a:t> Abusive Relationships. https://kidshealth.org/en/teens/abuse.html</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baseline="0" dirty="0" smtClean="0"/>
              <a:t>Government of Ontario (2017, August 08). Age of Consent to Sexual Activity. https://www.justice.gc.ca/eng/rp-pr/other-autre/clp/faq.html </a:t>
            </a:r>
          </a:p>
          <a:p>
            <a:pPr marL="158750" marR="0" lvl="0" indent="0" algn="l" defTabSz="914400" rtl="0" eaLnBrk="1" fontAlgn="auto" latinLnBrk="0" hangingPunct="1">
              <a:lnSpc>
                <a:spcPct val="100000"/>
              </a:lnSpc>
              <a:spcBef>
                <a:spcPts val="0"/>
              </a:spcBef>
              <a:spcAft>
                <a:spcPts val="0"/>
              </a:spcAft>
              <a:buClr>
                <a:srgbClr val="000000"/>
              </a:buClr>
              <a:buSzPts val="1100"/>
              <a:buNone/>
              <a:tabLst/>
              <a:defRPr/>
            </a:pPr>
            <a:endParaRPr lang="en-CA" b="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b="1" dirty="0"/>
          </a:p>
        </p:txBody>
      </p:sp>
    </p:spTree>
    <p:extLst>
      <p:ext uri="{BB962C8B-B14F-4D97-AF65-F5344CB8AC3E}">
        <p14:creationId xmlns:p14="http://schemas.microsoft.com/office/powerpoint/2010/main" val="4182092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CA" dirty="0" smtClean="0"/>
          </a:p>
          <a:p>
            <a:pPr marL="158750" indent="0" rtl="0">
              <a:buNone/>
            </a:pPr>
            <a:r>
              <a:rPr lang="en-CA" dirty="0" smtClean="0"/>
              <a:t>Taking</a:t>
            </a:r>
            <a:r>
              <a:rPr lang="en-CA" baseline="0" dirty="0" smtClean="0"/>
              <a:t> money can include taking someone's paycheque…</a:t>
            </a:r>
          </a:p>
          <a:p>
            <a:pPr marL="158750" indent="0" rtl="0">
              <a:buNone/>
            </a:pPr>
            <a:endParaRPr lang="en-CA" baseline="0" dirty="0" smtClean="0"/>
          </a:p>
          <a:p>
            <a:pPr marL="158750" indent="0" rtl="0">
              <a:buNone/>
            </a:pPr>
            <a:r>
              <a:rPr lang="en-CA" baseline="0" dirty="0" smtClean="0"/>
              <a:t>Controls the money by deciding/choosing how it is spent/used </a:t>
            </a:r>
          </a:p>
          <a:p>
            <a:pPr marL="158750" indent="0" rtl="0">
              <a:buNone/>
            </a:pPr>
            <a:endParaRPr lang="en-CA" b="1"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References: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smtClean="0"/>
              <a:t>Deutsch, Stephanie</a:t>
            </a:r>
            <a:r>
              <a:rPr lang="en-CA" b="0" baseline="0" dirty="0" smtClean="0"/>
              <a:t> A., and </a:t>
            </a:r>
            <a:r>
              <a:rPr lang="en-CA" b="0" baseline="0" dirty="0" err="1" smtClean="0"/>
              <a:t>Dovi</a:t>
            </a:r>
            <a:r>
              <a:rPr lang="en-CA" b="0" baseline="0" dirty="0" smtClean="0"/>
              <a:t>, Allison T. (2020, November). Nemours </a:t>
            </a:r>
            <a:r>
              <a:rPr lang="en-CA" b="0" baseline="0" dirty="0" err="1" smtClean="0"/>
              <a:t>TeensHealth</a:t>
            </a:r>
            <a:r>
              <a:rPr lang="en-CA" b="0" baseline="0" dirty="0" smtClean="0"/>
              <a:t> – Abuse: What You Need to Know. https://kidshealth.org/en/teens/family-abuse.html</a:t>
            </a:r>
            <a:endParaRPr lang="en-CA" b="0" dirty="0" smtClean="0"/>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CA" b="0" dirty="0" err="1" smtClean="0"/>
              <a:t>Dovi</a:t>
            </a:r>
            <a:r>
              <a:rPr lang="en-CA" b="0" dirty="0" smtClean="0"/>
              <a:t>,</a:t>
            </a:r>
            <a:r>
              <a:rPr lang="en-CA" b="0" baseline="0" dirty="0" smtClean="0"/>
              <a:t> Allison T. (2021, August). </a:t>
            </a:r>
            <a:r>
              <a:rPr lang="en-CA" b="0" dirty="0" smtClean="0"/>
              <a:t>Nemours </a:t>
            </a:r>
            <a:r>
              <a:rPr lang="en-CA" b="0" dirty="0" err="1" smtClean="0"/>
              <a:t>TeensHealth</a:t>
            </a:r>
            <a:r>
              <a:rPr lang="en-CA" b="0" dirty="0" smtClean="0"/>
              <a:t>:</a:t>
            </a:r>
            <a:r>
              <a:rPr lang="en-CA" b="0" baseline="0" dirty="0" smtClean="0"/>
              <a:t> Abusive Relationships. https://kidshealth.org/en/teens/abuse.html</a:t>
            </a:r>
          </a:p>
          <a:p>
            <a:pPr marL="158750" indent="0" rtl="0">
              <a:buNone/>
            </a:pPr>
            <a:endParaRPr lang="en-CA"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lang="en-CA" baseline="0" dirty="0" smtClean="0"/>
          </a:p>
          <a:p>
            <a:pPr marL="158750" indent="0" rtl="0">
              <a:buNone/>
            </a:pPr>
            <a:endParaRPr dirty="0"/>
          </a:p>
        </p:txBody>
      </p:sp>
    </p:spTree>
    <p:extLst>
      <p:ext uri="{BB962C8B-B14F-4D97-AF65-F5344CB8AC3E}">
        <p14:creationId xmlns:p14="http://schemas.microsoft.com/office/powerpoint/2010/main" val="1958349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Unfortunately,</a:t>
            </a:r>
            <a:r>
              <a:rPr lang="en-US" sz="1100" b="0" i="0" u="none" strike="noStrike" cap="none" baseline="0" dirty="0" smtClean="0">
                <a:solidFill>
                  <a:srgbClr val="000000"/>
                </a:solidFill>
                <a:effectLst/>
                <a:latin typeface="Arial"/>
                <a:ea typeface="Arial"/>
                <a:cs typeface="Arial"/>
                <a:sym typeface="Arial"/>
              </a:rPr>
              <a:t> there are times when dating violence occurs. We must be aware of the warning signs and get help if there is reason to believe someone is experiencing dating violence. </a:t>
            </a: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1" i="0" u="sng" strike="noStrike" cap="none" dirty="0" smtClean="0">
                <a:solidFill>
                  <a:srgbClr val="000000"/>
                </a:solidFill>
                <a:effectLst/>
                <a:latin typeface="Arial"/>
                <a:ea typeface="Arial"/>
                <a:cs typeface="Arial"/>
                <a:sym typeface="Arial"/>
              </a:rPr>
              <a:t>Background Knowledge</a:t>
            </a:r>
          </a:p>
          <a:p>
            <a:pPr marL="158750" indent="0" rtl="0">
              <a:buNone/>
            </a:pPr>
            <a:r>
              <a:rPr lang="en-US" sz="1100" b="0" i="0" u="none" strike="noStrike" cap="none" dirty="0" smtClean="0">
                <a:solidFill>
                  <a:srgbClr val="000000"/>
                </a:solidFill>
                <a:effectLst/>
                <a:latin typeface="Arial"/>
                <a:ea typeface="Arial"/>
                <a:cs typeface="Arial"/>
                <a:sym typeface="Arial"/>
              </a:rPr>
              <a:t>It’s common for students to have mood swings and to try out different behaviours. However, sudden changes in the student’s attitude or </a:t>
            </a:r>
            <a:r>
              <a:rPr lang="en-US" sz="1100" b="0" i="0" u="none" strike="noStrike" cap="none" dirty="0" err="1" smtClean="0">
                <a:solidFill>
                  <a:srgbClr val="000000"/>
                </a:solidFill>
                <a:effectLst/>
                <a:latin typeface="Arial"/>
                <a:ea typeface="Arial"/>
                <a:cs typeface="Arial"/>
                <a:sym typeface="Arial"/>
              </a:rPr>
              <a:t>behaviour</a:t>
            </a:r>
            <a:r>
              <a:rPr lang="en-US" sz="1100" b="0" i="0" u="none" strike="noStrike" cap="none" dirty="0" smtClean="0">
                <a:solidFill>
                  <a:srgbClr val="000000"/>
                </a:solidFill>
                <a:effectLst/>
                <a:latin typeface="Arial"/>
                <a:ea typeface="Arial"/>
                <a:cs typeface="Arial"/>
                <a:sym typeface="Arial"/>
              </a:rPr>
              <a:t> could be a sign that something more serious is going on. If you think this may be the case, talk to the</a:t>
            </a:r>
            <a:r>
              <a:rPr lang="en-US" sz="1100" b="0" i="0" u="none" strike="noStrike" cap="none" baseline="0" dirty="0" smtClean="0">
                <a:solidFill>
                  <a:srgbClr val="000000"/>
                </a:solidFill>
                <a:effectLst/>
                <a:latin typeface="Arial"/>
                <a:ea typeface="Arial"/>
                <a:cs typeface="Arial"/>
                <a:sym typeface="Arial"/>
              </a:rPr>
              <a:t> student </a:t>
            </a:r>
            <a:r>
              <a:rPr lang="en-US" sz="1100" b="0" i="0" u="none" strike="noStrike" cap="none" dirty="0" smtClean="0">
                <a:solidFill>
                  <a:srgbClr val="000000"/>
                </a:solidFill>
                <a:effectLst/>
                <a:latin typeface="Arial"/>
                <a:ea typeface="Arial"/>
                <a:cs typeface="Arial"/>
                <a:sym typeface="Arial"/>
              </a:rPr>
              <a:t>to find out more.</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0" i="0" u="none" strike="noStrike" cap="none" dirty="0" smtClean="0">
                <a:solidFill>
                  <a:srgbClr val="000000"/>
                </a:solidFill>
                <a:effectLst/>
                <a:latin typeface="Arial"/>
                <a:cs typeface="Arial"/>
                <a:sym typeface="Arial"/>
              </a:rPr>
              <a:t>If</a:t>
            </a:r>
            <a:r>
              <a:rPr lang="en-US" sz="1100" b="0" i="0" u="none" strike="noStrike" cap="none" baseline="0" dirty="0" smtClean="0">
                <a:solidFill>
                  <a:srgbClr val="000000"/>
                </a:solidFill>
                <a:effectLst/>
                <a:latin typeface="Arial"/>
                <a:cs typeface="Arial"/>
                <a:sym typeface="Arial"/>
              </a:rPr>
              <a:t> you notice that they are showing up with unexplained injuries (i.e., bruises or scratches), this is a serious concern. </a:t>
            </a:r>
            <a:r>
              <a:rPr lang="en-US" dirty="0" smtClean="0"/>
              <a:t/>
            </a:r>
            <a:br>
              <a:rPr lang="en-US" dirty="0" smtClean="0"/>
            </a:br>
            <a:endParaRPr lang="en-US" dirty="0" smtClean="0"/>
          </a:p>
          <a:p>
            <a:pPr marL="158750" indent="0" rtl="0">
              <a:buNone/>
            </a:pPr>
            <a:r>
              <a:rPr lang="en-US" b="1" dirty="0" smtClean="0"/>
              <a:t>Reference:</a:t>
            </a:r>
            <a:r>
              <a:rPr lang="en-US" b="1" baseline="0" dirty="0" smtClean="0"/>
              <a:t> </a:t>
            </a:r>
          </a:p>
          <a:p>
            <a:pPr marL="457200" indent="-298450" rtl="0"/>
            <a:r>
              <a:rPr lang="en-US" b="0" baseline="0" dirty="0" smtClean="0"/>
              <a:t>Teaching Sexual Health. (</a:t>
            </a:r>
            <a:r>
              <a:rPr lang="en-US" b="0" baseline="0" dirty="0" err="1" smtClean="0"/>
              <a:t>n.d.</a:t>
            </a:r>
            <a:r>
              <a:rPr lang="en-US" b="0" baseline="0" dirty="0" smtClean="0"/>
              <a:t>). Relationships – Warning Signs of Dating Violence. https://teachingsexualhealth.ca/parents/information-by-topic/relationships/ </a:t>
            </a:r>
          </a:p>
          <a:p>
            <a:pPr marL="158750" indent="0" rtl="0">
              <a:buNone/>
            </a:pPr>
            <a:endParaRPr lang="en-US" b="0" baseline="0"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rtl="0">
              <a:buNone/>
            </a:pPr>
            <a:endParaRPr b="1" dirty="0"/>
          </a:p>
        </p:txBody>
      </p:sp>
    </p:spTree>
    <p:extLst>
      <p:ext uri="{BB962C8B-B14F-4D97-AF65-F5344CB8AC3E}">
        <p14:creationId xmlns:p14="http://schemas.microsoft.com/office/powerpoint/2010/main" val="207535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c8e8eaf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c8e8eaf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sng" strike="noStrike" cap="none" baseline="0" dirty="0" smtClean="0">
                <a:solidFill>
                  <a:srgbClr val="000000"/>
                </a:solidFill>
                <a:effectLst/>
                <a:latin typeface="Arial"/>
                <a:ea typeface="Arial"/>
                <a:cs typeface="Arial"/>
                <a:sym typeface="Wingdings" panose="05000000000000000000" pitchFamily="2" charset="2"/>
              </a:rPr>
              <a:t>Teacher Prompt</a:t>
            </a:r>
            <a:r>
              <a:rPr lang="en-US" sz="1100" b="1" i="1" u="none" strike="noStrike" cap="none" baseline="0" dirty="0" smtClean="0">
                <a:solidFill>
                  <a:srgbClr val="000000"/>
                </a:solidFill>
                <a:effectLst/>
                <a:latin typeface="Arial"/>
                <a:ea typeface="Arial"/>
                <a:cs typeface="Arial"/>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none" strike="noStrike" cap="none" baseline="0" dirty="0" smtClean="0">
                <a:solidFill>
                  <a:srgbClr val="000000"/>
                </a:solidFill>
                <a:effectLst/>
                <a:latin typeface="Arial"/>
                <a:ea typeface="Arial"/>
                <a:cs typeface="Arial"/>
                <a:sym typeface="Wingdings" panose="05000000000000000000" pitchFamily="2" charset="2"/>
              </a:rPr>
              <a:t>Guiding Question  </a:t>
            </a:r>
            <a:r>
              <a:rPr lang="en-US" sz="1100" b="0" i="0" u="none" strike="noStrike" cap="none" baseline="0" dirty="0" smtClean="0">
                <a:solidFill>
                  <a:srgbClr val="000000"/>
                </a:solidFill>
                <a:effectLst/>
                <a:latin typeface="Arial"/>
                <a:ea typeface="Arial"/>
                <a:cs typeface="Arial"/>
                <a:sym typeface="Wingdings" panose="05000000000000000000" pitchFamily="2" charset="2"/>
              </a:rPr>
              <a:t>What do you know about the term intimacy? Can intimacy look different for different people? It is important for students to hear about the term now so that they can start thinking about it.* </a:t>
            </a:r>
            <a:endParaRPr lang="en-US" sz="1100" b="0" i="0" u="none" strike="noStrike" cap="none" dirty="0" smtClean="0">
              <a:solidFill>
                <a:srgbClr val="000000"/>
              </a:solidFill>
              <a:effectLst/>
              <a:latin typeface="Arial"/>
              <a:ea typeface="Arial"/>
              <a:cs typeface="Arial"/>
              <a:sym typeface="Arial"/>
            </a:endParaRPr>
          </a:p>
          <a:p>
            <a:pPr marL="158750" indent="0" rtl="0">
              <a:buNone/>
            </a:pPr>
            <a:endParaRPr lang="en-CA" dirty="0" smtClean="0"/>
          </a:p>
          <a:p>
            <a:pPr marL="158750" indent="0" rtl="0">
              <a:buNone/>
            </a:pPr>
            <a:r>
              <a:rPr lang="en-CA" dirty="0" smtClean="0"/>
              <a:t>Review the three distinct categories</a:t>
            </a:r>
            <a:r>
              <a:rPr lang="en-CA" baseline="0" dirty="0" smtClean="0"/>
              <a:t> of healthy, unhealthy and abusive relationships regarding intimacy and sex</a:t>
            </a:r>
          </a:p>
          <a:p>
            <a:pPr marL="158750" indent="0" rtl="0">
              <a:buNone/>
            </a:pPr>
            <a:endParaRPr lang="en-CA" dirty="0" smtClean="0"/>
          </a:p>
          <a:p>
            <a:pPr marL="158750" indent="0" rtl="0">
              <a:buNone/>
            </a:pPr>
            <a:r>
              <a:rPr lang="en-CA" dirty="0" smtClean="0"/>
              <a:t>Examples of healthy, unhealthy</a:t>
            </a:r>
            <a:r>
              <a:rPr lang="en-CA" baseline="0" dirty="0" smtClean="0"/>
              <a:t> &amp; abusive relationships… Refer to: </a:t>
            </a:r>
            <a:r>
              <a:rPr lang="en-US" b="0" baseline="0" dirty="0" smtClean="0"/>
              <a:t>Teaching Sexual Health. (</a:t>
            </a:r>
            <a:r>
              <a:rPr lang="en-US" b="0" baseline="0" dirty="0" err="1" smtClean="0"/>
              <a:t>n.d.</a:t>
            </a:r>
            <a:r>
              <a:rPr lang="en-US" b="0" baseline="0" dirty="0" smtClean="0"/>
              <a:t>). Relationships – Healthy, Unhealthy &amp; Abusive Relationships. https://teachingsexualhealth.ca/parents/information-by-topic/relationships/ </a:t>
            </a:r>
            <a:endParaRPr lang="en-US" b="1" baseline="0" dirty="0" smtClean="0"/>
          </a:p>
          <a:p>
            <a:pPr marL="158750" indent="0" rtl="0">
              <a:buNone/>
            </a:pPr>
            <a:endParaRPr lang="en-US" b="1" baseline="0" dirty="0" smtClean="0"/>
          </a:p>
          <a:p>
            <a:pPr marL="158750" indent="0" rtl="0">
              <a:buNone/>
            </a:pPr>
            <a:r>
              <a:rPr lang="en-US" b="1" baseline="0" dirty="0" smtClean="0"/>
              <a:t>**As noted on the resource, </a:t>
            </a:r>
            <a:r>
              <a:rPr lang="en-CA" sz="1100" b="0" i="0" u="none" strike="noStrike" cap="none" dirty="0" smtClean="0">
                <a:solidFill>
                  <a:srgbClr val="000000"/>
                </a:solidFill>
                <a:effectLst/>
                <a:latin typeface="Arial"/>
                <a:ea typeface="Arial"/>
                <a:cs typeface="Arial"/>
                <a:sym typeface="Arial"/>
              </a:rPr>
              <a:t>*Adapted from myhealth.alberta.ca*</a:t>
            </a:r>
            <a:endParaRPr lang="en-CA" baseline="0" dirty="0" smtClean="0"/>
          </a:p>
          <a:p>
            <a:pPr marL="158750" indent="0">
              <a:buNone/>
            </a:pPr>
            <a:endParaRPr lang="en-CA" b="1" dirty="0"/>
          </a:p>
        </p:txBody>
      </p:sp>
    </p:spTree>
    <p:extLst>
      <p:ext uri="{BB962C8B-B14F-4D97-AF65-F5344CB8AC3E}">
        <p14:creationId xmlns:p14="http://schemas.microsoft.com/office/powerpoint/2010/main" val="4213422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0b0795de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0b0795de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fontAlgn="base">
              <a:buNone/>
            </a:pPr>
            <a:r>
              <a:rPr lang="en-US" sz="1100" b="1" i="0" u="sng" strike="noStrike" cap="none" dirty="0" smtClean="0">
                <a:solidFill>
                  <a:srgbClr val="000000"/>
                </a:solidFill>
                <a:effectLst/>
                <a:latin typeface="Arial"/>
                <a:ea typeface="Arial"/>
                <a:cs typeface="Arial"/>
                <a:sym typeface="Arial"/>
              </a:rPr>
              <a:t>Teacher Prompt</a:t>
            </a:r>
          </a:p>
          <a:p>
            <a:pPr marL="158750" indent="0" fontAlgn="base">
              <a:buNone/>
            </a:pPr>
            <a:r>
              <a:rPr lang="en-US" sz="1100" b="0" i="0" u="none" strike="noStrike" cap="none" dirty="0" smtClean="0">
                <a:solidFill>
                  <a:srgbClr val="000000"/>
                </a:solidFill>
                <a:effectLst/>
                <a:latin typeface="Arial"/>
                <a:ea typeface="Arial"/>
                <a:cs typeface="Arial"/>
                <a:sym typeface="Arial"/>
              </a:rPr>
              <a:t>The person you have been dating wants to visit you while you are babysitting. </a:t>
            </a:r>
          </a:p>
          <a:p>
            <a:pPr marL="158750" indent="0" fontAlgn="base">
              <a:buNone/>
            </a:pPr>
            <a:endParaRPr lang="en-US" sz="1100" b="0" i="0" u="none" strike="noStrike" cap="none" dirty="0" smtClean="0">
              <a:solidFill>
                <a:srgbClr val="000000"/>
              </a:solidFill>
              <a:effectLst/>
              <a:latin typeface="Arial"/>
              <a:ea typeface="Arial"/>
              <a:cs typeface="Arial"/>
              <a:sym typeface="Arial"/>
            </a:endParaRPr>
          </a:p>
          <a:p>
            <a:pPr marL="158750" indent="0" fontAlgn="base">
              <a:buNone/>
            </a:pPr>
            <a:r>
              <a:rPr lang="en-US" sz="1100" b="0" i="0" u="none" strike="noStrike" cap="none" dirty="0" smtClean="0">
                <a:solidFill>
                  <a:srgbClr val="000000"/>
                </a:solidFill>
                <a:effectLst/>
                <a:latin typeface="Arial"/>
                <a:ea typeface="Arial"/>
                <a:cs typeface="Arial"/>
                <a:sym typeface="Arial"/>
              </a:rPr>
              <a:t>Things you can say:</a:t>
            </a:r>
          </a:p>
          <a:p>
            <a:pPr marL="457200" indent="-298450" fontAlgn="base"/>
            <a:r>
              <a:rPr lang="en-US" sz="1100" b="0" i="0" u="none" strike="noStrike" cap="none" dirty="0" smtClean="0">
                <a:solidFill>
                  <a:srgbClr val="000000"/>
                </a:solidFill>
                <a:effectLst/>
                <a:latin typeface="Arial"/>
                <a:ea typeface="Arial"/>
                <a:cs typeface="Arial"/>
                <a:sym typeface="Arial"/>
              </a:rPr>
              <a:t>“I</a:t>
            </a:r>
            <a:r>
              <a:rPr lang="en-US" sz="1100" b="0" i="0" u="none" strike="noStrike" cap="none" baseline="0" dirty="0" smtClean="0">
                <a:solidFill>
                  <a:srgbClr val="000000"/>
                </a:solidFill>
                <a:effectLst/>
                <a:latin typeface="Arial"/>
                <a:ea typeface="Arial"/>
                <a:cs typeface="Arial"/>
                <a:sym typeface="Arial"/>
              </a:rPr>
              <a:t> like </a:t>
            </a:r>
            <a:r>
              <a:rPr lang="en-US" sz="1100" b="0" i="0" u="none" strike="noStrike" cap="none" dirty="0" smtClean="0">
                <a:solidFill>
                  <a:srgbClr val="000000"/>
                </a:solidFill>
                <a:effectLst/>
                <a:latin typeface="Arial"/>
                <a:ea typeface="Arial"/>
                <a:cs typeface="Arial"/>
                <a:sym typeface="Arial"/>
              </a:rPr>
              <a:t>that you want to hangout</a:t>
            </a:r>
            <a:r>
              <a:rPr lang="en-US" sz="1100" b="0" i="0" u="none" strike="noStrike" cap="none" baseline="0" dirty="0" smtClean="0">
                <a:solidFill>
                  <a:srgbClr val="000000"/>
                </a:solidFill>
                <a:effectLst/>
                <a:latin typeface="Arial"/>
                <a:ea typeface="Arial"/>
                <a:cs typeface="Arial"/>
                <a:sym typeface="Arial"/>
              </a:rPr>
              <a:t> but I don’t feel comfortable with you coming over while I’m working”</a:t>
            </a:r>
          </a:p>
          <a:p>
            <a:pPr marL="457200" indent="-298450" fontAlgn="base"/>
            <a:r>
              <a:rPr lang="en-US" sz="1100" b="0" i="0" u="none" strike="noStrike" cap="none" dirty="0" smtClean="0">
                <a:solidFill>
                  <a:srgbClr val="000000"/>
                </a:solidFill>
                <a:effectLst/>
                <a:latin typeface="Arial"/>
                <a:ea typeface="Arial"/>
                <a:cs typeface="Arial"/>
                <a:sym typeface="Arial"/>
              </a:rPr>
              <a:t>“This is not a good time because I’d like to remain professional while I’m working”</a:t>
            </a:r>
          </a:p>
          <a:p>
            <a:pPr marL="457200" indent="-298450" fontAlgn="base"/>
            <a:r>
              <a:rPr lang="en-US" sz="1100" b="0" i="0" u="none" strike="noStrike" cap="none" dirty="0" smtClean="0">
                <a:solidFill>
                  <a:srgbClr val="000000"/>
                </a:solidFill>
                <a:effectLst/>
                <a:latin typeface="Arial"/>
                <a:ea typeface="Arial"/>
                <a:cs typeface="Arial"/>
                <a:sym typeface="Arial"/>
              </a:rPr>
              <a:t>“I think it’s kind of you to want to visit me, but maybe we could meet up after I’m done working?”</a:t>
            </a:r>
          </a:p>
          <a:p>
            <a:pPr marL="158750" indent="0">
              <a:buNone/>
            </a:pPr>
            <a:endParaRPr lang="en-US" dirty="0" smtClean="0"/>
          </a:p>
          <a:p>
            <a:pPr marL="158750" indent="0">
              <a:buNone/>
            </a:pPr>
            <a:r>
              <a:rPr lang="en-US" dirty="0" smtClean="0"/>
              <a:t>If you feel like you have to lie then the relationship probably isn’t healthy.</a:t>
            </a:r>
            <a:r>
              <a:rPr lang="en-US" baseline="0" dirty="0" smtClean="0"/>
              <a:t> You should be able to have an open and honest conversation with your partner and be able to explain how you are feeling without worrying about the other person being upset with you or angry. </a:t>
            </a:r>
            <a:endParaRPr lang="en-US" dirty="0" smtClean="0"/>
          </a:p>
          <a:p>
            <a:pPr marL="158750" indent="0">
              <a:buNone/>
            </a:pPr>
            <a:endParaRPr lang="en-US"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a:t>
            </a:r>
            <a:r>
              <a:rPr lang="en-CA" b="1" baseline="0" dirty="0" smtClean="0"/>
              <a:t> from </a:t>
            </a:r>
            <a:r>
              <a:rPr lang="en-CA" b="1" baseline="0" dirty="0" err="1" smtClean="0"/>
              <a:t>Canva</a:t>
            </a:r>
            <a:endParaRPr lang="en-CA" b="1" dirty="0" smtClean="0"/>
          </a:p>
          <a:p>
            <a:pPr marL="158750" indent="0">
              <a:buNone/>
            </a:pPr>
            <a:r>
              <a:rPr lang="en-US" dirty="0" smtClean="0"/>
              <a:t/>
            </a:r>
            <a:br>
              <a:rPr lang="en-US" dirty="0" smtClean="0"/>
            </a:b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0b0795de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0b0795de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baseline="0" dirty="0" smtClean="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baseline="0" dirty="0" smtClean="0">
                <a:effectLst/>
              </a:rPr>
              <a:t>There are many people and places that you can reach out to in order to get help or ask questions about relationships and sexual health. </a:t>
            </a:r>
            <a:r>
              <a:rPr lang="en-US" sz="1100" dirty="0" smtClean="0">
                <a:solidFill>
                  <a:schemeClr val="dk1"/>
                </a:solidFill>
                <a:latin typeface="Calibri"/>
                <a:ea typeface="Calibri"/>
                <a:cs typeface="Calibri"/>
                <a:sym typeface="Calibri"/>
              </a:rPr>
              <a:t>If you ever have questions/concerns, need help or know someone who needs help, you can always talk to someone. </a:t>
            </a:r>
            <a:r>
              <a:rPr lang="en-CA" sz="1100" dirty="0" smtClean="0">
                <a:solidFill>
                  <a:schemeClr val="dk1"/>
                </a:solidFill>
              </a:rPr>
              <a:t>Sometimes</a:t>
            </a:r>
            <a:r>
              <a:rPr lang="en-CA" sz="1100" baseline="0" dirty="0" smtClean="0">
                <a:solidFill>
                  <a:schemeClr val="dk1"/>
                </a:solidFill>
              </a:rPr>
              <a:t> people </a:t>
            </a:r>
            <a:r>
              <a:rPr lang="en-CA" sz="1100" dirty="0" smtClean="0">
                <a:solidFill>
                  <a:schemeClr val="dk1"/>
                </a:solidFill>
              </a:rPr>
              <a:t>experience abuse/dating</a:t>
            </a:r>
            <a:r>
              <a:rPr lang="en-CA" sz="1100" baseline="0" dirty="0" smtClean="0">
                <a:solidFill>
                  <a:schemeClr val="dk1"/>
                </a:solidFill>
              </a:rPr>
              <a:t> violence </a:t>
            </a:r>
            <a:r>
              <a:rPr lang="en-CA" sz="1100" dirty="0" smtClean="0">
                <a:solidFill>
                  <a:schemeClr val="dk1"/>
                </a:solidFill>
              </a:rPr>
              <a:t>in a relationship, such as physical, sexual, emotional, and/or financial</a:t>
            </a:r>
            <a:r>
              <a:rPr lang="en-CA" sz="1100" dirty="0" smtClean="0">
                <a:solidFill>
                  <a:srgbClr val="000000"/>
                </a:solidFill>
              </a:rPr>
              <a:t>… if this happens, encourage the person to talk to a trusted adult,</a:t>
            </a:r>
            <a:r>
              <a:rPr lang="en-CA" sz="1100" baseline="0" dirty="0" smtClean="0">
                <a:solidFill>
                  <a:srgbClr val="000000"/>
                </a:solidFill>
              </a:rPr>
              <a:t> such as a parent/guardian, teacher, or friend. </a:t>
            </a:r>
            <a:r>
              <a:rPr lang="en-US" sz="1100" dirty="0" smtClean="0">
                <a:solidFill>
                  <a:schemeClr val="dk1"/>
                </a:solidFill>
                <a:latin typeface="Calibri"/>
                <a:ea typeface="Calibri"/>
                <a:cs typeface="Calibri"/>
                <a:sym typeface="Calibri"/>
              </a:rPr>
              <a:t>There are many options out there available to you. </a:t>
            </a:r>
            <a:endParaRPr lang="en-US" sz="1100" b="0" baseline="0" dirty="0" smtClean="0">
              <a:solidFill>
                <a:srgbClr val="000000"/>
              </a:solidFill>
              <a:effectLst/>
              <a:latin typeface="Arial"/>
              <a:ea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baseline="0"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baseline="0" dirty="0" smtClean="0">
                <a:effectLst/>
              </a:rPr>
              <a:t>Among these are:</a:t>
            </a:r>
          </a:p>
          <a:p>
            <a:pPr marL="171450" indent="-171450">
              <a:buFont typeface="Arial" panose="020B0604020202020204" pitchFamily="34" charset="0"/>
              <a:buChar char="•"/>
            </a:pPr>
            <a:r>
              <a:rPr lang="en-US" sz="1100" b="0" baseline="0" dirty="0" smtClean="0">
                <a:effectLst/>
              </a:rPr>
              <a:t>A trusted adult (such as a parent or teacher)</a:t>
            </a:r>
          </a:p>
          <a:p>
            <a:pPr marL="171450" indent="-171450">
              <a:buFont typeface="Arial" panose="020B0604020202020204" pitchFamily="34" charset="0"/>
              <a:buChar char="•"/>
            </a:pPr>
            <a:r>
              <a:rPr lang="en-US" sz="1100" b="0" baseline="0" dirty="0" smtClean="0">
                <a:effectLst/>
              </a:rPr>
              <a:t>A health care provider (such as a doctor or nurse)</a:t>
            </a:r>
          </a:p>
          <a:p>
            <a:pPr marL="171450" indent="-171450">
              <a:buFont typeface="Arial" panose="020B0604020202020204" pitchFamily="34" charset="0"/>
              <a:buChar char="•"/>
            </a:pPr>
            <a:r>
              <a:rPr lang="en-US" sz="1100" b="0" baseline="0" dirty="0" smtClean="0">
                <a:effectLst/>
              </a:rPr>
              <a:t>A child and youth worker</a:t>
            </a:r>
          </a:p>
          <a:p>
            <a:pPr marL="171450" indent="-171450">
              <a:buFont typeface="Arial" panose="020B0604020202020204" pitchFamily="34" charset="0"/>
              <a:buChar char="•"/>
            </a:pPr>
            <a:r>
              <a:rPr lang="en-US" sz="1100" b="0" baseline="0" dirty="0" smtClean="0">
                <a:effectLst/>
              </a:rPr>
              <a:t>The school health nurse</a:t>
            </a:r>
          </a:p>
          <a:p>
            <a:pPr marL="171450" indent="-171450">
              <a:buFont typeface="Arial" panose="020B0604020202020204" pitchFamily="34" charset="0"/>
              <a:buChar char="•"/>
            </a:pPr>
            <a:r>
              <a:rPr lang="en-US" sz="1100" b="0" baseline="0" dirty="0" smtClean="0">
                <a:effectLst/>
              </a:rPr>
              <a:t>The school social worker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baseline="0" dirty="0" smtClean="0">
                <a:effectLst/>
              </a:rPr>
              <a:t>Any of the Niagara Region Sexual Health Centres</a:t>
            </a:r>
          </a:p>
          <a:p>
            <a:pPr marL="171450" indent="-171450">
              <a:buFont typeface="Arial" panose="020B0604020202020204" pitchFamily="34" charset="0"/>
              <a:buChar char="•"/>
            </a:pPr>
            <a:r>
              <a:rPr lang="en-US" sz="1100" b="0" baseline="0" dirty="0" smtClean="0">
                <a:effectLst/>
              </a:rPr>
              <a:t>Kids Help Phone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Services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for Youth - Niagara Region, </a:t>
            </a:r>
            <a:r>
              <a:rPr lang="en-US" sz="1100" u="sng" dirty="0" smtClean="0">
                <a:solidFill>
                  <a:srgbClr val="0097A7"/>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Ontario</a:t>
            </a:r>
            <a:r>
              <a:rPr lang="en-US" sz="1100" u="none" dirty="0" smtClean="0">
                <a:solidFill>
                  <a:srgbClr val="0097A7"/>
                </a:solidFill>
                <a:latin typeface="Calibri"/>
                <a:ea typeface="Calibri"/>
                <a:cs typeface="Calibri"/>
                <a:sym typeface="Calibri"/>
              </a:rPr>
              <a:t> </a:t>
            </a:r>
            <a:r>
              <a:rPr lang="en-US" sz="1100" u="none" dirty="0" smtClean="0">
                <a:solidFill>
                  <a:srgbClr val="0097A7"/>
                </a:solidFill>
                <a:latin typeface="Calibri"/>
                <a:ea typeface="Calibri"/>
                <a:cs typeface="Calibri"/>
                <a:sym typeface="Wingdings" panose="05000000000000000000" pitchFamily="2" charset="2"/>
              </a:rPr>
              <a:t> </a:t>
            </a:r>
            <a:r>
              <a:rPr lang="en-US" sz="1100" dirty="0" smtClean="0">
                <a:hlinkClick r:id="rId3"/>
              </a:rPr>
              <a:t>https://www.niagararegion.ca/health/schools/youth-services.aspx</a:t>
            </a:r>
            <a:r>
              <a:rPr lang="en-US" sz="1100" dirty="0" smtClean="0"/>
              <a: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Other</a:t>
            </a:r>
            <a:r>
              <a:rPr lang="en-US" b="1" baseline="0" dirty="0" smtClean="0"/>
              <a:t> community resources: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à"/>
              <a:tabLst/>
              <a:defRPr/>
            </a:pPr>
            <a:r>
              <a:rPr lang="en-US" b="0" baseline="0" dirty="0" smtClean="0">
                <a:sym typeface="Wingdings" panose="05000000000000000000" pitchFamily="2" charset="2"/>
              </a:rPr>
              <a:t>Kids Help Phone: Call 1-800-668-6868 or </a:t>
            </a:r>
            <a:r>
              <a:rPr lang="en-US" sz="1100" b="0" i="0" u="none" strike="noStrike" cap="none" baseline="0" dirty="0" smtClean="0">
                <a:solidFill>
                  <a:srgbClr val="000000"/>
                </a:solidFill>
                <a:latin typeface="Arial"/>
                <a:cs typeface="Arial"/>
                <a:sym typeface="Arial"/>
              </a:rPr>
              <a:t>https://kidshelpphone.ca/ </a:t>
            </a:r>
            <a:r>
              <a:rPr lang="en-US" b="0" baseline="0" dirty="0" smtClean="0">
                <a:sym typeface="Wingdings" panose="05000000000000000000" pitchFamily="2" charset="2"/>
              </a:rPr>
              <a:t> </a:t>
            </a:r>
            <a:endParaRPr lang="en-US" b="0" baseline="0" dirty="0" smtClean="0"/>
          </a:p>
          <a:p>
            <a:pPr marL="0" lvl="0" indent="0" algn="l" rtl="0">
              <a:spcBef>
                <a:spcPts val="0"/>
              </a:spcBef>
              <a:spcAft>
                <a:spcPts val="0"/>
              </a:spcAft>
              <a:buNone/>
            </a:pPr>
            <a:endParaRPr lang="en-US" b="1" i="1" dirty="0" smtClean="0"/>
          </a:p>
          <a:p>
            <a:pPr marL="0" lvl="0" indent="0" algn="l" rtl="0">
              <a:spcBef>
                <a:spcPts val="0"/>
              </a:spcBef>
              <a:spcAft>
                <a:spcPts val="0"/>
              </a:spcAft>
              <a:buNone/>
            </a:pPr>
            <a:r>
              <a:rPr lang="en-US" b="1" dirty="0" smtClean="0"/>
              <a:t>Image from </a:t>
            </a:r>
            <a:r>
              <a:rPr lang="en-US" b="1" dirty="0" err="1" smtClean="0"/>
              <a:t>Canva</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CA" sz="1100" dirty="0" smtClean="0">
              <a:solidFill>
                <a:schemeClr val="dk1"/>
              </a:solidFill>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sz="1100" dirty="0" smtClean="0">
                <a:solidFill>
                  <a:schemeClr val="dk1"/>
                </a:solidFill>
              </a:rPr>
              <a:t>Relationships can have benefits, but they can also be challenging at times. </a:t>
            </a: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1" i="0" u="sng" baseline="0" dirty="0" smtClean="0">
              <a:sym typeface="Wingdings" panose="05000000000000000000" pitchFamily="2" charset="2"/>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b="1" i="0" u="sng" baseline="0" dirty="0" smtClean="0">
                <a:sym typeface="Wingdings" panose="05000000000000000000" pitchFamily="2" charset="2"/>
              </a:rPr>
              <a:t>Healthy</a:t>
            </a:r>
            <a:endParaRPr lang="en-CA" b="0" i="0" u="sng" baseline="0" dirty="0" smtClean="0">
              <a:sym typeface="Wingdings" panose="05000000000000000000" pitchFamily="2" charset="2"/>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Feeling happy when you’re with another person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Feeling safe around the person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Mutual respect and understanding</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Trust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Compromise</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Individuality (being yourself)</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Strong/Open lines of Communication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Problem solving</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Self-confidence</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Healthy sexual relationship (when both partners are older and mature enough and have discussed boundaries and consent)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Religious/Cultural beliefs are respected</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Respect of boundaries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Decides are made together</a:t>
            </a: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endParaRPr lang="en-CA" b="1" i="0" u="sng" baseline="0" dirty="0" smtClean="0">
              <a:sym typeface="Wingdings" panose="05000000000000000000" pitchFamily="2" charset="2"/>
            </a:endParaRPr>
          </a:p>
          <a:p>
            <a:pPr marL="158750" marR="0" lvl="0" indent="0" algn="l" defTabSz="914400" rtl="0" eaLnBrk="1" fontAlgn="base" latinLnBrk="0" hangingPunct="1">
              <a:lnSpc>
                <a:spcPct val="100000"/>
              </a:lnSpc>
              <a:spcBef>
                <a:spcPts val="0"/>
              </a:spcBef>
              <a:spcAft>
                <a:spcPts val="0"/>
              </a:spcAft>
              <a:buClr>
                <a:srgbClr val="000000"/>
              </a:buClr>
              <a:buSzPts val="1100"/>
              <a:buFont typeface="Wingdings" panose="05000000000000000000" pitchFamily="2" charset="2"/>
              <a:buNone/>
              <a:tabLst/>
              <a:defRPr/>
            </a:pPr>
            <a:r>
              <a:rPr lang="en-CA" b="1" i="0" u="sng" baseline="0" dirty="0" smtClean="0">
                <a:sym typeface="Wingdings" panose="05000000000000000000" pitchFamily="2" charset="2"/>
              </a:rPr>
              <a:t>Unhealthy</a:t>
            </a:r>
            <a:endParaRPr lang="en-CA" b="0" i="0" u="sng" baseline="0" dirty="0" smtClean="0">
              <a:sym typeface="Wingdings" panose="05000000000000000000" pitchFamily="2" charset="2"/>
            </a:endParaRP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Anger/Aggression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Hostility</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Control</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Dishonesty</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Disrespect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Humiliation/Put downs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Intimidation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Violence (physical, sexual, emotional, etc.)</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Dependence</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Jealousy</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Distrust</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Not respectful of religious/cultural beliefs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Not willing to hear others’ perspectives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Poor communication</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Gaslighting or false accusations</a:t>
            </a:r>
          </a:p>
          <a:p>
            <a:pPr marL="457200" marR="0" lvl="0" indent="-298450" algn="l" defTabSz="914400" rtl="0" eaLnBrk="1" fontAlgn="base" latinLnBrk="0" hangingPunct="1">
              <a:lnSpc>
                <a:spcPct val="100000"/>
              </a:lnSpc>
              <a:spcBef>
                <a:spcPts val="0"/>
              </a:spcBef>
              <a:spcAft>
                <a:spcPts val="0"/>
              </a:spcAft>
              <a:buClr>
                <a:srgbClr val="000000"/>
              </a:buClr>
              <a:buSzPts val="1100"/>
              <a:buFontTx/>
              <a:buChar char="-"/>
              <a:tabLst/>
              <a:defRPr/>
            </a:pPr>
            <a:r>
              <a:rPr lang="en-CA" b="0" i="0" baseline="0" dirty="0" smtClean="0">
                <a:sym typeface="Wingdings" panose="05000000000000000000" pitchFamily="2" charset="2"/>
              </a:rPr>
              <a:t>Love bombing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sz="1100" b="1" dirty="0" smtClean="0">
                <a:solidFill>
                  <a:schemeClr val="dk1"/>
                </a:solidFill>
              </a:rPr>
              <a:t>Image from </a:t>
            </a:r>
            <a:r>
              <a:rPr lang="en-CA" sz="1100" b="1" dirty="0" err="1" smtClean="0">
                <a:solidFill>
                  <a:schemeClr val="dk1"/>
                </a:solidFill>
              </a:rPr>
              <a:t>Canva</a:t>
            </a:r>
            <a:endParaRPr lang="en-CA" sz="1100" b="1" dirty="0" smtClean="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0" lvl="0" indent="0" algn="l" rtl="0">
              <a:spcBef>
                <a:spcPts val="0"/>
              </a:spcBef>
              <a:spcAft>
                <a:spcPts val="0"/>
              </a:spcAft>
              <a:buNone/>
            </a:pPr>
            <a:endParaRPr lang="en-CA" dirty="0" smtClean="0"/>
          </a:p>
        </p:txBody>
      </p:sp>
    </p:spTree>
    <p:extLst>
      <p:ext uri="{BB962C8B-B14F-4D97-AF65-F5344CB8AC3E}">
        <p14:creationId xmlns:p14="http://schemas.microsoft.com/office/powerpoint/2010/main" val="4218374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0b0795d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0b0795de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smtClean="0"/>
              <a:t>Images from Canva</a:t>
            </a: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c8e8eaf27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c8e8eaf27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1" dirty="0" smtClean="0"/>
              <a:t>Image from </a:t>
            </a:r>
            <a:r>
              <a:rPr lang="en-CA" b="1" dirty="0" err="1" smtClean="0"/>
              <a:t>Canva</a:t>
            </a:r>
            <a:endParaRPr lang="en-CA" b="1" dirty="0" smtClean="0"/>
          </a:p>
          <a:p>
            <a:pPr marL="158750" indent="0" rtl="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6cf7e69c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6cf7e69c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1" dirty="0" smtClean="0"/>
              <a:t>This</a:t>
            </a:r>
            <a:r>
              <a:rPr lang="en-CA" b="1" baseline="0" dirty="0" smtClean="0"/>
              <a:t> is where the presentation begins. </a:t>
            </a:r>
          </a:p>
          <a:p>
            <a:pPr marL="0" lvl="0" indent="0" algn="l" rtl="0">
              <a:spcBef>
                <a:spcPts val="0"/>
              </a:spcBef>
              <a:spcAft>
                <a:spcPts val="0"/>
              </a:spcAft>
              <a:buNone/>
            </a:pPr>
            <a:endParaRPr lang="en-CA" b="1" dirty="0" smtClean="0"/>
          </a:p>
          <a:p>
            <a:pPr marL="0" lvl="0" indent="0" algn="l" rtl="0">
              <a:spcBef>
                <a:spcPts val="0"/>
              </a:spcBef>
              <a:spcAft>
                <a:spcPts val="0"/>
              </a:spcAft>
              <a:buNone/>
            </a:pPr>
            <a:r>
              <a:rPr lang="en-CA" b="1" dirty="0" smtClean="0"/>
              <a:t>Image</a:t>
            </a:r>
            <a:r>
              <a:rPr lang="en-CA" b="1" baseline="0" dirty="0" smtClean="0"/>
              <a:t> from </a:t>
            </a:r>
            <a:r>
              <a:rPr lang="en-CA" b="1" baseline="0" dirty="0" err="1" smtClean="0"/>
              <a:t>Canva</a:t>
            </a:r>
            <a:endParaRPr lang="en-CA" b="1" dirty="0" smtClean="0"/>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Disclaimer (Trigger Warning): </a:t>
            </a:r>
            <a:r>
              <a:rPr lang="en-US" sz="1100" b="0" i="0" u="none" strike="noStrike" cap="none" dirty="0" smtClean="0">
                <a:solidFill>
                  <a:srgbClr val="000000"/>
                </a:solidFill>
                <a:effectLst/>
                <a:latin typeface="Arial"/>
                <a:ea typeface="Arial"/>
                <a:cs typeface="Arial"/>
                <a:sym typeface="Arial"/>
              </a:rPr>
              <a:t>Before starting a classroom conversation, be aware that some students may have experienced situations related to the topic, either directly or indirectly, in the past or present. </a:t>
            </a:r>
            <a:endParaRPr lang="en-US" dirty="0"/>
          </a:p>
        </p:txBody>
      </p:sp>
    </p:spTree>
    <p:extLst>
      <p:ext uri="{BB962C8B-B14F-4D97-AF65-F5344CB8AC3E}">
        <p14:creationId xmlns:p14="http://schemas.microsoft.com/office/powerpoint/2010/main" val="88522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 </a:t>
            </a:r>
            <a:endParaRPr lang="en-US" sz="1100" b="1" i="0" u="sng"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cs typeface="Arial"/>
                <a:sym typeface="Arial"/>
              </a:rPr>
              <a:t>The information</a:t>
            </a:r>
            <a:r>
              <a:rPr lang="en-US" sz="1100" b="0" i="0" u="none" strike="noStrike" cap="none" baseline="0" dirty="0" smtClean="0">
                <a:solidFill>
                  <a:srgbClr val="000000"/>
                </a:solidFill>
                <a:effectLst/>
                <a:latin typeface="Arial"/>
                <a:cs typeface="Arial"/>
                <a:sym typeface="Arial"/>
              </a:rPr>
              <a:t> we are going to talk about today is important for many reasons.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to ensure that you learn that everyone is unique and the things that make you unique is what makes you interesting and special.</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We want you to feel good about your body, how it is changing, and how you approach different types of relationships you may have with people.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smtClean="0">
                <a:solidFill>
                  <a:srgbClr val="000000"/>
                </a:solidFill>
                <a:effectLst/>
                <a:latin typeface="Arial"/>
                <a:cs typeface="Arial"/>
                <a:sym typeface="Arial"/>
              </a:rPr>
              <a:t>It is important that everyone feels safe, accepted and included at school and understand that differences are ok. This will help to reduce bullying and feelings of loneliness or isolation.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1" i="0" u="none" strike="noStrike" cap="none" dirty="0" smtClean="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smtClean="0">
                <a:solidFill>
                  <a:srgbClr val="000000"/>
                </a:solidFill>
                <a:effectLst/>
                <a:latin typeface="Arial"/>
                <a:cs typeface="Arial"/>
                <a:sym typeface="Arial"/>
              </a:rPr>
              <a:t>Background Knowledge</a:t>
            </a:r>
            <a:endParaRPr lang="en-US" sz="1100" b="1" i="0" u="none" strike="noStrike" cap="none" dirty="0" smtClean="0">
              <a:solidFill>
                <a:srgbClr val="000000"/>
              </a:solidFill>
              <a:effectLst/>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will learn and understand</a:t>
            </a:r>
            <a:r>
              <a:rPr lang="en-US" sz="2000" baseline="0" dirty="0" smtClean="0"/>
              <a:t> </a:t>
            </a:r>
            <a:r>
              <a:rPr lang="en-US" sz="2000" dirty="0" smtClean="0"/>
              <a:t>themselves and their bodies as they grow and mature</a:t>
            </a:r>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Students need to understand that everyone has different qualities</a:t>
            </a:r>
            <a:r>
              <a:rPr lang="en-US" sz="2000" baseline="0" dirty="0" smtClean="0"/>
              <a:t> that make up their self-concept</a:t>
            </a:r>
            <a:r>
              <a:rPr lang="en-US" sz="2000" dirty="0" smtClean="0"/>
              <a:t>;</a:t>
            </a:r>
            <a:r>
              <a:rPr lang="en-US" sz="2000" baseline="0" dirty="0" smtClean="0"/>
              <a:t> this makes them unique</a:t>
            </a:r>
            <a:endParaRPr lang="en-US"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US" sz="2000" dirty="0" smtClean="0"/>
              <a:t>There needs to be an emphasis on feeling safe, included and accepted in the school community</a:t>
            </a:r>
            <a:endParaRPr lang="en-CA" sz="2000" dirty="0" smtClean="0"/>
          </a:p>
          <a:p>
            <a:pPr marL="342900" marR="0" lvl="0" indent="-342900" algn="l" defTabSz="914400" rtl="0" eaLnBrk="1" fontAlgn="auto" latinLnBrk="0" hangingPunct="1">
              <a:lnSpc>
                <a:spcPct val="100000"/>
              </a:lnSpc>
              <a:spcBef>
                <a:spcPts val="0"/>
              </a:spcBef>
              <a:spcAft>
                <a:spcPts val="0"/>
              </a:spcAft>
              <a:buClr>
                <a:srgbClr val="000000"/>
              </a:buClr>
              <a:buSzPts val="1100"/>
              <a:tabLst/>
              <a:defRPr/>
            </a:pPr>
            <a:r>
              <a:rPr lang="en-CA" sz="2000" dirty="0" smtClean="0"/>
              <a:t>Empathetic towards others… </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71448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8c4f5567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8c4f556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p>
          <a:p>
            <a:pPr marL="158750" indent="0" rtl="0">
              <a:buNone/>
            </a:pPr>
            <a:r>
              <a:rPr lang="en-US" sz="1100" b="0" i="0" u="none" strike="noStrike" cap="none" dirty="0" smtClean="0">
                <a:solidFill>
                  <a:srgbClr val="000000"/>
                </a:solidFill>
                <a:effectLst/>
                <a:latin typeface="Arial"/>
                <a:ea typeface="Arial"/>
                <a:cs typeface="Arial"/>
                <a:sym typeface="Arial"/>
              </a:rPr>
              <a:t>When it comes to your health, there are many decisions you will have to make throughout your life as you mature and grow. Making decisions about your health is important</a:t>
            </a:r>
            <a:r>
              <a:rPr lang="en-US" sz="1100" b="0" i="0" u="none" strike="noStrike" cap="none" baseline="0" dirty="0" smtClean="0">
                <a:solidFill>
                  <a:srgbClr val="000000"/>
                </a:solidFill>
                <a:effectLst/>
                <a:latin typeface="Arial"/>
                <a:ea typeface="Arial"/>
                <a:cs typeface="Arial"/>
                <a:sym typeface="Arial"/>
              </a:rPr>
              <a:t> because </a:t>
            </a:r>
            <a:r>
              <a:rPr lang="en-US" sz="1100" b="0" i="0" u="none" strike="noStrike" cap="none" dirty="0" smtClean="0">
                <a:solidFill>
                  <a:srgbClr val="000000"/>
                </a:solidFill>
                <a:effectLst/>
                <a:latin typeface="Arial"/>
                <a:ea typeface="Arial"/>
                <a:cs typeface="Arial"/>
                <a:sym typeface="Arial"/>
              </a:rPr>
              <a:t>relationships can impact </a:t>
            </a:r>
            <a:r>
              <a:rPr lang="en-US" sz="1100" b="0" i="0" u="none" strike="noStrike" cap="none" baseline="0" dirty="0" smtClean="0">
                <a:solidFill>
                  <a:srgbClr val="000000"/>
                </a:solidFill>
                <a:effectLst/>
                <a:latin typeface="Arial"/>
                <a:ea typeface="Arial"/>
                <a:cs typeface="Arial"/>
                <a:sym typeface="Arial"/>
              </a:rPr>
              <a:t>your well-being. </a:t>
            </a:r>
            <a:endParaRPr lang="en-US" sz="1100" b="0" i="0" u="none" strike="noStrike" cap="none" dirty="0" smtClean="0">
              <a:solidFill>
                <a:srgbClr val="000000"/>
              </a:solidFill>
              <a:effectLst/>
              <a:latin typeface="Arial"/>
              <a:ea typeface="Arial"/>
              <a:cs typeface="Arial"/>
              <a:sym typeface="Arial"/>
            </a:endParaRPr>
          </a:p>
          <a:p>
            <a:pPr marL="158750" indent="0" rtl="0">
              <a:buNone/>
            </a:pPr>
            <a:endParaRPr lang="en-US" sz="1100" b="0" i="0" u="none" strike="noStrike" cap="none" dirty="0" smtClean="0">
              <a:solidFill>
                <a:srgbClr val="000000"/>
              </a:solidFill>
              <a:effectLst/>
              <a:latin typeface="Arial"/>
              <a:ea typeface="Arial"/>
              <a:cs typeface="Arial"/>
              <a:sym typeface="Arial"/>
            </a:endParaRPr>
          </a:p>
          <a:p>
            <a:pPr marL="158750" indent="0" rtl="0">
              <a:buNone/>
            </a:pPr>
            <a:r>
              <a:rPr lang="en-US" sz="1100" b="0" i="0" u="none" strike="noStrike" cap="none" dirty="0" smtClean="0">
                <a:solidFill>
                  <a:srgbClr val="000000"/>
                </a:solidFill>
                <a:effectLst/>
                <a:latin typeface="Arial"/>
                <a:ea typeface="Arial"/>
                <a:cs typeface="Arial"/>
                <a:sym typeface="Arial"/>
              </a:rPr>
              <a:t>When deciding what is best for you and your health, you should understand and be well informed about the choices available. It is important that information comes from a trusted source that is current and accurate. </a:t>
            </a:r>
          </a:p>
          <a:p>
            <a:pPr marL="158750" indent="0" rtl="0">
              <a:buNone/>
            </a:pPr>
            <a:r>
              <a:rPr lang="en-US" b="0" dirty="0" smtClean="0">
                <a:effectLst/>
              </a:rPr>
              <a:t/>
            </a:r>
            <a:br>
              <a:rPr lang="en-US" b="0" dirty="0" smtClean="0">
                <a:effectLst/>
              </a:rPr>
            </a:br>
            <a:r>
              <a:rPr lang="en-US" sz="1100" b="0" i="0" u="none" strike="noStrike" cap="none" dirty="0" smtClean="0">
                <a:solidFill>
                  <a:srgbClr val="000000"/>
                </a:solidFill>
                <a:effectLst/>
                <a:latin typeface="Arial"/>
                <a:ea typeface="Arial"/>
                <a:cs typeface="Arial"/>
                <a:sym typeface="Arial"/>
              </a:rPr>
              <a:t>There is a lot of great information available on the internet and social media, but sometimes there is a lot of misinformation as well, this is why we recommend talking to a trusted adult, as they can offer information to help you make the best decisions for you and your health. </a:t>
            </a:r>
          </a:p>
          <a:p>
            <a:pPr marL="158750" indent="0" rtl="0">
              <a:buNone/>
            </a:pPr>
            <a:endParaRPr lang="en-US" sz="1100" b="0" i="0" u="none" strike="noStrike" cap="none" dirty="0" smtClean="0">
              <a:solidFill>
                <a:srgbClr val="000000"/>
              </a:solidFill>
              <a:effectLst/>
              <a:latin typeface="Arial"/>
              <a:cs typeface="Arial"/>
              <a:sym typeface="Arial"/>
            </a:endParaRPr>
          </a:p>
          <a:p>
            <a:pPr marL="158750" indent="0" rtl="0">
              <a:buNone/>
            </a:pPr>
            <a:r>
              <a:rPr lang="en-US" sz="1100" b="1" i="0" u="none" strike="noStrike" cap="none" dirty="0" smtClean="0">
                <a:solidFill>
                  <a:srgbClr val="000000"/>
                </a:solidFill>
                <a:effectLst/>
                <a:latin typeface="Arial"/>
                <a:cs typeface="Arial"/>
                <a:sym typeface="Arial"/>
              </a:rPr>
              <a:t>Images from </a:t>
            </a:r>
            <a:r>
              <a:rPr lang="en-US" sz="1100" b="1" i="0" u="none" strike="noStrike" cap="none" dirty="0" err="1" smtClean="0">
                <a:solidFill>
                  <a:srgbClr val="000000"/>
                </a:solidFill>
                <a:effectLst/>
                <a:latin typeface="Arial"/>
                <a:cs typeface="Arial"/>
                <a:sym typeface="Arial"/>
              </a:rPr>
              <a:t>Canva</a:t>
            </a:r>
            <a:endParaRPr lang="en-US" sz="1100" b="1" i="0" u="none" strike="noStrike" cap="none" dirty="0" smtClean="0">
              <a:solidFill>
                <a:srgbClr val="000000"/>
              </a:solidFill>
              <a:effectLst/>
              <a:latin typeface="Arial"/>
              <a:cs typeface="Arial"/>
              <a:sym typeface="Arial"/>
            </a:endParaRPr>
          </a:p>
        </p:txBody>
      </p:sp>
    </p:spTree>
    <p:extLst>
      <p:ext uri="{BB962C8B-B14F-4D97-AF65-F5344CB8AC3E}">
        <p14:creationId xmlns:p14="http://schemas.microsoft.com/office/powerpoint/2010/main" val="2429095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c8e8eaf27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c8e8eaf27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sng" strike="noStrike" cap="none" dirty="0" smtClean="0">
                <a:solidFill>
                  <a:srgbClr val="000000"/>
                </a:solidFill>
                <a:effectLst/>
                <a:latin typeface="Arial"/>
                <a:cs typeface="Arial"/>
                <a:sym typeface="Arial"/>
              </a:rPr>
              <a:t>General</a:t>
            </a:r>
            <a:r>
              <a:rPr lang="en-US" sz="1100" b="1" i="0" u="sng" strike="noStrike" cap="none" baseline="0" dirty="0" smtClean="0">
                <a:solidFill>
                  <a:srgbClr val="000000"/>
                </a:solidFill>
                <a:effectLst/>
                <a:latin typeface="Arial"/>
                <a:cs typeface="Arial"/>
                <a:sym typeface="Arial"/>
              </a:rPr>
              <a:t> Information</a:t>
            </a:r>
            <a:endParaRPr lang="en-US" sz="1100" b="0" i="0" u="none" strike="noStrike" kern="1200" cap="none" baseline="0"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strike="noStrike" kern="1200" cap="none" baseline="0" dirty="0" smtClean="0">
                <a:solidFill>
                  <a:schemeClr val="tx1"/>
                </a:solidFill>
                <a:effectLst/>
                <a:latin typeface="Arial"/>
                <a:ea typeface="Arial"/>
                <a:cs typeface="Arial"/>
                <a:sym typeface="Arial"/>
              </a:rPr>
              <a:t>Things to remember…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CA" sz="1100" b="1" i="0" u="none" strike="noStrike" cap="none" baseline="0" dirty="0" smtClean="0">
                <a:solidFill>
                  <a:srgbClr val="000000"/>
                </a:solidFill>
                <a:latin typeface="Arial"/>
                <a:ea typeface="Arial"/>
                <a:cs typeface="Arial"/>
                <a:sym typeface="Arial"/>
              </a:rPr>
              <a:t>4 Okay’s </a:t>
            </a:r>
            <a:endParaRPr lang="en-CA" sz="1100" b="0" i="0" u="none" strike="noStrike" cap="none" baseline="0" dirty="0" smtClean="0">
              <a:solidFill>
                <a:srgbClr val="000000"/>
              </a:solidFill>
              <a:latin typeface="Arial"/>
              <a:ea typeface="Arial"/>
              <a:cs typeface="Arial"/>
              <a:sym typeface="Arial"/>
            </a:endParaRPr>
          </a:p>
          <a:p>
            <a:pPr marL="158750" indent="0">
              <a:buNone/>
            </a:pPr>
            <a:r>
              <a:rPr lang="en-US" sz="1100" b="0" i="0" u="none" strike="noStrike" cap="none" baseline="0" dirty="0" smtClean="0">
                <a:solidFill>
                  <a:srgbClr val="000000"/>
                </a:solidFill>
                <a:latin typeface="Arial"/>
                <a:ea typeface="Arial"/>
                <a:cs typeface="Arial"/>
                <a:sym typeface="Arial"/>
              </a:rPr>
              <a:t>Today we’re going to be talking about what makes us different, and what makes us the same. We understand that for some of you, this may be the first time you’re learning about this topic, and for others this may be something you know a lot about. It may feel uncomfortable to talk about relationships with your parents or friends, but it’s important we all learn about relationships so we can understand the qualities of healthy, unhealthy and abusive relationships. </a:t>
            </a:r>
          </a:p>
          <a:p>
            <a:pPr marL="158750" indent="0">
              <a:buNone/>
            </a:pPr>
            <a:endParaRPr lang="en-US" sz="1100" b="0" i="0" u="none" strike="noStrike" cap="none" baseline="0" dirty="0" smtClean="0">
              <a:solidFill>
                <a:srgbClr val="000000"/>
              </a:solidFill>
              <a:latin typeface="Arial"/>
              <a:ea typeface="Arial"/>
              <a:cs typeface="Arial"/>
              <a:sym typeface="Arial"/>
            </a:endParaRPr>
          </a:p>
          <a:p>
            <a:pPr marL="158750" indent="0">
              <a:buNone/>
            </a:pPr>
            <a:r>
              <a:rPr lang="en-US" sz="1100" b="1" i="0" u="sng" strike="noStrike" cap="none" baseline="0" dirty="0" smtClean="0">
                <a:solidFill>
                  <a:srgbClr val="000000"/>
                </a:solidFill>
                <a:latin typeface="Arial"/>
                <a:ea typeface="Arial"/>
                <a:cs typeface="Arial"/>
                <a:sym typeface="Arial"/>
              </a:rPr>
              <a:t>So let’s review the 4 OK’s. It is perfectly OK: </a:t>
            </a:r>
          </a:p>
          <a:p>
            <a:pPr marL="457200" indent="-298450"/>
            <a:r>
              <a:rPr lang="en-US" sz="1100" b="0" i="0" u="none" strike="noStrike" cap="none" baseline="0" dirty="0" smtClean="0">
                <a:solidFill>
                  <a:srgbClr val="000000"/>
                </a:solidFill>
                <a:latin typeface="Arial"/>
                <a:ea typeface="Arial"/>
                <a:cs typeface="Arial"/>
                <a:sym typeface="Arial"/>
              </a:rPr>
              <a:t>If you feel embarrassed or uncomfortable. The only way for us to overcome this uncomfortable feeling is to learn and grow. We can often feel uncomfortable about things we don’t fully understand. But if we take the time to learn about a topic and understand it, we become more educated and comfortable. Which creates a supportive environment for everyone! </a:t>
            </a:r>
          </a:p>
          <a:p>
            <a:pPr marL="457200" indent="-298450"/>
            <a:r>
              <a:rPr lang="en-US" sz="1100" b="0" i="0" u="none" strike="noStrike" cap="none" baseline="0" dirty="0" smtClean="0">
                <a:solidFill>
                  <a:srgbClr val="000000"/>
                </a:solidFill>
                <a:latin typeface="Arial"/>
                <a:ea typeface="Arial"/>
                <a:cs typeface="Arial"/>
                <a:sym typeface="Arial"/>
              </a:rPr>
              <a:t>It’s okay to be curious and to ask questions. </a:t>
            </a:r>
          </a:p>
          <a:p>
            <a:pPr marL="457200" indent="-298450"/>
            <a:r>
              <a:rPr lang="en-US" sz="1100" b="0" i="0" u="none" strike="noStrike" cap="none" baseline="0" dirty="0" smtClean="0">
                <a:solidFill>
                  <a:srgbClr val="000000"/>
                </a:solidFill>
                <a:latin typeface="Arial"/>
                <a:ea typeface="Arial"/>
                <a:cs typeface="Arial"/>
                <a:sym typeface="Arial"/>
              </a:rPr>
              <a:t>It’s okay if you don’t know this information already. We’re all going to learn this together. </a:t>
            </a:r>
          </a:p>
          <a:p>
            <a:pPr marL="457200" indent="-298450"/>
            <a:r>
              <a:rPr lang="en-US" sz="1100" b="0" i="0" u="none" strike="noStrike" cap="none" baseline="0" dirty="0" smtClean="0">
                <a:solidFill>
                  <a:srgbClr val="000000"/>
                </a:solidFill>
                <a:latin typeface="Arial"/>
                <a:ea typeface="Arial"/>
                <a:cs typeface="Arial"/>
                <a:sym typeface="Arial"/>
              </a:rPr>
              <a:t>And… It is okay for us to know about relationships and each other’s experiences. This helps us to understand one another better, and be respectful of each individual person’s relationships.</a:t>
            </a:r>
            <a:endParaRPr lang="en-US" sz="1100" b="0" i="1"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0" i="0" u="none" strike="noStrike" kern="1200" cap="none" dirty="0" smtClean="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1" i="0" u="none" strike="noStrike" kern="1200" cap="none" dirty="0" smtClean="0">
                <a:solidFill>
                  <a:schemeClr val="tx1"/>
                </a:solidFill>
                <a:effectLst/>
                <a:latin typeface="Arial"/>
                <a:ea typeface="Arial"/>
                <a:cs typeface="Arial"/>
                <a:sym typeface="Arial"/>
              </a:rPr>
              <a:t>Images from </a:t>
            </a:r>
            <a:r>
              <a:rPr lang="en-US" sz="1100" b="1" i="0" u="none" strike="noStrike" kern="1200" cap="none" dirty="0" err="1" smtClean="0">
                <a:solidFill>
                  <a:schemeClr val="tx1"/>
                </a:solidFill>
                <a:effectLst/>
                <a:latin typeface="Arial"/>
                <a:ea typeface="Arial"/>
                <a:cs typeface="Arial"/>
                <a:sym typeface="Arial"/>
              </a:rPr>
              <a:t>Canva</a:t>
            </a:r>
            <a:endParaRPr lang="en-US" sz="1100" b="1" i="0" u="none" strike="noStrike" kern="1200" cap="none" dirty="0" smtClean="0">
              <a:solidFill>
                <a:schemeClr val="tx1"/>
              </a:solidFill>
              <a:effectLst/>
              <a:latin typeface="Arial"/>
              <a:ea typeface="Arial"/>
              <a:cs typeface="Arial"/>
              <a:sym typeface="Arial"/>
            </a:endParaRPr>
          </a:p>
        </p:txBody>
      </p:sp>
    </p:spTree>
    <p:extLst>
      <p:ext uri="{BB962C8B-B14F-4D97-AF65-F5344CB8AC3E}">
        <p14:creationId xmlns:p14="http://schemas.microsoft.com/office/powerpoint/2010/main" val="321530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077EED-9237-48B9-B1DD-C9DAF14D9F2C}" type="datetimeFigureOut">
              <a:rPr lang="en-CA" smtClean="0">
                <a:solidFill>
                  <a:prstClr val="black">
                    <a:tint val="75000"/>
                  </a:prstClr>
                </a:solidFill>
              </a:rPr>
              <a:pPr/>
              <a:t>2023-02-24</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Tree>
    <p:extLst>
      <p:ext uri="{BB962C8B-B14F-4D97-AF65-F5344CB8AC3E}">
        <p14:creationId xmlns:p14="http://schemas.microsoft.com/office/powerpoint/2010/main" val="3418517394"/>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3">
            <a:alphaModFix/>
          </a:blip>
          <a:srcRect t="80371"/>
          <a:stretch/>
        </p:blipFill>
        <p:spPr>
          <a:xfrm>
            <a:off x="0" y="3804131"/>
            <a:ext cx="9144000" cy="133936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XGoRKZ3u68A" TargetMode="External"/><Relationship Id="rId6" Type="http://schemas.openxmlformats.org/officeDocument/2006/relationships/image" Target="../media/image20.jpeg"/><Relationship Id="rId5" Type="http://schemas.openxmlformats.org/officeDocument/2006/relationships/image" Target="../media/image8.png"/><Relationship Id="rId4" Type="http://schemas.openxmlformats.org/officeDocument/2006/relationships/hyperlink" Target="https://youtu.be/XGoRKZ3u68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video" Target="https://www.youtube.com/embed/ro5B0nXEYgE" TargetMode="External"/><Relationship Id="rId6" Type="http://schemas.openxmlformats.org/officeDocument/2006/relationships/image" Target="../media/image8.png"/><Relationship Id="rId5" Type="http://schemas.openxmlformats.org/officeDocument/2006/relationships/hyperlink" Target="https://www.youtube.com/watch?v=ro5B0nXEYgE&amp;list=PL-3fUblIRJtI8aOzNbYjBJaB0cnh_Ta5K&amp;index=9"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0" y="179182"/>
            <a:ext cx="8520600" cy="966779"/>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dirty="0" smtClean="0"/>
              <a:t>Healthy Relationships</a:t>
            </a:r>
            <a:endParaRPr sz="4000" dirty="0"/>
          </a:p>
        </p:txBody>
      </p:sp>
      <p:sp>
        <p:nvSpPr>
          <p:cNvPr id="56" name="Google Shape;56;p13"/>
          <p:cNvSpPr txBox="1">
            <a:spLocks noGrp="1"/>
          </p:cNvSpPr>
          <p:nvPr>
            <p:ph type="subTitle" idx="1"/>
          </p:nvPr>
        </p:nvSpPr>
        <p:spPr>
          <a:xfrm>
            <a:off x="311700" y="3426037"/>
            <a:ext cx="8520600" cy="631855"/>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solidFill>
                  <a:schemeClr val="dk1"/>
                </a:solidFill>
              </a:rPr>
              <a:t>Grade 8</a:t>
            </a:r>
            <a:endParaRPr dirty="0">
              <a:solidFill>
                <a:schemeClr val="dk1"/>
              </a:solidFill>
            </a:endParaRPr>
          </a:p>
        </p:txBody>
      </p:sp>
      <p:pic>
        <p:nvPicPr>
          <p:cNvPr id="6" name="Picture 5" descr="man holding up a women"/>
          <p:cNvPicPr>
            <a:picLocks noChangeAspect="1"/>
          </p:cNvPicPr>
          <p:nvPr/>
        </p:nvPicPr>
        <p:blipFill rotWithShape="1">
          <a:blip r:embed="rId4">
            <a:extLst>
              <a:ext uri="{28A0092B-C50C-407E-A947-70E740481C1C}">
                <a14:useLocalDpi xmlns:a14="http://schemas.microsoft.com/office/drawing/2010/main" val="0"/>
              </a:ext>
            </a:extLst>
          </a:blip>
          <a:srcRect r="23859"/>
          <a:stretch/>
        </p:blipFill>
        <p:spPr>
          <a:xfrm flipH="1">
            <a:off x="3747474" y="1203102"/>
            <a:ext cx="1649051" cy="21657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280872"/>
            <a:ext cx="8520600" cy="85725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Types of Relationships</a:t>
            </a:r>
            <a:endParaRPr b="1" dirty="0"/>
          </a:p>
        </p:txBody>
      </p:sp>
      <p:sp>
        <p:nvSpPr>
          <p:cNvPr id="2" name="TextBox 1"/>
          <p:cNvSpPr txBox="1"/>
          <p:nvPr/>
        </p:nvSpPr>
        <p:spPr>
          <a:xfrm>
            <a:off x="311700" y="1380238"/>
            <a:ext cx="5235660" cy="2554545"/>
          </a:xfrm>
          <a:prstGeom prst="rect">
            <a:avLst/>
          </a:prstGeom>
          <a:noFill/>
        </p:spPr>
        <p:txBody>
          <a:bodyPr wrap="square" rtlCol="0">
            <a:spAutoFit/>
          </a:bodyPr>
          <a:lstStyle/>
          <a:p>
            <a:pPr>
              <a:buClrTx/>
            </a:pPr>
            <a:r>
              <a:rPr lang="en-CA" sz="2000" dirty="0">
                <a:solidFill>
                  <a:schemeClr val="tx1"/>
                </a:solidFill>
              </a:rPr>
              <a:t>As you grow up, you will meet many different </a:t>
            </a:r>
            <a:r>
              <a:rPr lang="en-CA" sz="2000" dirty="0" smtClean="0">
                <a:solidFill>
                  <a:schemeClr val="tx1"/>
                </a:solidFill>
              </a:rPr>
              <a:t>people. You </a:t>
            </a:r>
            <a:r>
              <a:rPr lang="en-CA" sz="2000" dirty="0">
                <a:solidFill>
                  <a:schemeClr val="tx1"/>
                </a:solidFill>
              </a:rPr>
              <a:t>will </a:t>
            </a:r>
            <a:r>
              <a:rPr lang="en-CA" sz="2000" dirty="0" smtClean="0">
                <a:solidFill>
                  <a:schemeClr val="tx1"/>
                </a:solidFill>
              </a:rPr>
              <a:t>also have many different </a:t>
            </a:r>
            <a:r>
              <a:rPr lang="en-CA" sz="2000" dirty="0">
                <a:solidFill>
                  <a:schemeClr val="tx1"/>
                </a:solidFill>
              </a:rPr>
              <a:t>types of relationships throughout your life</a:t>
            </a:r>
            <a:r>
              <a:rPr lang="en-CA" sz="2000" dirty="0" smtClean="0">
                <a:solidFill>
                  <a:schemeClr val="tx1"/>
                </a:solidFill>
              </a:rPr>
              <a:t>.</a:t>
            </a:r>
          </a:p>
          <a:p>
            <a:pPr>
              <a:buClrTx/>
            </a:pPr>
            <a:endParaRPr lang="en-CA" sz="2000" dirty="0" smtClean="0">
              <a:solidFill>
                <a:schemeClr val="tx1"/>
              </a:solidFill>
            </a:endParaRPr>
          </a:p>
          <a:p>
            <a:pPr marL="342900" indent="-342900">
              <a:buClrTx/>
              <a:buFont typeface="Arial" panose="020B0604020202020204" pitchFamily="34" charset="0"/>
              <a:buChar char="•"/>
            </a:pPr>
            <a:r>
              <a:rPr lang="en-CA" sz="2000" dirty="0">
                <a:solidFill>
                  <a:schemeClr val="tx1"/>
                </a:solidFill>
              </a:rPr>
              <a:t>Some examples </a:t>
            </a:r>
            <a:r>
              <a:rPr lang="en-CA" sz="2000" dirty="0" smtClean="0">
                <a:solidFill>
                  <a:schemeClr val="tx1"/>
                </a:solidFill>
              </a:rPr>
              <a:t>of relationships are </a:t>
            </a:r>
            <a:r>
              <a:rPr lang="en-CA" sz="2000" dirty="0">
                <a:solidFill>
                  <a:schemeClr val="tx1"/>
                </a:solidFill>
              </a:rPr>
              <a:t>with friends, family, classmates, teammates</a:t>
            </a:r>
          </a:p>
          <a:p>
            <a:pPr marL="342900" indent="-342900">
              <a:buClrTx/>
              <a:buFont typeface="Arial" panose="020B0604020202020204" pitchFamily="34" charset="0"/>
              <a:buChar char="•"/>
            </a:pPr>
            <a:r>
              <a:rPr lang="en-CA" sz="2000" dirty="0" smtClean="0">
                <a:solidFill>
                  <a:schemeClr val="tx1"/>
                </a:solidFill>
              </a:rPr>
              <a:t>You are likely to have romantic and intimate relationships during your life</a:t>
            </a:r>
          </a:p>
        </p:txBody>
      </p:sp>
      <p:pic>
        <p:nvPicPr>
          <p:cNvPr id="5" name="Picture 4" descr="parent and child smil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022" y="1643245"/>
            <a:ext cx="3041278" cy="2028532"/>
          </a:xfrm>
          <a:prstGeom prst="rect">
            <a:avLst/>
          </a:prstGeom>
        </p:spPr>
      </p:pic>
    </p:spTree>
    <p:extLst>
      <p:ext uri="{BB962C8B-B14F-4D97-AF65-F5344CB8AC3E}">
        <p14:creationId xmlns:p14="http://schemas.microsoft.com/office/powerpoint/2010/main" val="172653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531437" y="493267"/>
            <a:ext cx="5589037" cy="10167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Guiding Question </a:t>
            </a:r>
            <a:r>
              <a:rPr lang="en" b="1" dirty="0" smtClean="0"/>
              <a:t>#1</a:t>
            </a:r>
            <a:endParaRPr b="1" dirty="0"/>
          </a:p>
        </p:txBody>
      </p:sp>
      <p:sp>
        <p:nvSpPr>
          <p:cNvPr id="2" name="TextBox 1"/>
          <p:cNvSpPr txBox="1"/>
          <p:nvPr/>
        </p:nvSpPr>
        <p:spPr>
          <a:xfrm>
            <a:off x="1531436" y="1826276"/>
            <a:ext cx="5589037" cy="1631216"/>
          </a:xfrm>
          <a:prstGeom prst="rect">
            <a:avLst/>
          </a:prstGeom>
          <a:noFill/>
        </p:spPr>
        <p:txBody>
          <a:bodyPr wrap="square" rtlCol="0">
            <a:spAutoFit/>
          </a:bodyPr>
          <a:lstStyle/>
          <a:p>
            <a:pPr algn="ctr"/>
            <a:r>
              <a:rPr lang="en" sz="2000" dirty="0">
                <a:solidFill>
                  <a:schemeClr val="dk1"/>
                </a:solidFill>
              </a:rPr>
              <a:t>What qualities </a:t>
            </a:r>
            <a:r>
              <a:rPr lang="en" sz="2000" dirty="0" smtClean="0">
                <a:solidFill>
                  <a:schemeClr val="dk1"/>
                </a:solidFill>
              </a:rPr>
              <a:t>are part of </a:t>
            </a:r>
            <a:r>
              <a:rPr lang="en" sz="2000" dirty="0">
                <a:solidFill>
                  <a:schemeClr val="dk1"/>
                </a:solidFill>
              </a:rPr>
              <a:t>a </a:t>
            </a:r>
            <a:r>
              <a:rPr lang="en" sz="2000" dirty="0" smtClean="0">
                <a:solidFill>
                  <a:schemeClr val="dk1"/>
                </a:solidFill>
              </a:rPr>
              <a:t>healthy relationship? </a:t>
            </a:r>
          </a:p>
          <a:p>
            <a:pPr algn="ctr"/>
            <a:endParaRPr lang="en" sz="2000" dirty="0">
              <a:solidFill>
                <a:schemeClr val="dk1"/>
              </a:solidFill>
            </a:endParaRPr>
          </a:p>
          <a:p>
            <a:pPr algn="ctr"/>
            <a:r>
              <a:rPr lang="en" sz="2000" dirty="0" smtClean="0">
                <a:solidFill>
                  <a:schemeClr val="dk1"/>
                </a:solidFill>
              </a:rPr>
              <a:t>What </a:t>
            </a:r>
            <a:r>
              <a:rPr lang="en" sz="2000" dirty="0">
                <a:solidFill>
                  <a:schemeClr val="dk1"/>
                </a:solidFill>
              </a:rPr>
              <a:t>qualities </a:t>
            </a:r>
            <a:r>
              <a:rPr lang="en" sz="2000" dirty="0" smtClean="0">
                <a:solidFill>
                  <a:schemeClr val="dk1"/>
                </a:solidFill>
              </a:rPr>
              <a:t>are part of an unhealthy relationship?</a:t>
            </a:r>
            <a:endParaRPr lang="en" sz="2000" dirty="0">
              <a:solidFill>
                <a:schemeClr val="dk1"/>
              </a:solidFill>
            </a:endParaRPr>
          </a:p>
        </p:txBody>
      </p:sp>
      <p:pic>
        <p:nvPicPr>
          <p:cNvPr id="5" name="Google Shape;75;p15" descr="pink question mark"/>
          <p:cNvPicPr preferRelativeResize="0"/>
          <p:nvPr/>
        </p:nvPicPr>
        <p:blipFill>
          <a:blip r:embed="rId4">
            <a:alphaModFix/>
          </a:blip>
          <a:stretch>
            <a:fillRect/>
          </a:stretch>
        </p:blipFill>
        <p:spPr>
          <a:xfrm>
            <a:off x="7489522" y="2641884"/>
            <a:ext cx="1243650" cy="1243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57" y="336884"/>
            <a:ext cx="7676147" cy="886541"/>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latin typeface="+mj-lt"/>
              </a:rPr>
              <a:t>Qualities of Healthy Relationships</a:t>
            </a:r>
            <a:endParaRPr lang="en-CA" b="1" dirty="0">
              <a:latin typeface="+mj-lt"/>
            </a:endParaRPr>
          </a:p>
        </p:txBody>
      </p:sp>
      <p:pic>
        <p:nvPicPr>
          <p:cNvPr id="7" name="Picture 6" descr="speech bubble"/>
          <p:cNvPicPr>
            <a:picLocks noChangeAspect="1"/>
          </p:cNvPicPr>
          <p:nvPr/>
        </p:nvPicPr>
        <p:blipFill rotWithShape="1">
          <a:blip r:embed="rId3">
            <a:extLst>
              <a:ext uri="{28A0092B-C50C-407E-A947-70E740481C1C}">
                <a14:useLocalDpi xmlns:a14="http://schemas.microsoft.com/office/drawing/2010/main" val="0"/>
              </a:ext>
            </a:extLst>
          </a:blip>
          <a:srcRect l="6346" t="19431" r="7098" b="18743"/>
          <a:stretch/>
        </p:blipFill>
        <p:spPr>
          <a:xfrm>
            <a:off x="1693199" y="1039851"/>
            <a:ext cx="1608524" cy="1148945"/>
          </a:xfrm>
          <a:prstGeom prst="rect">
            <a:avLst/>
          </a:prstGeom>
        </p:spPr>
      </p:pic>
      <p:pic>
        <p:nvPicPr>
          <p:cNvPr id="6" name="Picture 5" descr="two people wth their back turned having a conversation"/>
          <p:cNvPicPr>
            <a:picLocks noChangeAspect="1"/>
          </p:cNvPicPr>
          <p:nvPr/>
        </p:nvPicPr>
        <p:blipFill rotWithShape="1">
          <a:blip r:embed="rId4">
            <a:extLst>
              <a:ext uri="{28A0092B-C50C-407E-A947-70E740481C1C}">
                <a14:useLocalDpi xmlns:a14="http://schemas.microsoft.com/office/drawing/2010/main" val="0"/>
              </a:ext>
            </a:extLst>
          </a:blip>
          <a:srcRect l="9456" t="8321" r="9807" b="9487"/>
          <a:stretch/>
        </p:blipFill>
        <p:spPr>
          <a:xfrm>
            <a:off x="1536789" y="2188796"/>
            <a:ext cx="1921345" cy="1955965"/>
          </a:xfrm>
          <a:prstGeom prst="rect">
            <a:avLst/>
          </a:prstGeom>
        </p:spPr>
      </p:pic>
      <p:sp>
        <p:nvSpPr>
          <p:cNvPr id="3" name="Text Placeholder 2"/>
          <p:cNvSpPr>
            <a:spLocks noGrp="1"/>
          </p:cNvSpPr>
          <p:nvPr>
            <p:ph type="body" idx="1"/>
          </p:nvPr>
        </p:nvSpPr>
        <p:spPr>
          <a:xfrm>
            <a:off x="4405376" y="1303900"/>
            <a:ext cx="3243715" cy="2745168"/>
          </a:xfrm>
        </p:spPr>
        <p:txBody>
          <a:bodyPr>
            <a:normAutofit lnSpcReduction="10000"/>
          </a:bodyPr>
          <a:lstStyle/>
          <a:p>
            <a:pPr>
              <a:buClrTx/>
            </a:pPr>
            <a:r>
              <a:rPr lang="en-CA" sz="2000" dirty="0" smtClean="0">
                <a:solidFill>
                  <a:schemeClr val="tx1"/>
                </a:solidFill>
                <a:latin typeface="+mn-lt"/>
              </a:rPr>
              <a:t>Be yourself</a:t>
            </a:r>
          </a:p>
          <a:p>
            <a:pPr>
              <a:buClrTx/>
            </a:pPr>
            <a:r>
              <a:rPr lang="en-CA" sz="2000" dirty="0" smtClean="0">
                <a:solidFill>
                  <a:schemeClr val="tx1"/>
                </a:solidFill>
                <a:latin typeface="+mn-lt"/>
              </a:rPr>
              <a:t>Honesty</a:t>
            </a:r>
          </a:p>
          <a:p>
            <a:pPr>
              <a:buClrTx/>
            </a:pPr>
            <a:r>
              <a:rPr lang="en-CA" sz="2000" dirty="0" smtClean="0">
                <a:solidFill>
                  <a:schemeClr val="tx1"/>
                </a:solidFill>
                <a:latin typeface="+mn-lt"/>
              </a:rPr>
              <a:t>Good communication</a:t>
            </a:r>
          </a:p>
          <a:p>
            <a:pPr>
              <a:buClrTx/>
            </a:pPr>
            <a:r>
              <a:rPr lang="en-CA" sz="2000" dirty="0" smtClean="0">
                <a:solidFill>
                  <a:schemeClr val="tx1"/>
                </a:solidFill>
                <a:latin typeface="+mn-lt"/>
              </a:rPr>
              <a:t>Respect</a:t>
            </a:r>
          </a:p>
          <a:p>
            <a:pPr>
              <a:buClrTx/>
            </a:pPr>
            <a:r>
              <a:rPr lang="en-CA" sz="2000" dirty="0" smtClean="0">
                <a:solidFill>
                  <a:schemeClr val="tx1"/>
                </a:solidFill>
                <a:latin typeface="+mn-lt"/>
              </a:rPr>
              <a:t>Feeling safe</a:t>
            </a:r>
          </a:p>
          <a:p>
            <a:pPr>
              <a:buClrTx/>
            </a:pPr>
            <a:r>
              <a:rPr lang="en-CA" sz="2000" dirty="0" smtClean="0">
                <a:solidFill>
                  <a:schemeClr val="tx1"/>
                </a:solidFill>
                <a:latin typeface="+mn-lt"/>
              </a:rPr>
              <a:t>Trust</a:t>
            </a:r>
          </a:p>
          <a:p>
            <a:pPr>
              <a:buClrTx/>
            </a:pPr>
            <a:r>
              <a:rPr lang="en-CA" sz="2000" dirty="0">
                <a:solidFill>
                  <a:schemeClr val="tx1"/>
                </a:solidFill>
              </a:rPr>
              <a:t>Equality</a:t>
            </a:r>
          </a:p>
          <a:p>
            <a:pPr>
              <a:buClrTx/>
            </a:pPr>
            <a:r>
              <a:rPr lang="en-CA" sz="2000" dirty="0" smtClean="0">
                <a:solidFill>
                  <a:schemeClr val="tx1"/>
                </a:solidFill>
                <a:latin typeface="+mn-lt"/>
              </a:rPr>
              <a:t>Support</a:t>
            </a:r>
          </a:p>
        </p:txBody>
      </p:sp>
    </p:spTree>
    <p:extLst>
      <p:ext uri="{BB962C8B-B14F-4D97-AF65-F5344CB8AC3E}">
        <p14:creationId xmlns:p14="http://schemas.microsoft.com/office/powerpoint/2010/main" val="385002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14325"/>
            <a:ext cx="8520600" cy="85725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What is a Healthy Romantic Relationship?</a:t>
            </a:r>
            <a:endParaRPr b="1" dirty="0"/>
          </a:p>
        </p:txBody>
      </p:sp>
      <p:sp>
        <p:nvSpPr>
          <p:cNvPr id="2" name="TextBox 1"/>
          <p:cNvSpPr txBox="1"/>
          <p:nvPr/>
        </p:nvSpPr>
        <p:spPr>
          <a:xfrm>
            <a:off x="311700" y="1325909"/>
            <a:ext cx="8520600" cy="2554545"/>
          </a:xfrm>
          <a:prstGeom prst="rect">
            <a:avLst/>
          </a:prstGeom>
          <a:noFill/>
        </p:spPr>
        <p:txBody>
          <a:bodyPr wrap="square" rtlCol="0">
            <a:spAutoFit/>
          </a:bodyPr>
          <a:lstStyle/>
          <a:p>
            <a:pPr marL="0" indent="0">
              <a:spcAft>
                <a:spcPts val="1200"/>
              </a:spcAft>
              <a:buClrTx/>
              <a:buNone/>
            </a:pPr>
            <a:r>
              <a:rPr lang="en-US" sz="2000" dirty="0">
                <a:solidFill>
                  <a:schemeClr val="dk1"/>
                </a:solidFill>
              </a:rPr>
              <a:t>A healthy </a:t>
            </a:r>
            <a:r>
              <a:rPr lang="en-US" sz="2000" dirty="0" smtClean="0">
                <a:solidFill>
                  <a:schemeClr val="dk1"/>
                </a:solidFill>
              </a:rPr>
              <a:t>relationship </a:t>
            </a:r>
            <a:r>
              <a:rPr lang="en-US" sz="2000" dirty="0">
                <a:solidFill>
                  <a:schemeClr val="dk1"/>
                </a:solidFill>
              </a:rPr>
              <a:t>is one where you and your </a:t>
            </a:r>
            <a:r>
              <a:rPr lang="en-US" sz="2000" dirty="0" smtClean="0">
                <a:solidFill>
                  <a:schemeClr val="dk1"/>
                </a:solidFill>
              </a:rPr>
              <a:t>partner: </a:t>
            </a:r>
          </a:p>
          <a:p>
            <a:pPr marL="685800" indent="-342900">
              <a:spcAft>
                <a:spcPts val="1200"/>
              </a:spcAft>
              <a:buClrTx/>
              <a:buFont typeface="Arial" panose="020B0604020202020204" pitchFamily="34" charset="0"/>
              <a:buChar char="•"/>
            </a:pPr>
            <a:r>
              <a:rPr lang="en-US" sz="2000" dirty="0">
                <a:solidFill>
                  <a:schemeClr val="dk1"/>
                </a:solidFill>
              </a:rPr>
              <a:t>D</a:t>
            </a:r>
            <a:r>
              <a:rPr lang="en-US" sz="2000" dirty="0" smtClean="0">
                <a:solidFill>
                  <a:schemeClr val="dk1"/>
                </a:solidFill>
              </a:rPr>
              <a:t>on’t </a:t>
            </a:r>
            <a:r>
              <a:rPr lang="en-US" sz="2000" dirty="0">
                <a:solidFill>
                  <a:schemeClr val="dk1"/>
                </a:solidFill>
              </a:rPr>
              <a:t>always </a:t>
            </a:r>
            <a:r>
              <a:rPr lang="en-US" sz="2000" dirty="0" smtClean="0">
                <a:solidFill>
                  <a:schemeClr val="dk1"/>
                </a:solidFill>
              </a:rPr>
              <a:t>agree </a:t>
            </a:r>
            <a:r>
              <a:rPr lang="en-US" sz="2000" dirty="0">
                <a:solidFill>
                  <a:schemeClr val="dk1"/>
                </a:solidFill>
              </a:rPr>
              <a:t>with each other, but </a:t>
            </a:r>
            <a:r>
              <a:rPr lang="en-US" sz="2000" dirty="0" smtClean="0">
                <a:solidFill>
                  <a:schemeClr val="dk1"/>
                </a:solidFill>
              </a:rPr>
              <a:t>cooperate </a:t>
            </a:r>
            <a:r>
              <a:rPr lang="en-US" sz="2000" dirty="0">
                <a:solidFill>
                  <a:schemeClr val="dk1"/>
                </a:solidFill>
              </a:rPr>
              <a:t>and work together</a:t>
            </a:r>
          </a:p>
          <a:p>
            <a:pPr marL="685800" indent="-342900">
              <a:spcAft>
                <a:spcPts val="1200"/>
              </a:spcAft>
              <a:buClrTx/>
              <a:buFont typeface="Arial" panose="020B0604020202020204" pitchFamily="34" charset="0"/>
              <a:buChar char="•"/>
            </a:pPr>
            <a:r>
              <a:rPr lang="en-US" sz="2000" dirty="0" smtClean="0">
                <a:solidFill>
                  <a:schemeClr val="dk1"/>
                </a:solidFill>
              </a:rPr>
              <a:t>Use open </a:t>
            </a:r>
            <a:r>
              <a:rPr lang="en-US" sz="2000" dirty="0">
                <a:solidFill>
                  <a:schemeClr val="dk1"/>
                </a:solidFill>
              </a:rPr>
              <a:t>and </a:t>
            </a:r>
            <a:r>
              <a:rPr lang="en-US" sz="2000" dirty="0" smtClean="0">
                <a:solidFill>
                  <a:schemeClr val="dk1"/>
                </a:solidFill>
              </a:rPr>
              <a:t>honest communication</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a:solidFill>
                  <a:schemeClr val="dk1"/>
                </a:solidFill>
              </a:rPr>
              <a:t>F</a:t>
            </a:r>
            <a:r>
              <a:rPr lang="en-US" sz="2000" dirty="0" smtClean="0">
                <a:solidFill>
                  <a:schemeClr val="dk1"/>
                </a:solidFill>
              </a:rPr>
              <a:t>eel </a:t>
            </a:r>
            <a:r>
              <a:rPr lang="en-US" sz="2000" dirty="0">
                <a:solidFill>
                  <a:schemeClr val="dk1"/>
                </a:solidFill>
              </a:rPr>
              <a:t>comfortable and </a:t>
            </a:r>
            <a:r>
              <a:rPr lang="en-US" sz="2000" dirty="0" smtClean="0">
                <a:solidFill>
                  <a:schemeClr val="dk1"/>
                </a:solidFill>
              </a:rPr>
              <a:t>safe</a:t>
            </a:r>
          </a:p>
          <a:p>
            <a:pPr marL="685800" indent="-342900">
              <a:spcAft>
                <a:spcPts val="1200"/>
              </a:spcAft>
              <a:buClrTx/>
              <a:buFont typeface="Arial" panose="020B0604020202020204" pitchFamily="34" charset="0"/>
              <a:buChar char="•"/>
            </a:pPr>
            <a:r>
              <a:rPr lang="en-US" sz="2000" dirty="0" smtClean="0">
                <a:solidFill>
                  <a:schemeClr val="dk1"/>
                </a:solidFill>
              </a:rPr>
              <a:t>Trust and respect each other </a:t>
            </a:r>
            <a:endParaRPr lang="en-US" sz="2000" dirty="0">
              <a:solidFill>
                <a:schemeClr val="dk1"/>
              </a:solidFill>
            </a:endParaRPr>
          </a:p>
        </p:txBody>
      </p:sp>
      <p:pic>
        <p:nvPicPr>
          <p:cNvPr id="4" name="Picture 3" descr="green thumbs u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074" y="2582299"/>
            <a:ext cx="1298601" cy="1298601"/>
          </a:xfrm>
          <a:prstGeom prst="rect">
            <a:avLst/>
          </a:prstGeom>
        </p:spPr>
      </p:pic>
    </p:spTree>
    <p:extLst>
      <p:ext uri="{BB962C8B-B14F-4D97-AF65-F5344CB8AC3E}">
        <p14:creationId xmlns:p14="http://schemas.microsoft.com/office/powerpoint/2010/main" val="3229468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030610" y="256184"/>
            <a:ext cx="5109300" cy="785723"/>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Think, Pair, Share</a:t>
            </a:r>
            <a:endParaRPr sz="2820" b="1" dirty="0"/>
          </a:p>
        </p:txBody>
      </p:sp>
      <p:pic>
        <p:nvPicPr>
          <p:cNvPr id="5" name="Google Shape;74;p15" descr="Talking bubbles"/>
          <p:cNvPicPr preferRelativeResize="0"/>
          <p:nvPr/>
        </p:nvPicPr>
        <p:blipFill>
          <a:blip r:embed="rId4">
            <a:alphaModFix/>
          </a:blip>
          <a:stretch>
            <a:fillRect/>
          </a:stretch>
        </p:blipFill>
        <p:spPr>
          <a:xfrm>
            <a:off x="7430453" y="-147579"/>
            <a:ext cx="1542725" cy="1593247"/>
          </a:xfrm>
          <a:prstGeom prst="rect">
            <a:avLst/>
          </a:prstGeom>
          <a:noFill/>
          <a:ln>
            <a:noFill/>
          </a:ln>
        </p:spPr>
      </p:pic>
      <p:sp>
        <p:nvSpPr>
          <p:cNvPr id="2" name="TextBox 1"/>
          <p:cNvSpPr txBox="1"/>
          <p:nvPr/>
        </p:nvSpPr>
        <p:spPr>
          <a:xfrm>
            <a:off x="374629" y="1183340"/>
            <a:ext cx="8598549" cy="2862322"/>
          </a:xfrm>
          <a:prstGeom prst="rect">
            <a:avLst/>
          </a:prstGeom>
          <a:noFill/>
        </p:spPr>
        <p:txBody>
          <a:bodyPr wrap="square" rtlCol="0">
            <a:spAutoFit/>
          </a:bodyPr>
          <a:lstStyle/>
          <a:p>
            <a:pPr lvl="0">
              <a:spcAft>
                <a:spcPts val="1200"/>
              </a:spcAft>
            </a:pPr>
            <a:r>
              <a:rPr lang="en-US" sz="2000" b="1" dirty="0">
                <a:solidFill>
                  <a:schemeClr val="dk1"/>
                </a:solidFill>
              </a:rPr>
              <a:t>With a partner or in a group, try to answer the following questions:</a:t>
            </a:r>
          </a:p>
          <a:p>
            <a:pPr marL="685800" indent="-342900">
              <a:spcAft>
                <a:spcPts val="1200"/>
              </a:spcAft>
              <a:buClrTx/>
              <a:buFont typeface="Arial" panose="020B0604020202020204" pitchFamily="34" charset="0"/>
              <a:buChar char="•"/>
            </a:pPr>
            <a:r>
              <a:rPr lang="en-US" sz="2000" dirty="0">
                <a:solidFill>
                  <a:schemeClr val="dk1"/>
                </a:solidFill>
              </a:rPr>
              <a:t>How do people decide when or if they want to be in a </a:t>
            </a:r>
            <a:r>
              <a:rPr lang="en-US" sz="2000" dirty="0" smtClean="0">
                <a:solidFill>
                  <a:schemeClr val="dk1"/>
                </a:solidFill>
              </a:rPr>
              <a:t>romantic relationship</a:t>
            </a:r>
            <a:r>
              <a:rPr lang="en-US" sz="2000" dirty="0">
                <a:solidFill>
                  <a:schemeClr val="dk1"/>
                </a:solidFill>
              </a:rPr>
              <a:t>?</a:t>
            </a:r>
          </a:p>
          <a:p>
            <a:pPr marL="685800" indent="-342900">
              <a:spcAft>
                <a:spcPts val="1200"/>
              </a:spcAft>
              <a:buClrTx/>
              <a:buFont typeface="Arial" panose="020B0604020202020204" pitchFamily="34" charset="0"/>
              <a:buChar char="•"/>
            </a:pPr>
            <a:r>
              <a:rPr lang="en-US" sz="2000" dirty="0">
                <a:solidFill>
                  <a:schemeClr val="dk1"/>
                </a:solidFill>
              </a:rPr>
              <a:t>What </a:t>
            </a:r>
            <a:r>
              <a:rPr lang="en-US" sz="2000" dirty="0" smtClean="0">
                <a:solidFill>
                  <a:schemeClr val="dk1"/>
                </a:solidFill>
              </a:rPr>
              <a:t>qualities are important to you </a:t>
            </a:r>
            <a:r>
              <a:rPr lang="en-US" sz="2000" dirty="0">
                <a:solidFill>
                  <a:schemeClr val="dk1"/>
                </a:solidFill>
              </a:rPr>
              <a:t>in a </a:t>
            </a:r>
            <a:r>
              <a:rPr lang="en-US" sz="2000" dirty="0" smtClean="0">
                <a:solidFill>
                  <a:schemeClr val="dk1"/>
                </a:solidFill>
              </a:rPr>
              <a:t>romantic relationship</a:t>
            </a:r>
            <a:r>
              <a:rPr lang="en-US" sz="2000" dirty="0">
                <a:solidFill>
                  <a:schemeClr val="dk1"/>
                </a:solidFill>
              </a:rPr>
              <a:t>?</a:t>
            </a:r>
          </a:p>
          <a:p>
            <a:pPr marL="685800" indent="-342900">
              <a:spcAft>
                <a:spcPts val="1200"/>
              </a:spcAft>
              <a:buClrTx/>
              <a:buFont typeface="Arial" panose="020B0604020202020204" pitchFamily="34" charset="0"/>
              <a:buChar char="•"/>
            </a:pPr>
            <a:r>
              <a:rPr lang="en-US" sz="2000" dirty="0">
                <a:solidFill>
                  <a:schemeClr val="dk1"/>
                </a:solidFill>
              </a:rPr>
              <a:t>Where can people go for support when they have questions </a:t>
            </a:r>
            <a:r>
              <a:rPr lang="en-US" sz="2000" dirty="0" smtClean="0">
                <a:solidFill>
                  <a:schemeClr val="dk1"/>
                </a:solidFill>
              </a:rPr>
              <a:t>about a relationship?</a:t>
            </a:r>
          </a:p>
          <a:p>
            <a:pPr marL="685800" indent="-342900">
              <a:spcAft>
                <a:spcPts val="1200"/>
              </a:spcAft>
              <a:buClrTx/>
              <a:buFont typeface="Arial" panose="020B0604020202020204" pitchFamily="34" charset="0"/>
              <a:buChar char="•"/>
            </a:pPr>
            <a:r>
              <a:rPr lang="en-US" sz="2000" dirty="0" smtClean="0">
                <a:solidFill>
                  <a:schemeClr val="dk1"/>
                </a:solidFill>
              </a:rPr>
              <a:t>Why might people decide to get married?</a:t>
            </a:r>
            <a:endParaRPr lang="en-US" sz="2000"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182475"/>
            <a:ext cx="8520600" cy="1130292"/>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Attractions and Benefits of Romantic Relationships</a:t>
            </a:r>
            <a:endParaRPr b="1" dirty="0"/>
          </a:p>
        </p:txBody>
      </p:sp>
      <p:sp>
        <p:nvSpPr>
          <p:cNvPr id="2" name="TextBox 1"/>
          <p:cNvSpPr txBox="1"/>
          <p:nvPr/>
        </p:nvSpPr>
        <p:spPr>
          <a:xfrm>
            <a:off x="311700" y="1410303"/>
            <a:ext cx="8520600" cy="2708434"/>
          </a:xfrm>
          <a:prstGeom prst="rect">
            <a:avLst/>
          </a:prstGeom>
          <a:noFill/>
        </p:spPr>
        <p:txBody>
          <a:bodyPr wrap="square" rtlCol="0">
            <a:spAutoFit/>
          </a:bodyPr>
          <a:lstStyle/>
          <a:p>
            <a:pPr marL="0" indent="0">
              <a:spcAft>
                <a:spcPts val="1200"/>
              </a:spcAft>
              <a:buClrTx/>
              <a:buNone/>
            </a:pPr>
            <a:r>
              <a:rPr lang="en" sz="2000" dirty="0">
                <a:solidFill>
                  <a:schemeClr val="dk1"/>
                </a:solidFill>
              </a:rPr>
              <a:t>There are many reasons that people have relationships with a partner. </a:t>
            </a:r>
          </a:p>
          <a:p>
            <a:pPr marL="685800" indent="-342900">
              <a:spcAft>
                <a:spcPts val="1200"/>
              </a:spcAft>
              <a:buClrTx/>
              <a:buFont typeface="Arial" panose="020B0604020202020204" pitchFamily="34" charset="0"/>
              <a:buChar char="•"/>
            </a:pPr>
            <a:r>
              <a:rPr lang="en" sz="2000" dirty="0">
                <a:solidFill>
                  <a:schemeClr val="dk1"/>
                </a:solidFill>
              </a:rPr>
              <a:t>Sense of Security</a:t>
            </a:r>
          </a:p>
          <a:p>
            <a:pPr marL="685800" indent="-342900">
              <a:spcAft>
                <a:spcPts val="1200"/>
              </a:spcAft>
              <a:buClrTx/>
              <a:buFont typeface="Arial" panose="020B0604020202020204" pitchFamily="34" charset="0"/>
              <a:buChar char="•"/>
            </a:pPr>
            <a:r>
              <a:rPr lang="en-US" sz="2000" dirty="0">
                <a:solidFill>
                  <a:schemeClr val="dk1"/>
                </a:solidFill>
              </a:rPr>
              <a:t>Support</a:t>
            </a:r>
          </a:p>
          <a:p>
            <a:pPr marL="685800" indent="-342900">
              <a:spcAft>
                <a:spcPts val="1200"/>
              </a:spcAft>
              <a:buClrTx/>
              <a:buFont typeface="Arial" panose="020B0604020202020204" pitchFamily="34" charset="0"/>
              <a:buChar char="•"/>
            </a:pPr>
            <a:r>
              <a:rPr lang="en-US" sz="2000" dirty="0">
                <a:solidFill>
                  <a:schemeClr val="dk1"/>
                </a:solidFill>
              </a:rPr>
              <a:t>Understanding</a:t>
            </a:r>
          </a:p>
          <a:p>
            <a:pPr marL="685800" indent="-342900">
              <a:spcAft>
                <a:spcPts val="1200"/>
              </a:spcAft>
              <a:buClrTx/>
              <a:buFont typeface="Arial" panose="020B0604020202020204" pitchFamily="34" charset="0"/>
              <a:buChar char="•"/>
            </a:pPr>
            <a:r>
              <a:rPr lang="en-US" sz="2000" dirty="0">
                <a:solidFill>
                  <a:schemeClr val="dk1"/>
                </a:solidFill>
              </a:rPr>
              <a:t>Enjoyment</a:t>
            </a:r>
          </a:p>
          <a:p>
            <a:pPr marL="685800" indent="-342900">
              <a:spcAft>
                <a:spcPts val="1200"/>
              </a:spcAft>
              <a:buClrTx/>
              <a:buFont typeface="Arial" panose="020B0604020202020204" pitchFamily="34" charset="0"/>
              <a:buChar char="•"/>
            </a:pPr>
            <a:r>
              <a:rPr lang="en-US" sz="2000" dirty="0" smtClean="0">
                <a:solidFill>
                  <a:schemeClr val="dk1"/>
                </a:solidFill>
              </a:rPr>
              <a:t>Friendship</a:t>
            </a:r>
            <a:endParaRPr lang="en-US" sz="2000" dirty="0">
              <a:solidFill>
                <a:schemeClr val="dk1"/>
              </a:solidFill>
            </a:endParaRPr>
          </a:p>
        </p:txBody>
      </p:sp>
      <p:pic>
        <p:nvPicPr>
          <p:cNvPr id="6" name="Picture 5" descr="two people in love"/>
          <p:cNvPicPr>
            <a:picLocks noChangeAspect="1"/>
          </p:cNvPicPr>
          <p:nvPr/>
        </p:nvPicPr>
        <p:blipFill rotWithShape="1">
          <a:blip r:embed="rId4">
            <a:extLst>
              <a:ext uri="{28A0092B-C50C-407E-A947-70E740481C1C}">
                <a14:useLocalDpi xmlns:a14="http://schemas.microsoft.com/office/drawing/2010/main" val="0"/>
              </a:ext>
            </a:extLst>
          </a:blip>
          <a:srcRect l="5958" t="14307" r="8600" b="14051"/>
          <a:stretch/>
        </p:blipFill>
        <p:spPr>
          <a:xfrm>
            <a:off x="5088119" y="1925520"/>
            <a:ext cx="2441197" cy="2046913"/>
          </a:xfrm>
          <a:prstGeom prst="rect">
            <a:avLst/>
          </a:prstGeom>
        </p:spPr>
      </p:pic>
    </p:spTree>
    <p:extLst>
      <p:ext uri="{BB962C8B-B14F-4D97-AF65-F5344CB8AC3E}">
        <p14:creationId xmlns:p14="http://schemas.microsoft.com/office/powerpoint/2010/main" val="67791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8"/>
          <p:cNvSpPr txBox="1">
            <a:spLocks noGrp="1"/>
          </p:cNvSpPr>
          <p:nvPr>
            <p:ph type="title"/>
          </p:nvPr>
        </p:nvSpPr>
        <p:spPr>
          <a:xfrm>
            <a:off x="506070" y="434641"/>
            <a:ext cx="8319880" cy="706377"/>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Video: </a:t>
            </a:r>
            <a:r>
              <a:rPr lang="en" sz="2820" b="1" dirty="0" smtClean="0">
                <a:hlinkClick r:id="rId4"/>
              </a:rPr>
              <a:t>Ready or Not Ready</a:t>
            </a:r>
            <a:endParaRPr sz="2820" b="1" dirty="0"/>
          </a:p>
        </p:txBody>
      </p:sp>
      <p:pic>
        <p:nvPicPr>
          <p:cNvPr id="5" name="Google Shape;85;p16" descr="video icon"/>
          <p:cNvPicPr preferRelativeResize="0"/>
          <p:nvPr/>
        </p:nvPicPr>
        <p:blipFill>
          <a:blip r:embed="rId5">
            <a:alphaModFix/>
          </a:blip>
          <a:stretch>
            <a:fillRect/>
          </a:stretch>
        </p:blipFill>
        <p:spPr>
          <a:xfrm>
            <a:off x="7374362" y="303029"/>
            <a:ext cx="969622" cy="969600"/>
          </a:xfrm>
          <a:prstGeom prst="rect">
            <a:avLst/>
          </a:prstGeom>
          <a:noFill/>
          <a:ln>
            <a:noFill/>
          </a:ln>
        </p:spPr>
      </p:pic>
      <p:sp>
        <p:nvSpPr>
          <p:cNvPr id="2" name="Text Placeholder 1"/>
          <p:cNvSpPr>
            <a:spLocks noGrp="1"/>
          </p:cNvSpPr>
          <p:nvPr>
            <p:ph type="body" idx="1"/>
          </p:nvPr>
        </p:nvSpPr>
        <p:spPr>
          <a:xfrm>
            <a:off x="506070" y="1405817"/>
            <a:ext cx="3597967" cy="2571750"/>
          </a:xfrm>
        </p:spPr>
        <p:txBody>
          <a:bodyPr>
            <a:normAutofit lnSpcReduction="10000"/>
          </a:bodyPr>
          <a:lstStyle/>
          <a:p>
            <a:pPr marL="114300" indent="0">
              <a:buClrTx/>
              <a:buNone/>
            </a:pPr>
            <a:r>
              <a:rPr lang="en-CA" sz="2000" dirty="0" smtClean="0">
                <a:solidFill>
                  <a:schemeClr val="tx1"/>
                </a:solidFill>
              </a:rPr>
              <a:t>Questions to keep in mind while watching: </a:t>
            </a:r>
          </a:p>
          <a:p>
            <a:pPr>
              <a:buClrTx/>
            </a:pPr>
            <a:r>
              <a:rPr lang="en-CA" sz="2000" dirty="0" smtClean="0">
                <a:solidFill>
                  <a:schemeClr val="tx1"/>
                </a:solidFill>
              </a:rPr>
              <a:t>How do you know if you are ready to date?</a:t>
            </a:r>
          </a:p>
          <a:p>
            <a:pPr>
              <a:buClrTx/>
            </a:pPr>
            <a:r>
              <a:rPr lang="en-CA" sz="2000" dirty="0" smtClean="0">
                <a:solidFill>
                  <a:schemeClr val="tx1"/>
                </a:solidFill>
              </a:rPr>
              <a:t>How will you know when you are ready for an intimate relationship?</a:t>
            </a:r>
            <a:endParaRPr lang="en-CA" sz="2000" dirty="0">
              <a:solidFill>
                <a:schemeClr val="tx1"/>
              </a:solidFill>
            </a:endParaRPr>
          </a:p>
        </p:txBody>
      </p:sp>
      <p:pic>
        <p:nvPicPr>
          <p:cNvPr id="3" name="XGoRKZ3u68A" title="Ready or Not"/>
          <p:cNvPicPr>
            <a:picLocks noRot="1" noChangeAspect="1"/>
          </p:cNvPicPr>
          <p:nvPr>
            <a:videoFile r:link="rId1"/>
          </p:nvPr>
        </p:nvPicPr>
        <p:blipFill>
          <a:blip r:embed="rId6"/>
          <a:stretch>
            <a:fillRect/>
          </a:stretch>
        </p:blipFill>
        <p:spPr>
          <a:xfrm>
            <a:off x="4251148" y="1404241"/>
            <a:ext cx="4574802" cy="2573326"/>
          </a:xfrm>
          <a:prstGeom prst="rect">
            <a:avLst/>
          </a:prstGeom>
        </p:spPr>
      </p:pic>
    </p:spTree>
    <p:extLst>
      <p:ext uri="{BB962C8B-B14F-4D97-AF65-F5344CB8AC3E}">
        <p14:creationId xmlns:p14="http://schemas.microsoft.com/office/powerpoint/2010/main" val="343459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255328"/>
            <a:ext cx="8520600" cy="963871"/>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Potential Risks and Drawbacks of Relationships</a:t>
            </a:r>
            <a:endParaRPr b="1" dirty="0"/>
          </a:p>
        </p:txBody>
      </p:sp>
      <p:sp>
        <p:nvSpPr>
          <p:cNvPr id="5" name="TextBox 4"/>
          <p:cNvSpPr txBox="1"/>
          <p:nvPr/>
        </p:nvSpPr>
        <p:spPr>
          <a:xfrm>
            <a:off x="311700" y="1461753"/>
            <a:ext cx="6321329" cy="2246769"/>
          </a:xfrm>
          <a:prstGeom prst="rect">
            <a:avLst/>
          </a:prstGeom>
          <a:noFill/>
        </p:spPr>
        <p:txBody>
          <a:bodyPr wrap="square" rtlCol="0">
            <a:spAutoFit/>
          </a:bodyPr>
          <a:lstStyle/>
          <a:p>
            <a:pPr marL="342900" indent="-342900">
              <a:buClrTx/>
              <a:buFont typeface="Arial" panose="020B0604020202020204" pitchFamily="34" charset="0"/>
              <a:buChar char="•"/>
            </a:pPr>
            <a:r>
              <a:rPr lang="en-CA" sz="2000" dirty="0" smtClean="0">
                <a:solidFill>
                  <a:schemeClr val="tx1"/>
                </a:solidFill>
              </a:rPr>
              <a:t>It can be challenging to juggle commitments on top of the romantic relationship</a:t>
            </a:r>
          </a:p>
          <a:p>
            <a:pPr marL="342900" indent="-342900">
              <a:buClrTx/>
              <a:buFont typeface="Arial" panose="020B0604020202020204" pitchFamily="34" charset="0"/>
              <a:buChar char="•"/>
            </a:pPr>
            <a:r>
              <a:rPr lang="en-CA" sz="2000" dirty="0" smtClean="0">
                <a:solidFill>
                  <a:schemeClr val="tx1"/>
                </a:solidFill>
              </a:rPr>
              <a:t>Feelings could be hurt when a relationship ends or if trust is broken</a:t>
            </a:r>
            <a:endParaRPr lang="en-CA" sz="2000" dirty="0">
              <a:solidFill>
                <a:schemeClr val="tx1"/>
              </a:solidFill>
            </a:endParaRPr>
          </a:p>
          <a:p>
            <a:pPr marL="342900" indent="-342900">
              <a:buClrTx/>
              <a:buFont typeface="Arial" panose="020B0604020202020204" pitchFamily="34" charset="0"/>
              <a:buChar char="•"/>
            </a:pPr>
            <a:r>
              <a:rPr lang="en-CA" sz="2000" dirty="0" smtClean="0">
                <a:solidFill>
                  <a:schemeClr val="tx1"/>
                </a:solidFill>
              </a:rPr>
              <a:t>When sexually active in a relationship there is a chance of pregnancy or sexually transmitted infections (STIs)</a:t>
            </a:r>
          </a:p>
        </p:txBody>
      </p:sp>
      <p:pic>
        <p:nvPicPr>
          <p:cNvPr id="6" name="Picture 5" descr="red thumbs dow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318" y="2013726"/>
            <a:ext cx="1142822" cy="1142822"/>
          </a:xfrm>
          <a:prstGeom prst="rect">
            <a:avLst/>
          </a:prstGeom>
        </p:spPr>
      </p:pic>
    </p:spTree>
    <p:extLst>
      <p:ext uri="{BB962C8B-B14F-4D97-AF65-F5344CB8AC3E}">
        <p14:creationId xmlns:p14="http://schemas.microsoft.com/office/powerpoint/2010/main" val="46297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11108"/>
            <a:ext cx="8520600" cy="934596"/>
          </a:xfrm>
        </p:spPr>
        <p:style>
          <a:lnRef idx="2">
            <a:schemeClr val="dk1"/>
          </a:lnRef>
          <a:fillRef idx="1">
            <a:schemeClr val="lt1"/>
          </a:fillRef>
          <a:effectRef idx="0">
            <a:schemeClr val="dk1"/>
          </a:effectRef>
          <a:fontRef idx="minor">
            <a:schemeClr val="dk1"/>
          </a:fontRef>
        </p:style>
        <p:txBody>
          <a:bodyPr anchor="ctr">
            <a:normAutofit/>
          </a:bodyPr>
          <a:lstStyle/>
          <a:p>
            <a:pPr algn="ctr"/>
            <a:r>
              <a:rPr lang="en-CA" b="1" dirty="0" smtClean="0">
                <a:latin typeface="+mj-lt"/>
              </a:rPr>
              <a:t>Warning Signs in Romantic Relationships</a:t>
            </a:r>
            <a:endParaRPr lang="en-CA" b="1" dirty="0">
              <a:latin typeface="+mj-lt"/>
            </a:endParaRPr>
          </a:p>
        </p:txBody>
      </p:sp>
      <p:pic>
        <p:nvPicPr>
          <p:cNvPr id="6" name="Picture 5" descr="finger pointing at a green happy symbol with a red sad symbol beside it"/>
          <p:cNvPicPr>
            <a:picLocks noChangeAspect="1"/>
          </p:cNvPicPr>
          <p:nvPr/>
        </p:nvPicPr>
        <p:blipFill rotWithShape="1">
          <a:blip r:embed="rId3">
            <a:extLst>
              <a:ext uri="{28A0092B-C50C-407E-A947-70E740481C1C}">
                <a14:useLocalDpi xmlns:a14="http://schemas.microsoft.com/office/drawing/2010/main" val="0"/>
              </a:ext>
            </a:extLst>
          </a:blip>
          <a:srcRect l="16177" t="7793" r="15814" b="9287"/>
          <a:stretch/>
        </p:blipFill>
        <p:spPr>
          <a:xfrm>
            <a:off x="719571" y="1417558"/>
            <a:ext cx="2072342" cy="2650936"/>
          </a:xfrm>
          <a:prstGeom prst="rect">
            <a:avLst/>
          </a:prstGeom>
        </p:spPr>
      </p:pic>
      <p:sp>
        <p:nvSpPr>
          <p:cNvPr id="3" name="Text Placeholder 2"/>
          <p:cNvSpPr>
            <a:spLocks noGrp="1"/>
          </p:cNvSpPr>
          <p:nvPr>
            <p:ph type="body" idx="1"/>
          </p:nvPr>
        </p:nvSpPr>
        <p:spPr>
          <a:xfrm>
            <a:off x="3968051" y="1145704"/>
            <a:ext cx="4864249" cy="2922790"/>
          </a:xfrm>
        </p:spPr>
        <p:txBody>
          <a:bodyPr>
            <a:noAutofit/>
          </a:bodyPr>
          <a:lstStyle/>
          <a:p>
            <a:pPr>
              <a:buClrTx/>
            </a:pPr>
            <a:r>
              <a:rPr lang="en-CA" sz="2000" dirty="0" smtClean="0">
                <a:solidFill>
                  <a:schemeClr val="tx1"/>
                </a:solidFill>
              </a:rPr>
              <a:t>Jealousy </a:t>
            </a:r>
          </a:p>
          <a:p>
            <a:pPr>
              <a:buClrTx/>
            </a:pPr>
            <a:r>
              <a:rPr lang="en-CA" sz="2000" dirty="0" smtClean="0">
                <a:solidFill>
                  <a:schemeClr val="tx1"/>
                </a:solidFill>
              </a:rPr>
              <a:t>Aggression</a:t>
            </a:r>
          </a:p>
          <a:p>
            <a:pPr>
              <a:buClrTx/>
            </a:pPr>
            <a:r>
              <a:rPr lang="en-CA" sz="2000" dirty="0" smtClean="0">
                <a:solidFill>
                  <a:schemeClr val="tx1"/>
                </a:solidFill>
              </a:rPr>
              <a:t>Put downs or humiliation</a:t>
            </a:r>
          </a:p>
          <a:p>
            <a:pPr>
              <a:buClrTx/>
            </a:pPr>
            <a:r>
              <a:rPr lang="en-CA" sz="2000" dirty="0" smtClean="0">
                <a:solidFill>
                  <a:schemeClr val="tx1"/>
                </a:solidFill>
              </a:rPr>
              <a:t>Controlling behaviours</a:t>
            </a:r>
          </a:p>
          <a:p>
            <a:pPr>
              <a:buClrTx/>
            </a:pPr>
            <a:r>
              <a:rPr lang="en-CA" sz="2000" dirty="0" smtClean="0">
                <a:solidFill>
                  <a:schemeClr val="tx1"/>
                </a:solidFill>
              </a:rPr>
              <a:t>Unpredictability</a:t>
            </a:r>
          </a:p>
          <a:p>
            <a:pPr>
              <a:buClrTx/>
            </a:pPr>
            <a:r>
              <a:rPr lang="en-CA" sz="2000" dirty="0" smtClean="0">
                <a:solidFill>
                  <a:schemeClr val="tx1"/>
                </a:solidFill>
              </a:rPr>
              <a:t>Pressure</a:t>
            </a:r>
          </a:p>
          <a:p>
            <a:pPr>
              <a:buClrTx/>
            </a:pPr>
            <a:r>
              <a:rPr lang="en-CA" sz="2000" dirty="0" smtClean="0">
                <a:solidFill>
                  <a:schemeClr val="tx1"/>
                </a:solidFill>
              </a:rPr>
              <a:t>False accusations or “gaslighting”</a:t>
            </a:r>
          </a:p>
          <a:p>
            <a:pPr>
              <a:buClrTx/>
            </a:pPr>
            <a:r>
              <a:rPr lang="en-CA" sz="2000" dirty="0" smtClean="0">
                <a:solidFill>
                  <a:schemeClr val="tx1"/>
                </a:solidFill>
              </a:rPr>
              <a:t>Love bombing </a:t>
            </a:r>
          </a:p>
        </p:txBody>
      </p:sp>
    </p:spTree>
    <p:extLst>
      <p:ext uri="{BB962C8B-B14F-4D97-AF65-F5344CB8AC3E}">
        <p14:creationId xmlns:p14="http://schemas.microsoft.com/office/powerpoint/2010/main" val="192435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7" name="Google Shape;87;p17"/>
          <p:cNvSpPr txBox="1">
            <a:spLocks noGrp="1"/>
          </p:cNvSpPr>
          <p:nvPr>
            <p:ph type="title"/>
          </p:nvPr>
        </p:nvSpPr>
        <p:spPr>
          <a:xfrm>
            <a:off x="1492717" y="326639"/>
            <a:ext cx="6051043" cy="793449"/>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b="1" dirty="0"/>
              <a:t>Guiding Question </a:t>
            </a:r>
            <a:r>
              <a:rPr lang="en" b="1" dirty="0" smtClean="0"/>
              <a:t>#2</a:t>
            </a:r>
            <a:endParaRPr b="1" dirty="0"/>
          </a:p>
        </p:txBody>
      </p:sp>
      <p:sp>
        <p:nvSpPr>
          <p:cNvPr id="2" name="TextBox 1"/>
          <p:cNvSpPr txBox="1"/>
          <p:nvPr/>
        </p:nvSpPr>
        <p:spPr>
          <a:xfrm>
            <a:off x="1064956" y="1385083"/>
            <a:ext cx="7119218" cy="1323439"/>
          </a:xfrm>
          <a:prstGeom prst="rect">
            <a:avLst/>
          </a:prstGeom>
          <a:noFill/>
        </p:spPr>
        <p:txBody>
          <a:bodyPr wrap="square" rtlCol="0">
            <a:spAutoFit/>
          </a:bodyPr>
          <a:lstStyle/>
          <a:p>
            <a:pPr algn="ctr"/>
            <a:r>
              <a:rPr lang="en-US" sz="2000" dirty="0" smtClean="0">
                <a:solidFill>
                  <a:schemeClr val="dk1"/>
                </a:solidFill>
              </a:rPr>
              <a:t>Consider a situation where a friend might pressure you </a:t>
            </a:r>
            <a:r>
              <a:rPr lang="en-US" sz="2000" dirty="0">
                <a:solidFill>
                  <a:schemeClr val="dk1"/>
                </a:solidFill>
              </a:rPr>
              <a:t>to do something that you </a:t>
            </a:r>
            <a:r>
              <a:rPr lang="en-US" sz="2000" dirty="0" smtClean="0">
                <a:solidFill>
                  <a:schemeClr val="dk1"/>
                </a:solidFill>
              </a:rPr>
              <a:t>aren’t </a:t>
            </a:r>
            <a:r>
              <a:rPr lang="en-US" sz="2000" dirty="0">
                <a:solidFill>
                  <a:schemeClr val="dk1"/>
                </a:solidFill>
              </a:rPr>
              <a:t>comfortable </a:t>
            </a:r>
            <a:r>
              <a:rPr lang="en-US" sz="2000" dirty="0" smtClean="0">
                <a:solidFill>
                  <a:schemeClr val="dk1"/>
                </a:solidFill>
              </a:rPr>
              <a:t>doing. </a:t>
            </a:r>
          </a:p>
          <a:p>
            <a:pPr algn="ctr"/>
            <a:endParaRPr lang="en-US" sz="2000" dirty="0" smtClean="0">
              <a:solidFill>
                <a:schemeClr val="dk1"/>
              </a:solidFill>
            </a:endParaRPr>
          </a:p>
          <a:p>
            <a:pPr algn="ctr"/>
            <a:r>
              <a:rPr lang="en-US" sz="2000" dirty="0" smtClean="0">
                <a:solidFill>
                  <a:schemeClr val="dk1"/>
                </a:solidFill>
              </a:rPr>
              <a:t>How would you respond? What could you say to your friend?</a:t>
            </a:r>
          </a:p>
        </p:txBody>
      </p:sp>
      <p:pic>
        <p:nvPicPr>
          <p:cNvPr id="5" name="Google Shape;75;p15" descr="pink question mark"/>
          <p:cNvPicPr preferRelativeResize="0"/>
          <p:nvPr/>
        </p:nvPicPr>
        <p:blipFill>
          <a:blip r:embed="rId4">
            <a:alphaModFix/>
          </a:blip>
          <a:stretch>
            <a:fillRect/>
          </a:stretch>
        </p:blipFill>
        <p:spPr>
          <a:xfrm>
            <a:off x="4002740" y="2708522"/>
            <a:ext cx="1243650" cy="1243650"/>
          </a:xfrm>
          <a:prstGeom prst="rect">
            <a:avLst/>
          </a:prstGeom>
          <a:noFill/>
          <a:ln>
            <a:noFill/>
          </a:ln>
        </p:spPr>
      </p:pic>
    </p:spTree>
    <p:extLst>
      <p:ext uri="{BB962C8B-B14F-4D97-AF65-F5344CB8AC3E}">
        <p14:creationId xmlns:p14="http://schemas.microsoft.com/office/powerpoint/2010/main" val="77021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59559"/>
            <a:ext cx="4748815"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Land Acknowledgement</a:t>
            </a:r>
            <a:endParaRPr b="1" dirty="0"/>
          </a:p>
        </p:txBody>
      </p:sp>
      <p:pic>
        <p:nvPicPr>
          <p:cNvPr id="8" name="Picture 7" title="ETFO Land Acknowledgement "/>
          <p:cNvPicPr>
            <a:picLocks noChangeAspect="1"/>
          </p:cNvPicPr>
          <p:nvPr/>
        </p:nvPicPr>
        <p:blipFill rotWithShape="1">
          <a:blip r:embed="rId3">
            <a:extLst>
              <a:ext uri="{28A0092B-C50C-407E-A947-70E740481C1C}">
                <a14:useLocalDpi xmlns:a14="http://schemas.microsoft.com/office/drawing/2010/main" val="0"/>
              </a:ext>
            </a:extLst>
          </a:blip>
          <a:srcRect t="56083"/>
          <a:stretch/>
        </p:blipFill>
        <p:spPr>
          <a:xfrm>
            <a:off x="712099" y="1524302"/>
            <a:ext cx="3859901" cy="2258898"/>
          </a:xfrm>
          <a:prstGeom prst="rect">
            <a:avLst/>
          </a:prstGeom>
        </p:spPr>
      </p:pic>
      <p:pic>
        <p:nvPicPr>
          <p:cNvPr id="5" name="Picture 4" descr="Cover photo: Oneida nation artist, Sharon Sarnowski (deceased)&#10;This is a picture taken of the mural in the Boardroom of the Oneida Tribal Council office,&#10;Oneida, Wisconsin." title="Mural of Turtle Island "/>
          <p:cNvPicPr>
            <a:picLocks noChangeAspect="1"/>
          </p:cNvPicPr>
          <p:nvPr/>
        </p:nvPicPr>
        <p:blipFill>
          <a:blip r:embed="rId4"/>
          <a:stretch>
            <a:fillRect/>
          </a:stretch>
        </p:blipFill>
        <p:spPr>
          <a:xfrm>
            <a:off x="5245387" y="393582"/>
            <a:ext cx="3059369" cy="3536630"/>
          </a:xfrm>
          <a:prstGeom prst="rect">
            <a:avLst/>
          </a:prstGeom>
        </p:spPr>
      </p:pic>
    </p:spTree>
    <p:extLst>
      <p:ext uri="{BB962C8B-B14F-4D97-AF65-F5344CB8AC3E}">
        <p14:creationId xmlns:p14="http://schemas.microsoft.com/office/powerpoint/2010/main" val="126534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90704"/>
            <a:ext cx="8520600" cy="1023568"/>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Examples of Negative Pressures that People Use</a:t>
            </a:r>
            <a:endParaRPr b="1" dirty="0"/>
          </a:p>
        </p:txBody>
      </p:sp>
      <p:sp>
        <p:nvSpPr>
          <p:cNvPr id="2" name="TextBox 1"/>
          <p:cNvSpPr txBox="1"/>
          <p:nvPr/>
        </p:nvSpPr>
        <p:spPr>
          <a:xfrm>
            <a:off x="311700" y="1811295"/>
            <a:ext cx="3312125" cy="1785104"/>
          </a:xfrm>
          <a:prstGeom prst="rect">
            <a:avLst/>
          </a:prstGeom>
          <a:noFill/>
        </p:spPr>
        <p:txBody>
          <a:bodyPr wrap="none" rtlCol="0">
            <a:spAutoFit/>
          </a:bodyPr>
          <a:lstStyle/>
          <a:p>
            <a:pPr marL="685800" indent="-342900">
              <a:spcAft>
                <a:spcPts val="1200"/>
              </a:spcAft>
              <a:buClrTx/>
              <a:buFont typeface="Arial" panose="020B0604020202020204" pitchFamily="34" charset="0"/>
              <a:buChar char="•"/>
            </a:pPr>
            <a:r>
              <a:rPr lang="en-US" sz="2000" dirty="0" smtClean="0">
                <a:solidFill>
                  <a:schemeClr val="dk1"/>
                </a:solidFill>
              </a:rPr>
              <a:t>Put-downs</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a:solidFill>
                  <a:schemeClr val="dk1"/>
                </a:solidFill>
              </a:rPr>
              <a:t>Dares</a:t>
            </a:r>
          </a:p>
          <a:p>
            <a:pPr marL="685800" indent="-342900">
              <a:spcAft>
                <a:spcPts val="1200"/>
              </a:spcAft>
              <a:buClrTx/>
              <a:buFont typeface="Arial" panose="020B0604020202020204" pitchFamily="34" charset="0"/>
              <a:buChar char="•"/>
            </a:pPr>
            <a:r>
              <a:rPr lang="en-US" sz="2000" dirty="0" smtClean="0">
                <a:solidFill>
                  <a:schemeClr val="dk1"/>
                </a:solidFill>
              </a:rPr>
              <a:t>Guilt</a:t>
            </a:r>
            <a:endParaRPr lang="en-US" sz="2000" dirty="0">
              <a:solidFill>
                <a:schemeClr val="dk1"/>
              </a:solidFill>
            </a:endParaRPr>
          </a:p>
          <a:p>
            <a:pPr marL="685800" indent="-342900">
              <a:spcAft>
                <a:spcPts val="1200"/>
              </a:spcAft>
              <a:buClrTx/>
              <a:buFont typeface="Arial" panose="020B0604020202020204" pitchFamily="34" charset="0"/>
              <a:buChar char="•"/>
            </a:pPr>
            <a:r>
              <a:rPr lang="en-US" sz="2000" dirty="0">
                <a:solidFill>
                  <a:schemeClr val="dk1"/>
                </a:solidFill>
              </a:rPr>
              <a:t>Incentives or </a:t>
            </a:r>
            <a:r>
              <a:rPr lang="en-US" sz="2000" dirty="0" smtClean="0">
                <a:solidFill>
                  <a:schemeClr val="dk1"/>
                </a:solidFill>
              </a:rPr>
              <a:t>rewards</a:t>
            </a:r>
            <a:endParaRPr lang="en-US" sz="2000" dirty="0">
              <a:solidFill>
                <a:schemeClr val="dk1"/>
              </a:solidFill>
            </a:endParaRPr>
          </a:p>
        </p:txBody>
      </p:sp>
      <p:sp>
        <p:nvSpPr>
          <p:cNvPr id="5" name="TextBox 4"/>
          <p:cNvSpPr txBox="1"/>
          <p:nvPr/>
        </p:nvSpPr>
        <p:spPr>
          <a:xfrm>
            <a:off x="5449562" y="1619094"/>
            <a:ext cx="3382738" cy="2400657"/>
          </a:xfrm>
          <a:prstGeom prst="rect">
            <a:avLst/>
          </a:prstGeom>
          <a:noFill/>
        </p:spPr>
        <p:txBody>
          <a:bodyPr wrap="square" rtlCol="0">
            <a:spAutoFit/>
          </a:bodyPr>
          <a:lstStyle/>
          <a:p>
            <a:pPr marL="628650" indent="-285750">
              <a:spcAft>
                <a:spcPts val="1200"/>
              </a:spcAft>
              <a:buClrTx/>
              <a:buFont typeface="Arial" panose="020B0604020202020204" pitchFamily="34" charset="0"/>
              <a:buChar char="•"/>
            </a:pPr>
            <a:r>
              <a:rPr lang="en-US" sz="2000" dirty="0" smtClean="0">
                <a:solidFill>
                  <a:schemeClr val="dk1"/>
                </a:solidFill>
              </a:rPr>
              <a:t>Rejection</a:t>
            </a:r>
            <a:endParaRPr lang="en-US" sz="2000" dirty="0">
              <a:solidFill>
                <a:schemeClr val="dk1"/>
              </a:solidFill>
            </a:endParaRPr>
          </a:p>
          <a:p>
            <a:pPr marL="628650" indent="-285750">
              <a:spcAft>
                <a:spcPts val="1200"/>
              </a:spcAft>
              <a:buClrTx/>
              <a:buFont typeface="Arial" panose="020B0604020202020204" pitchFamily="34" charset="0"/>
              <a:buChar char="•"/>
            </a:pPr>
            <a:r>
              <a:rPr lang="en-US" sz="2000" dirty="0">
                <a:solidFill>
                  <a:schemeClr val="dk1"/>
                </a:solidFill>
              </a:rPr>
              <a:t>Threats</a:t>
            </a:r>
          </a:p>
          <a:p>
            <a:pPr marL="628650" indent="-285750">
              <a:spcAft>
                <a:spcPts val="1200"/>
              </a:spcAft>
              <a:buClrTx/>
              <a:buFont typeface="Arial" panose="020B0604020202020204" pitchFamily="34" charset="0"/>
              <a:buChar char="•"/>
            </a:pPr>
            <a:r>
              <a:rPr lang="en-US" sz="2000" dirty="0" smtClean="0">
                <a:solidFill>
                  <a:schemeClr val="dk1"/>
                </a:solidFill>
              </a:rPr>
              <a:t>Intimidation</a:t>
            </a:r>
          </a:p>
          <a:p>
            <a:pPr marL="628650" indent="-285750">
              <a:spcAft>
                <a:spcPts val="1200"/>
              </a:spcAft>
              <a:buClrTx/>
              <a:buFont typeface="Arial" panose="020B0604020202020204" pitchFamily="34" charset="0"/>
              <a:buChar char="•"/>
            </a:pPr>
            <a:r>
              <a:rPr lang="en-US" sz="2000" dirty="0" smtClean="0">
                <a:solidFill>
                  <a:schemeClr val="dk1"/>
                </a:solidFill>
              </a:rPr>
              <a:t>Comments (“Everybody is doing it”)</a:t>
            </a:r>
            <a:endParaRPr lang="en-US" sz="2000" dirty="0">
              <a:solidFill>
                <a:schemeClr val="dk1"/>
              </a:solidFill>
            </a:endParaRPr>
          </a:p>
        </p:txBody>
      </p:sp>
      <p:pic>
        <p:nvPicPr>
          <p:cNvPr id="6" name="Google Shape;276;p40" descr="red triangle with black exclamation mark in the middle" title="red caution sign"/>
          <p:cNvPicPr preferRelativeResize="0"/>
          <p:nvPr/>
        </p:nvPicPr>
        <p:blipFill>
          <a:blip r:embed="rId4">
            <a:alphaModFix/>
          </a:blip>
          <a:stretch>
            <a:fillRect/>
          </a:stretch>
        </p:blipFill>
        <p:spPr>
          <a:xfrm>
            <a:off x="3639481" y="1792653"/>
            <a:ext cx="1794425" cy="1794425"/>
          </a:xfrm>
          <a:prstGeom prst="rect">
            <a:avLst/>
          </a:prstGeom>
          <a:noFill/>
          <a:ln>
            <a:noFill/>
          </a:ln>
        </p:spPr>
      </p:pic>
    </p:spTree>
    <p:extLst>
      <p:ext uri="{BB962C8B-B14F-4D97-AF65-F5344CB8AC3E}">
        <p14:creationId xmlns:p14="http://schemas.microsoft.com/office/powerpoint/2010/main" val="30413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2"/>
        <p:cNvGrpSpPr/>
        <p:nvPr/>
      </p:nvGrpSpPr>
      <p:grpSpPr>
        <a:xfrm>
          <a:off x="0" y="0"/>
          <a:ext cx="0" cy="0"/>
          <a:chOff x="0" y="0"/>
          <a:chExt cx="0" cy="0"/>
        </a:xfrm>
      </p:grpSpPr>
      <p:sp>
        <p:nvSpPr>
          <p:cNvPr id="94" name="Google Shape;94;p18"/>
          <p:cNvSpPr txBox="1">
            <a:spLocks noGrp="1"/>
          </p:cNvSpPr>
          <p:nvPr>
            <p:ph type="title"/>
          </p:nvPr>
        </p:nvSpPr>
        <p:spPr>
          <a:xfrm>
            <a:off x="243693" y="253142"/>
            <a:ext cx="8741189" cy="882113"/>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smtClean="0"/>
              <a:t>Video: </a:t>
            </a:r>
            <a:r>
              <a:rPr lang="en" sz="2820" b="1" dirty="0" smtClean="0">
                <a:hlinkClick r:id="rId5"/>
              </a:rPr>
              <a:t>Aunt Scenario</a:t>
            </a:r>
            <a:endParaRPr sz="2820" b="1" dirty="0"/>
          </a:p>
        </p:txBody>
      </p:sp>
      <p:pic>
        <p:nvPicPr>
          <p:cNvPr id="6" name="Google Shape;100;p19" descr="video icon"/>
          <p:cNvPicPr preferRelativeResize="0"/>
          <p:nvPr/>
        </p:nvPicPr>
        <p:blipFill>
          <a:blip r:embed="rId6">
            <a:alphaModFix/>
          </a:blip>
          <a:stretch>
            <a:fillRect/>
          </a:stretch>
        </p:blipFill>
        <p:spPr>
          <a:xfrm>
            <a:off x="7160065" y="109796"/>
            <a:ext cx="1123717" cy="1168803"/>
          </a:xfrm>
          <a:prstGeom prst="rect">
            <a:avLst/>
          </a:prstGeom>
          <a:noFill/>
          <a:ln>
            <a:noFill/>
          </a:ln>
        </p:spPr>
      </p:pic>
      <p:sp>
        <p:nvSpPr>
          <p:cNvPr id="3" name="TextBox 2"/>
          <p:cNvSpPr txBox="1"/>
          <p:nvPr/>
        </p:nvSpPr>
        <p:spPr>
          <a:xfrm>
            <a:off x="243693" y="1448516"/>
            <a:ext cx="3935498" cy="2246769"/>
          </a:xfrm>
          <a:prstGeom prst="rect">
            <a:avLst/>
          </a:prstGeom>
          <a:noFill/>
        </p:spPr>
        <p:txBody>
          <a:bodyPr wrap="square" rtlCol="0">
            <a:spAutoFit/>
          </a:bodyPr>
          <a:lstStyle/>
          <a:p>
            <a:pPr lvl="0">
              <a:spcAft>
                <a:spcPts val="1200"/>
              </a:spcAft>
            </a:pPr>
            <a:r>
              <a:rPr lang="en-US" sz="2000" dirty="0">
                <a:solidFill>
                  <a:schemeClr val="dk1"/>
                </a:solidFill>
              </a:rPr>
              <a:t>Consider the following questions while watching the video. </a:t>
            </a:r>
          </a:p>
          <a:p>
            <a:pPr marL="685800" indent="-342900">
              <a:spcAft>
                <a:spcPts val="1200"/>
              </a:spcAft>
              <a:buClrTx/>
              <a:buFont typeface="Arial" panose="020B0604020202020204" pitchFamily="34" charset="0"/>
              <a:buChar char="•"/>
            </a:pPr>
            <a:r>
              <a:rPr lang="en-US" sz="2000" dirty="0">
                <a:solidFill>
                  <a:schemeClr val="dk1"/>
                </a:solidFill>
              </a:rPr>
              <a:t>Do you think there are any problems in this situation?</a:t>
            </a:r>
          </a:p>
          <a:p>
            <a:pPr marL="685800" indent="-342900">
              <a:spcAft>
                <a:spcPts val="1200"/>
              </a:spcAft>
              <a:buClrTx/>
              <a:buFont typeface="Arial" panose="020B0604020202020204" pitchFamily="34" charset="0"/>
              <a:buChar char="•"/>
            </a:pPr>
            <a:r>
              <a:rPr lang="en-US" sz="2000" dirty="0" smtClean="0">
                <a:solidFill>
                  <a:schemeClr val="dk1"/>
                </a:solidFill>
              </a:rPr>
              <a:t>Do </a:t>
            </a:r>
            <a:r>
              <a:rPr lang="en-US" sz="2000" dirty="0">
                <a:solidFill>
                  <a:schemeClr val="dk1"/>
                </a:solidFill>
              </a:rPr>
              <a:t>you think privacy in relationships is important</a:t>
            </a:r>
            <a:r>
              <a:rPr lang="en-US" sz="2000" dirty="0" smtClean="0">
                <a:solidFill>
                  <a:schemeClr val="dk1"/>
                </a:solidFill>
              </a:rPr>
              <a:t>?</a:t>
            </a:r>
            <a:endParaRPr lang="en-US" sz="2000" dirty="0">
              <a:solidFill>
                <a:schemeClr val="dk1"/>
              </a:solidFill>
            </a:endParaRPr>
          </a:p>
        </p:txBody>
      </p:sp>
      <p:pic>
        <p:nvPicPr>
          <p:cNvPr id="2" name="ro5B0nXEYgE" title="Aunt Scenario"/>
          <p:cNvPicPr>
            <a:picLocks noRot="1" noChangeAspect="1"/>
          </p:cNvPicPr>
          <p:nvPr>
            <a:videoFile r:link="rId1"/>
          </p:nvPr>
        </p:nvPicPr>
        <p:blipFill>
          <a:blip r:embed="rId7"/>
          <a:stretch>
            <a:fillRect/>
          </a:stretch>
        </p:blipFill>
        <p:spPr>
          <a:xfrm>
            <a:off x="4444330" y="1278599"/>
            <a:ext cx="4540552" cy="265030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698" y="210993"/>
            <a:ext cx="8428263"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W</a:t>
            </a:r>
            <a:r>
              <a:rPr lang="en-CA" b="1" dirty="0" smtClean="0"/>
              <a:t>ha</a:t>
            </a:r>
            <a:r>
              <a:rPr lang="en" b="1" dirty="0" smtClean="0"/>
              <a:t>t is Privacy?</a:t>
            </a:r>
            <a:endParaRPr b="1" dirty="0"/>
          </a:p>
        </p:txBody>
      </p:sp>
      <p:sp>
        <p:nvSpPr>
          <p:cNvPr id="2" name="TextBox 1"/>
          <p:cNvSpPr txBox="1"/>
          <p:nvPr/>
        </p:nvSpPr>
        <p:spPr>
          <a:xfrm>
            <a:off x="311698" y="1321769"/>
            <a:ext cx="3955502" cy="2400657"/>
          </a:xfrm>
          <a:prstGeom prst="rect">
            <a:avLst/>
          </a:prstGeom>
          <a:noFill/>
        </p:spPr>
        <p:txBody>
          <a:bodyPr wrap="square" rtlCol="0">
            <a:spAutoFit/>
          </a:bodyPr>
          <a:lstStyle/>
          <a:p>
            <a:pPr lvl="0">
              <a:spcAft>
                <a:spcPts val="1200"/>
              </a:spcAft>
            </a:pPr>
            <a:r>
              <a:rPr lang="en" sz="2000" b="1" dirty="0">
                <a:solidFill>
                  <a:schemeClr val="dk1"/>
                </a:solidFill>
              </a:rPr>
              <a:t>Privacy can be…</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a:solidFill>
                  <a:schemeClr val="dk1"/>
                </a:solidFill>
              </a:rPr>
              <a:t>Spending time alone </a:t>
            </a:r>
          </a:p>
          <a:p>
            <a:pPr marL="685800" indent="-342900">
              <a:spcAft>
                <a:spcPts val="1200"/>
              </a:spcAft>
              <a:buClrTx/>
              <a:buFont typeface="Arial" panose="020B0604020202020204" pitchFamily="34" charset="0"/>
              <a:buChar char="•"/>
            </a:pPr>
            <a:r>
              <a:rPr lang="en" sz="2000" dirty="0">
                <a:solidFill>
                  <a:schemeClr val="dk1"/>
                </a:solidFill>
              </a:rPr>
              <a:t>Choosing what thoughts and feelings to </a:t>
            </a:r>
            <a:r>
              <a:rPr lang="en" sz="2000" dirty="0" smtClean="0">
                <a:solidFill>
                  <a:schemeClr val="dk1"/>
                </a:solidFill>
              </a:rPr>
              <a:t>share</a:t>
            </a:r>
          </a:p>
          <a:p>
            <a:pPr marL="685800" indent="-342900">
              <a:spcAft>
                <a:spcPts val="1200"/>
              </a:spcAft>
              <a:buClrTx/>
              <a:buFont typeface="Arial" panose="020B0604020202020204" pitchFamily="34" charset="0"/>
              <a:buChar char="•"/>
            </a:pPr>
            <a:r>
              <a:rPr lang="en" sz="2000" dirty="0" smtClean="0">
                <a:solidFill>
                  <a:schemeClr val="dk1"/>
                </a:solidFill>
              </a:rPr>
              <a:t>Deciding what personal information to share</a:t>
            </a:r>
            <a:endParaRPr lang="en" sz="2000" dirty="0">
              <a:solidFill>
                <a:schemeClr val="dk1"/>
              </a:solidFill>
            </a:endParaRPr>
          </a:p>
        </p:txBody>
      </p:sp>
      <p:sp>
        <p:nvSpPr>
          <p:cNvPr id="4" name="TextBox 3"/>
          <p:cNvSpPr txBox="1"/>
          <p:nvPr/>
        </p:nvSpPr>
        <p:spPr>
          <a:xfrm>
            <a:off x="4267200" y="1321769"/>
            <a:ext cx="4472761" cy="2554545"/>
          </a:xfrm>
          <a:prstGeom prst="rect">
            <a:avLst/>
          </a:prstGeom>
          <a:noFill/>
        </p:spPr>
        <p:txBody>
          <a:bodyPr wrap="square" rtlCol="0">
            <a:spAutoFit/>
          </a:bodyPr>
          <a:lstStyle/>
          <a:p>
            <a:pPr>
              <a:spcAft>
                <a:spcPts val="1200"/>
              </a:spcAft>
            </a:pPr>
            <a:r>
              <a:rPr lang="en" sz="2000" b="1" dirty="0" smtClean="0">
                <a:solidFill>
                  <a:schemeClr val="dk1"/>
                </a:solidFill>
              </a:rPr>
              <a:t>“Red Flags” that your privacy is not being respected:</a:t>
            </a:r>
          </a:p>
          <a:p>
            <a:pPr marL="342900" lvl="1" indent="-342900">
              <a:spcAft>
                <a:spcPts val="1200"/>
              </a:spcAft>
              <a:buFont typeface="Arial" panose="020B0604020202020204" pitchFamily="34" charset="0"/>
              <a:buChar char="•"/>
            </a:pPr>
            <a:r>
              <a:rPr lang="en" sz="2000" dirty="0" smtClean="0">
                <a:solidFill>
                  <a:schemeClr val="dk1"/>
                </a:solidFill>
              </a:rPr>
              <a:t>Personal information is shared without your consent</a:t>
            </a:r>
          </a:p>
          <a:p>
            <a:pPr marL="342900" lvl="1" indent="-342900">
              <a:spcAft>
                <a:spcPts val="1200"/>
              </a:spcAft>
              <a:buFont typeface="Arial" panose="020B0604020202020204" pitchFamily="34" charset="0"/>
              <a:buChar char="•"/>
            </a:pPr>
            <a:r>
              <a:rPr lang="en" sz="2000" dirty="0" smtClean="0">
                <a:solidFill>
                  <a:schemeClr val="dk1"/>
                </a:solidFill>
              </a:rPr>
              <a:t>You are asked to share your location more than you are comfortable with </a:t>
            </a:r>
          </a:p>
        </p:txBody>
      </p:sp>
    </p:spTree>
    <p:extLst>
      <p:ext uri="{BB962C8B-B14F-4D97-AF65-F5344CB8AC3E}">
        <p14:creationId xmlns:p14="http://schemas.microsoft.com/office/powerpoint/2010/main" val="146956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297713"/>
            <a:ext cx="8520600" cy="778052"/>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Privacy in Relationships – What could you do?</a:t>
            </a:r>
            <a:endParaRPr b="1" dirty="0"/>
          </a:p>
        </p:txBody>
      </p:sp>
      <p:pic>
        <p:nvPicPr>
          <p:cNvPr id="2" name="Picture 1" descr="your aunt's new love interest monitor her text messages. Do you mind your own business? "/>
          <p:cNvPicPr>
            <a:picLocks noChangeAspect="1"/>
          </p:cNvPicPr>
          <p:nvPr/>
        </p:nvPicPr>
        <p:blipFill>
          <a:blip r:embed="rId4"/>
          <a:stretch>
            <a:fillRect/>
          </a:stretch>
        </p:blipFill>
        <p:spPr>
          <a:xfrm>
            <a:off x="311700" y="1187398"/>
            <a:ext cx="8520600" cy="2780027"/>
          </a:xfrm>
          <a:prstGeom prst="rect">
            <a:avLst/>
          </a:prstGeom>
        </p:spPr>
      </p:pic>
    </p:spTree>
    <p:extLst>
      <p:ext uri="{BB962C8B-B14F-4D97-AF65-F5344CB8AC3E}">
        <p14:creationId xmlns:p14="http://schemas.microsoft.com/office/powerpoint/2010/main" val="364581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Abuse in Relationships</a:t>
            </a:r>
            <a:endParaRPr b="1" dirty="0"/>
          </a:p>
        </p:txBody>
      </p:sp>
      <p:sp>
        <p:nvSpPr>
          <p:cNvPr id="3" name="TextBox 2"/>
          <p:cNvSpPr txBox="1"/>
          <p:nvPr/>
        </p:nvSpPr>
        <p:spPr>
          <a:xfrm>
            <a:off x="940239" y="1495505"/>
            <a:ext cx="2534970" cy="2246769"/>
          </a:xfrm>
          <a:prstGeom prst="rect">
            <a:avLst/>
          </a:prstGeom>
          <a:noFill/>
        </p:spPr>
        <p:txBody>
          <a:bodyPr wrap="square" rtlCol="0">
            <a:spAutoFit/>
          </a:bodyPr>
          <a:lstStyle/>
          <a:p>
            <a:pPr lvl="0">
              <a:spcAft>
                <a:spcPts val="1200"/>
              </a:spcAft>
            </a:pPr>
            <a:r>
              <a:rPr lang="en" sz="2000" b="1" dirty="0">
                <a:solidFill>
                  <a:schemeClr val="dk1"/>
                </a:solidFill>
              </a:rPr>
              <a:t>Abuse can be...</a:t>
            </a:r>
          </a:p>
          <a:p>
            <a:pPr marL="628650" indent="-285750">
              <a:spcAft>
                <a:spcPts val="1200"/>
              </a:spcAft>
              <a:buClrTx/>
              <a:buFont typeface="Arial" panose="020B0604020202020204" pitchFamily="34" charset="0"/>
              <a:buChar char="•"/>
            </a:pPr>
            <a:r>
              <a:rPr lang="en" sz="2000" dirty="0">
                <a:solidFill>
                  <a:schemeClr val="dk1"/>
                </a:solidFill>
              </a:rPr>
              <a:t>Physial</a:t>
            </a:r>
          </a:p>
          <a:p>
            <a:pPr marL="628650" indent="-285750">
              <a:spcAft>
                <a:spcPts val="1200"/>
              </a:spcAft>
              <a:buClrTx/>
              <a:buFont typeface="Arial" panose="020B0604020202020204" pitchFamily="34" charset="0"/>
              <a:buChar char="•"/>
            </a:pPr>
            <a:r>
              <a:rPr lang="en" sz="2000" dirty="0">
                <a:solidFill>
                  <a:schemeClr val="dk1"/>
                </a:solidFill>
              </a:rPr>
              <a:t>Sexual</a:t>
            </a:r>
          </a:p>
          <a:p>
            <a:pPr marL="628650" indent="-285750">
              <a:spcAft>
                <a:spcPts val="1200"/>
              </a:spcAft>
              <a:buClrTx/>
              <a:buFont typeface="Arial" panose="020B0604020202020204" pitchFamily="34" charset="0"/>
              <a:buChar char="•"/>
            </a:pPr>
            <a:r>
              <a:rPr lang="en" sz="2000" dirty="0">
                <a:solidFill>
                  <a:schemeClr val="dk1"/>
                </a:solidFill>
              </a:rPr>
              <a:t>Emotional</a:t>
            </a:r>
          </a:p>
          <a:p>
            <a:pPr marL="628650" indent="-285750">
              <a:spcAft>
                <a:spcPts val="1200"/>
              </a:spcAft>
              <a:buClrTx/>
              <a:buFont typeface="Arial" panose="020B0604020202020204" pitchFamily="34" charset="0"/>
              <a:buChar char="•"/>
            </a:pPr>
            <a:r>
              <a:rPr lang="en" sz="2000" dirty="0" smtClean="0">
                <a:solidFill>
                  <a:schemeClr val="dk1"/>
                </a:solidFill>
              </a:rPr>
              <a:t>Financial</a:t>
            </a:r>
            <a:endParaRPr lang="en" sz="2000" dirty="0">
              <a:solidFill>
                <a:schemeClr val="dk1"/>
              </a:solidFill>
            </a:endParaRPr>
          </a:p>
        </p:txBody>
      </p:sp>
      <p:pic>
        <p:nvPicPr>
          <p:cNvPr id="2" name="Picture 1" descr="person sitting on the ground holding their head in their hands, looking stres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405" y="1495505"/>
            <a:ext cx="3671776" cy="2447850"/>
          </a:xfrm>
          <a:prstGeom prst="rect">
            <a:avLst/>
          </a:prstGeom>
        </p:spPr>
      </p:pic>
      <p:pic>
        <p:nvPicPr>
          <p:cNvPr id="6" name="Picture 5" descr="warning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8503" y="2551190"/>
            <a:ext cx="1693355" cy="1693355"/>
          </a:xfrm>
          <a:prstGeom prst="rect">
            <a:avLst/>
          </a:prstGeom>
        </p:spPr>
      </p:pic>
    </p:spTree>
    <p:extLst>
      <p:ext uri="{BB962C8B-B14F-4D97-AF65-F5344CB8AC3E}">
        <p14:creationId xmlns:p14="http://schemas.microsoft.com/office/powerpoint/2010/main" val="3853412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Physical Abuse in Relationships</a:t>
            </a:r>
            <a:endParaRPr b="1" dirty="0"/>
          </a:p>
        </p:txBody>
      </p:sp>
      <p:sp>
        <p:nvSpPr>
          <p:cNvPr id="3" name="TextBox 2"/>
          <p:cNvSpPr txBox="1"/>
          <p:nvPr/>
        </p:nvSpPr>
        <p:spPr>
          <a:xfrm>
            <a:off x="861978" y="1469562"/>
            <a:ext cx="5039092" cy="2246769"/>
          </a:xfrm>
          <a:prstGeom prst="rect">
            <a:avLst/>
          </a:prstGeom>
          <a:noFill/>
        </p:spPr>
        <p:txBody>
          <a:bodyPr wrap="square" rtlCol="0">
            <a:spAutoFit/>
          </a:bodyPr>
          <a:lstStyle/>
          <a:p>
            <a:pPr lvl="0">
              <a:spcAft>
                <a:spcPts val="1200"/>
              </a:spcAft>
            </a:pPr>
            <a:r>
              <a:rPr lang="en" sz="2000" b="1" dirty="0" smtClean="0">
                <a:solidFill>
                  <a:schemeClr val="dk1"/>
                </a:solidFill>
              </a:rPr>
              <a:t>Physical </a:t>
            </a:r>
            <a:r>
              <a:rPr lang="en" sz="2000" b="1" dirty="0">
                <a:solidFill>
                  <a:schemeClr val="dk1"/>
                </a:solidFill>
              </a:rPr>
              <a:t>Abuse </a:t>
            </a:r>
            <a:r>
              <a:rPr lang="en" sz="2000" b="1" dirty="0" smtClean="0">
                <a:solidFill>
                  <a:schemeClr val="dk1"/>
                </a:solidFill>
              </a:rPr>
              <a:t>is…</a:t>
            </a:r>
            <a:endParaRPr lang="en" sz="2000" b="1" dirty="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Hitting</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Pushing </a:t>
            </a:r>
            <a:r>
              <a:rPr lang="en" sz="2000" dirty="0">
                <a:solidFill>
                  <a:schemeClr val="dk1"/>
                </a:solidFill>
              </a:rPr>
              <a:t>or </a:t>
            </a:r>
            <a:r>
              <a:rPr lang="en" sz="2000" dirty="0" smtClean="0">
                <a:solidFill>
                  <a:schemeClr val="dk1"/>
                </a:solidFill>
              </a:rPr>
              <a:t>punching</a:t>
            </a:r>
          </a:p>
          <a:p>
            <a:pPr marL="685800" indent="-342900">
              <a:spcAft>
                <a:spcPts val="1200"/>
              </a:spcAft>
              <a:buClrTx/>
              <a:buFont typeface="Arial" panose="020B0604020202020204" pitchFamily="34" charset="0"/>
              <a:buChar char="•"/>
            </a:pPr>
            <a:r>
              <a:rPr lang="en" sz="2000" dirty="0" smtClean="0">
                <a:solidFill>
                  <a:schemeClr val="dk1"/>
                </a:solidFill>
              </a:rPr>
              <a:t>Kicking</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Invading someone’s physical space</a:t>
            </a:r>
          </a:p>
        </p:txBody>
      </p:sp>
      <p:pic>
        <p:nvPicPr>
          <p:cNvPr id="2" name="Picture 1" descr="person with bruise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070" y="1469562"/>
            <a:ext cx="2581512" cy="2581512"/>
          </a:xfrm>
          <a:prstGeom prst="rect">
            <a:avLst/>
          </a:prstGeom>
        </p:spPr>
      </p:pic>
    </p:spTree>
    <p:extLst>
      <p:ext uri="{BB962C8B-B14F-4D97-AF65-F5344CB8AC3E}">
        <p14:creationId xmlns:p14="http://schemas.microsoft.com/office/powerpoint/2010/main" val="2182838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15911"/>
            <a:ext cx="8520600" cy="925928"/>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Emotional Abuse in Relationships</a:t>
            </a:r>
            <a:endParaRPr b="1" dirty="0"/>
          </a:p>
        </p:txBody>
      </p:sp>
      <p:sp>
        <p:nvSpPr>
          <p:cNvPr id="2" name="TextBox 1"/>
          <p:cNvSpPr txBox="1"/>
          <p:nvPr/>
        </p:nvSpPr>
        <p:spPr>
          <a:xfrm>
            <a:off x="672648" y="1562235"/>
            <a:ext cx="5583774" cy="2092881"/>
          </a:xfrm>
          <a:prstGeom prst="rect">
            <a:avLst/>
          </a:prstGeom>
          <a:noFill/>
        </p:spPr>
        <p:txBody>
          <a:bodyPr wrap="square" rtlCol="0">
            <a:spAutoFit/>
          </a:bodyPr>
          <a:lstStyle/>
          <a:p>
            <a:pPr lvl="0">
              <a:spcAft>
                <a:spcPts val="1200"/>
              </a:spcAft>
            </a:pPr>
            <a:r>
              <a:rPr lang="en" sz="2000" b="1" dirty="0">
                <a:solidFill>
                  <a:schemeClr val="dk1"/>
                </a:solidFill>
              </a:rPr>
              <a:t>Emotional Abuse is:</a:t>
            </a:r>
          </a:p>
          <a:p>
            <a:pPr marL="685800" indent="-342900">
              <a:spcAft>
                <a:spcPts val="1200"/>
              </a:spcAft>
              <a:buClrTx/>
              <a:buFont typeface="Arial" panose="020B0604020202020204" pitchFamily="34" charset="0"/>
              <a:buChar char="•"/>
            </a:pPr>
            <a:r>
              <a:rPr lang="en" sz="2000" dirty="0" smtClean="0">
                <a:solidFill>
                  <a:schemeClr val="dk1"/>
                </a:solidFill>
              </a:rPr>
              <a:t>Insults</a:t>
            </a:r>
            <a:r>
              <a:rPr lang="en" sz="2000" dirty="0">
                <a:solidFill>
                  <a:schemeClr val="dk1"/>
                </a:solidFill>
              </a:rPr>
              <a:t>, yelling, </a:t>
            </a:r>
            <a:r>
              <a:rPr lang="en" sz="2000" dirty="0" smtClean="0">
                <a:solidFill>
                  <a:schemeClr val="dk1"/>
                </a:solidFill>
              </a:rPr>
              <a:t>threats</a:t>
            </a:r>
          </a:p>
          <a:p>
            <a:pPr marL="685800" indent="-342900">
              <a:spcAft>
                <a:spcPts val="1200"/>
              </a:spcAft>
              <a:buClrTx/>
              <a:buFont typeface="Arial" panose="020B0604020202020204" pitchFamily="34" charset="0"/>
              <a:buChar char="•"/>
            </a:pPr>
            <a:r>
              <a:rPr lang="en" sz="2000" dirty="0" smtClean="0">
                <a:solidFill>
                  <a:schemeClr val="dk1"/>
                </a:solidFill>
              </a:rPr>
              <a:t>Isolating </a:t>
            </a:r>
            <a:r>
              <a:rPr lang="en" sz="2000" dirty="0">
                <a:solidFill>
                  <a:schemeClr val="dk1"/>
                </a:solidFill>
              </a:rPr>
              <a:t>a person from their friends and </a:t>
            </a:r>
            <a:r>
              <a:rPr lang="en" sz="2000" dirty="0" smtClean="0">
                <a:solidFill>
                  <a:schemeClr val="dk1"/>
                </a:solidFill>
              </a:rPr>
              <a:t>family</a:t>
            </a:r>
          </a:p>
          <a:p>
            <a:pPr marL="685800" indent="-342900">
              <a:spcAft>
                <a:spcPts val="1200"/>
              </a:spcAft>
              <a:buClrTx/>
              <a:buFont typeface="Arial" panose="020B0604020202020204" pitchFamily="34" charset="0"/>
              <a:buChar char="•"/>
            </a:pPr>
            <a:r>
              <a:rPr lang="en" sz="2000" dirty="0" smtClean="0">
                <a:solidFill>
                  <a:schemeClr val="dk1"/>
                </a:solidFill>
              </a:rPr>
              <a:t>Ignoring </a:t>
            </a:r>
            <a:r>
              <a:rPr lang="en" sz="2000" dirty="0">
                <a:solidFill>
                  <a:schemeClr val="dk1"/>
                </a:solidFill>
              </a:rPr>
              <a:t>you or making cruel </a:t>
            </a:r>
            <a:r>
              <a:rPr lang="en" sz="2000" dirty="0" smtClean="0">
                <a:solidFill>
                  <a:schemeClr val="dk1"/>
                </a:solidFill>
              </a:rPr>
              <a:t>comments</a:t>
            </a:r>
            <a:endParaRPr lang="en" sz="2000" dirty="0">
              <a:solidFill>
                <a:schemeClr val="dk1"/>
              </a:solidFill>
            </a:endParaRPr>
          </a:p>
        </p:txBody>
      </p:sp>
      <p:pic>
        <p:nvPicPr>
          <p:cNvPr id="4" name="Picture 3" descr="person crying with broken hear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2459" y="1383756"/>
            <a:ext cx="2449841" cy="2449841"/>
          </a:xfrm>
          <a:prstGeom prst="rect">
            <a:avLst/>
          </a:prstGeom>
        </p:spPr>
      </p:pic>
    </p:spTree>
    <p:extLst>
      <p:ext uri="{BB962C8B-B14F-4D97-AF65-F5344CB8AC3E}">
        <p14:creationId xmlns:p14="http://schemas.microsoft.com/office/powerpoint/2010/main" val="1381878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73241"/>
            <a:ext cx="8520600" cy="882843"/>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Sexual Abuse in Relationships</a:t>
            </a:r>
            <a:endParaRPr b="1" dirty="0"/>
          </a:p>
        </p:txBody>
      </p:sp>
      <p:pic>
        <p:nvPicPr>
          <p:cNvPr id="6" name="Picture 5" descr="red x"/>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18" y="1745531"/>
            <a:ext cx="1689607" cy="1689607"/>
          </a:xfrm>
          <a:prstGeom prst="rect">
            <a:avLst/>
          </a:prstGeom>
        </p:spPr>
      </p:pic>
      <p:sp>
        <p:nvSpPr>
          <p:cNvPr id="2" name="TextBox 1"/>
          <p:cNvSpPr txBox="1"/>
          <p:nvPr/>
        </p:nvSpPr>
        <p:spPr>
          <a:xfrm>
            <a:off x="2892093" y="1543893"/>
            <a:ext cx="5940207" cy="2092881"/>
          </a:xfrm>
          <a:prstGeom prst="rect">
            <a:avLst/>
          </a:prstGeom>
          <a:noFill/>
        </p:spPr>
        <p:txBody>
          <a:bodyPr wrap="square" rtlCol="0">
            <a:spAutoFit/>
          </a:bodyPr>
          <a:lstStyle/>
          <a:p>
            <a:pPr lvl="0">
              <a:spcAft>
                <a:spcPts val="1200"/>
              </a:spcAft>
            </a:pPr>
            <a:r>
              <a:rPr lang="en" sz="2000" b="1" dirty="0">
                <a:solidFill>
                  <a:schemeClr val="dk1"/>
                </a:solidFill>
              </a:rPr>
              <a:t>Sexual Abuse is…</a:t>
            </a:r>
          </a:p>
          <a:p>
            <a:pPr marL="685800" indent="-342900">
              <a:spcAft>
                <a:spcPts val="1200"/>
              </a:spcAft>
              <a:buClrTx/>
              <a:buFont typeface="Arial" panose="020B0604020202020204" pitchFamily="34" charset="0"/>
              <a:buChar char="•"/>
            </a:pPr>
            <a:r>
              <a:rPr lang="en" sz="2000" dirty="0" smtClean="0">
                <a:solidFill>
                  <a:schemeClr val="dk1"/>
                </a:solidFill>
              </a:rPr>
              <a:t>Being </a:t>
            </a:r>
            <a:r>
              <a:rPr lang="en" sz="2000" dirty="0">
                <a:solidFill>
                  <a:schemeClr val="dk1"/>
                </a:solidFill>
              </a:rPr>
              <a:t>forced to kiss or touch </a:t>
            </a:r>
            <a:r>
              <a:rPr lang="en" sz="2000" dirty="0" smtClean="0">
                <a:solidFill>
                  <a:schemeClr val="dk1"/>
                </a:solidFill>
              </a:rPr>
              <a:t>someone</a:t>
            </a:r>
          </a:p>
          <a:p>
            <a:pPr marL="685800" indent="-342900">
              <a:spcAft>
                <a:spcPts val="1200"/>
              </a:spcAft>
              <a:buClrTx/>
              <a:buFont typeface="Arial" panose="020B0604020202020204" pitchFamily="34" charset="0"/>
              <a:buChar char="•"/>
            </a:pPr>
            <a:r>
              <a:rPr lang="en" sz="2000" dirty="0" smtClean="0">
                <a:solidFill>
                  <a:schemeClr val="dk1"/>
                </a:solidFill>
              </a:rPr>
              <a:t>Being </a:t>
            </a:r>
            <a:r>
              <a:rPr lang="en" sz="2000" dirty="0">
                <a:solidFill>
                  <a:schemeClr val="dk1"/>
                </a:solidFill>
              </a:rPr>
              <a:t>forced to engage in sexual </a:t>
            </a:r>
            <a:r>
              <a:rPr lang="en" sz="2000" dirty="0" smtClean="0">
                <a:solidFill>
                  <a:schemeClr val="dk1"/>
                </a:solidFill>
              </a:rPr>
              <a:t>activities without consent</a:t>
            </a:r>
          </a:p>
          <a:p>
            <a:pPr marL="685800" indent="-342900">
              <a:spcAft>
                <a:spcPts val="1200"/>
              </a:spcAft>
              <a:buClrTx/>
              <a:buFont typeface="Arial" panose="020B0604020202020204" pitchFamily="34" charset="0"/>
              <a:buChar char="•"/>
            </a:pPr>
            <a:r>
              <a:rPr lang="en" sz="2000" dirty="0" smtClean="0">
                <a:solidFill>
                  <a:schemeClr val="dk1"/>
                </a:solidFill>
              </a:rPr>
              <a:t>Unwanted rough or violent sexual activity </a:t>
            </a:r>
          </a:p>
        </p:txBody>
      </p:sp>
    </p:spTree>
    <p:extLst>
      <p:ext uri="{BB962C8B-B14F-4D97-AF65-F5344CB8AC3E}">
        <p14:creationId xmlns:p14="http://schemas.microsoft.com/office/powerpoint/2010/main" val="203006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310955"/>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Financial Abuse in Relationships</a:t>
            </a:r>
            <a:endParaRPr b="1" dirty="0"/>
          </a:p>
        </p:txBody>
      </p:sp>
      <p:sp>
        <p:nvSpPr>
          <p:cNvPr id="3" name="TextBox 2"/>
          <p:cNvSpPr txBox="1"/>
          <p:nvPr/>
        </p:nvSpPr>
        <p:spPr>
          <a:xfrm>
            <a:off x="671104" y="1542485"/>
            <a:ext cx="5122449" cy="2092881"/>
          </a:xfrm>
          <a:prstGeom prst="rect">
            <a:avLst/>
          </a:prstGeom>
          <a:noFill/>
        </p:spPr>
        <p:txBody>
          <a:bodyPr wrap="square" rtlCol="0">
            <a:spAutoFit/>
          </a:bodyPr>
          <a:lstStyle/>
          <a:p>
            <a:pPr lvl="0">
              <a:spcAft>
                <a:spcPts val="1200"/>
              </a:spcAft>
            </a:pPr>
            <a:r>
              <a:rPr lang="en" sz="2000" b="1" dirty="0">
                <a:solidFill>
                  <a:schemeClr val="dk1"/>
                </a:solidFill>
              </a:rPr>
              <a:t>Financial Abuse </a:t>
            </a:r>
            <a:r>
              <a:rPr lang="en" sz="2000" b="1" dirty="0" smtClean="0">
                <a:solidFill>
                  <a:schemeClr val="dk1"/>
                </a:solidFill>
              </a:rPr>
              <a:t>is</a:t>
            </a:r>
            <a:r>
              <a:rPr lang="en" sz="2000" b="1" dirty="0">
                <a:solidFill>
                  <a:schemeClr val="dk1"/>
                </a:solidFill>
              </a:rPr>
              <a:t> </a:t>
            </a:r>
            <a:r>
              <a:rPr lang="en" sz="2000" b="1" dirty="0" smtClean="0">
                <a:solidFill>
                  <a:schemeClr val="dk1"/>
                </a:solidFill>
              </a:rPr>
              <a:t>when your partner:</a:t>
            </a:r>
            <a:endParaRPr lang="en" sz="2000" dirty="0" smtClean="0">
              <a:solidFill>
                <a:schemeClr val="dk1"/>
              </a:solidFill>
            </a:endParaRPr>
          </a:p>
          <a:p>
            <a:pPr marL="685800" indent="-342900">
              <a:spcAft>
                <a:spcPts val="1200"/>
              </a:spcAft>
              <a:buClrTx/>
              <a:buFont typeface="Arial" panose="020B0604020202020204" pitchFamily="34" charset="0"/>
              <a:buChar char="•"/>
            </a:pPr>
            <a:r>
              <a:rPr lang="en" sz="2000" dirty="0" smtClean="0">
                <a:solidFill>
                  <a:schemeClr val="dk1"/>
                </a:solidFill>
              </a:rPr>
              <a:t>Takes </a:t>
            </a:r>
            <a:r>
              <a:rPr lang="en" sz="2000" dirty="0">
                <a:solidFill>
                  <a:schemeClr val="dk1"/>
                </a:solidFill>
              </a:rPr>
              <a:t>your </a:t>
            </a:r>
            <a:r>
              <a:rPr lang="en" sz="2000" dirty="0" smtClean="0">
                <a:solidFill>
                  <a:schemeClr val="dk1"/>
                </a:solidFill>
              </a:rPr>
              <a:t>money without permission</a:t>
            </a:r>
          </a:p>
          <a:p>
            <a:pPr marL="685800" indent="-342900">
              <a:spcAft>
                <a:spcPts val="1200"/>
              </a:spcAft>
              <a:buClrTx/>
              <a:buFont typeface="Arial" panose="020B0604020202020204" pitchFamily="34" charset="0"/>
              <a:buChar char="•"/>
            </a:pPr>
            <a:r>
              <a:rPr lang="en" sz="2000" dirty="0" smtClean="0">
                <a:solidFill>
                  <a:schemeClr val="dk1"/>
                </a:solidFill>
              </a:rPr>
              <a:t>Forces you to </a:t>
            </a:r>
            <a:r>
              <a:rPr lang="en" sz="2000" dirty="0">
                <a:solidFill>
                  <a:schemeClr val="dk1"/>
                </a:solidFill>
              </a:rPr>
              <a:t>pay for </a:t>
            </a:r>
            <a:r>
              <a:rPr lang="en" sz="2000" dirty="0" smtClean="0">
                <a:solidFill>
                  <a:schemeClr val="dk1"/>
                </a:solidFill>
              </a:rPr>
              <a:t>everything</a:t>
            </a:r>
          </a:p>
          <a:p>
            <a:pPr marL="685800" indent="-342900">
              <a:spcAft>
                <a:spcPts val="1200"/>
              </a:spcAft>
              <a:buClrTx/>
              <a:buFont typeface="Arial" panose="020B0604020202020204" pitchFamily="34" charset="0"/>
              <a:buChar char="•"/>
            </a:pPr>
            <a:r>
              <a:rPr lang="en" sz="2000" dirty="0" smtClean="0">
                <a:solidFill>
                  <a:schemeClr val="dk1"/>
                </a:solidFill>
              </a:rPr>
              <a:t>Controls the money</a:t>
            </a:r>
            <a:endParaRPr lang="en" sz="2000" dirty="0">
              <a:solidFill>
                <a:schemeClr val="dk1"/>
              </a:solidFill>
            </a:endParaRPr>
          </a:p>
        </p:txBody>
      </p:sp>
      <p:pic>
        <p:nvPicPr>
          <p:cNvPr id="2" name="Picture 1" descr="money ba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157" y="1249255"/>
            <a:ext cx="2857143" cy="2857143"/>
          </a:xfrm>
          <a:prstGeom prst="rect">
            <a:avLst/>
          </a:prstGeom>
        </p:spPr>
      </p:pic>
    </p:spTree>
    <p:extLst>
      <p:ext uri="{BB962C8B-B14F-4D97-AF65-F5344CB8AC3E}">
        <p14:creationId xmlns:p14="http://schemas.microsoft.com/office/powerpoint/2010/main" val="1844187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260750"/>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smtClean="0"/>
              <a:t>Possible Warning Signs of Dating Violence</a:t>
            </a:r>
            <a:endParaRPr b="1" dirty="0"/>
          </a:p>
        </p:txBody>
      </p:sp>
      <p:pic>
        <p:nvPicPr>
          <p:cNvPr id="2" name="Picture 1" descr="person screaming and person covering their ears "/>
          <p:cNvPicPr>
            <a:picLocks noChangeAspect="1"/>
          </p:cNvPicPr>
          <p:nvPr/>
        </p:nvPicPr>
        <p:blipFill rotWithShape="1">
          <a:blip r:embed="rId4">
            <a:extLst>
              <a:ext uri="{28A0092B-C50C-407E-A947-70E740481C1C}">
                <a14:useLocalDpi xmlns:a14="http://schemas.microsoft.com/office/drawing/2010/main" val="0"/>
              </a:ext>
            </a:extLst>
          </a:blip>
          <a:srcRect l="8218" r="8014"/>
          <a:stretch/>
        </p:blipFill>
        <p:spPr>
          <a:xfrm>
            <a:off x="7000417" y="1829929"/>
            <a:ext cx="1831883" cy="2186880"/>
          </a:xfrm>
          <a:prstGeom prst="rect">
            <a:avLst/>
          </a:prstGeom>
        </p:spPr>
      </p:pic>
      <p:sp>
        <p:nvSpPr>
          <p:cNvPr id="3" name="TextBox 2"/>
          <p:cNvSpPr txBox="1"/>
          <p:nvPr/>
        </p:nvSpPr>
        <p:spPr>
          <a:xfrm>
            <a:off x="311700" y="1279857"/>
            <a:ext cx="8006800" cy="2554545"/>
          </a:xfrm>
          <a:prstGeom prst="rect">
            <a:avLst/>
          </a:prstGeom>
          <a:noFill/>
        </p:spPr>
        <p:txBody>
          <a:bodyPr wrap="square" rtlCol="0">
            <a:spAutoFit/>
          </a:bodyPr>
          <a:lstStyle/>
          <a:p>
            <a:pPr marL="342900">
              <a:spcAft>
                <a:spcPts val="1200"/>
              </a:spcAft>
              <a:buClrTx/>
            </a:pPr>
            <a:r>
              <a:rPr lang="en" sz="2000" dirty="0" smtClean="0">
                <a:solidFill>
                  <a:schemeClr val="dk1"/>
                </a:solidFill>
              </a:rPr>
              <a:t>You should be aware of the warning signs and get help if you notice a person is: </a:t>
            </a:r>
          </a:p>
          <a:p>
            <a:pPr marL="685800" indent="-342900">
              <a:spcAft>
                <a:spcPts val="1200"/>
              </a:spcAft>
              <a:buClrTx/>
              <a:buFont typeface="Arial" panose="020B0604020202020204" pitchFamily="34" charset="0"/>
              <a:buChar char="•"/>
            </a:pPr>
            <a:r>
              <a:rPr lang="en" sz="2000" dirty="0" smtClean="0">
                <a:solidFill>
                  <a:schemeClr val="dk1"/>
                </a:solidFill>
              </a:rPr>
              <a:t>Avoiding friends and family</a:t>
            </a:r>
            <a:endParaRPr lang="en" sz="2000" dirty="0">
              <a:solidFill>
                <a:schemeClr val="dk1"/>
              </a:solidFill>
            </a:endParaRPr>
          </a:p>
          <a:p>
            <a:pPr marL="685800" indent="-342900">
              <a:spcAft>
                <a:spcPts val="1200"/>
              </a:spcAft>
              <a:buClrTx/>
              <a:buFont typeface="Arial" panose="020B0604020202020204" pitchFamily="34" charset="0"/>
              <a:buChar char="•"/>
            </a:pPr>
            <a:r>
              <a:rPr lang="en" sz="2000" dirty="0">
                <a:solidFill>
                  <a:schemeClr val="dk1"/>
                </a:solidFill>
              </a:rPr>
              <a:t>Loses interest in their favourite activities</a:t>
            </a:r>
          </a:p>
          <a:p>
            <a:pPr marL="685800" indent="-342900">
              <a:spcAft>
                <a:spcPts val="1200"/>
              </a:spcAft>
              <a:buClrTx/>
              <a:buFont typeface="Arial" panose="020B0604020202020204" pitchFamily="34" charset="0"/>
              <a:buChar char="•"/>
            </a:pPr>
            <a:r>
              <a:rPr lang="en" sz="2000" dirty="0" smtClean="0">
                <a:solidFill>
                  <a:schemeClr val="dk1"/>
                </a:solidFill>
              </a:rPr>
              <a:t>Struggling in school and their </a:t>
            </a:r>
            <a:r>
              <a:rPr lang="en" sz="2000" dirty="0">
                <a:solidFill>
                  <a:schemeClr val="dk1"/>
                </a:solidFill>
              </a:rPr>
              <a:t>grades are dropping</a:t>
            </a:r>
          </a:p>
          <a:p>
            <a:pPr marL="685800" indent="-342900">
              <a:spcAft>
                <a:spcPts val="1200"/>
              </a:spcAft>
              <a:buClrTx/>
              <a:buFont typeface="Arial" panose="020B0604020202020204" pitchFamily="34" charset="0"/>
              <a:buChar char="•"/>
            </a:pPr>
            <a:r>
              <a:rPr lang="en" sz="2000" dirty="0" smtClean="0">
                <a:solidFill>
                  <a:schemeClr val="dk1"/>
                </a:solidFill>
              </a:rPr>
              <a:t>Showing up with </a:t>
            </a:r>
            <a:r>
              <a:rPr lang="en" sz="2000" dirty="0">
                <a:solidFill>
                  <a:schemeClr val="dk1"/>
                </a:solidFill>
              </a:rPr>
              <a:t>u</a:t>
            </a:r>
            <a:r>
              <a:rPr lang="en" sz="2000" dirty="0" smtClean="0">
                <a:solidFill>
                  <a:schemeClr val="dk1"/>
                </a:solidFill>
              </a:rPr>
              <a:t>nexplained injuries</a:t>
            </a:r>
          </a:p>
        </p:txBody>
      </p:sp>
    </p:spTree>
    <p:extLst>
      <p:ext uri="{BB962C8B-B14F-4D97-AF65-F5344CB8AC3E}">
        <p14:creationId xmlns:p14="http://schemas.microsoft.com/office/powerpoint/2010/main" val="149935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3" name="Google Shape;63;p14"/>
          <p:cNvSpPr txBox="1">
            <a:spLocks noGrp="1"/>
          </p:cNvSpPr>
          <p:nvPr>
            <p:ph type="title"/>
          </p:nvPr>
        </p:nvSpPr>
        <p:spPr>
          <a:xfrm>
            <a:off x="311700" y="571175"/>
            <a:ext cx="8520600" cy="855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7" name="Google Shape;75;p15" descr="pink question mark"/>
          <p:cNvPicPr preferRelativeResize="0"/>
          <p:nvPr/>
        </p:nvPicPr>
        <p:blipFill>
          <a:blip r:embed="rId4">
            <a:alphaModFix/>
          </a:blip>
          <a:stretch>
            <a:fillRect/>
          </a:stretch>
        </p:blipFill>
        <p:spPr>
          <a:xfrm>
            <a:off x="578300" y="1722064"/>
            <a:ext cx="832250" cy="832250"/>
          </a:xfrm>
          <a:prstGeom prst="rect">
            <a:avLst/>
          </a:prstGeom>
          <a:noFill/>
          <a:ln>
            <a:noFill/>
          </a:ln>
        </p:spPr>
      </p:pic>
      <p:sp>
        <p:nvSpPr>
          <p:cNvPr id="2" name="TextBox 1"/>
          <p:cNvSpPr txBox="1"/>
          <p:nvPr/>
        </p:nvSpPr>
        <p:spPr>
          <a:xfrm>
            <a:off x="1687975" y="1722064"/>
            <a:ext cx="7144325" cy="1015663"/>
          </a:xfrm>
          <a:prstGeom prst="rect">
            <a:avLst/>
          </a:prstGeom>
          <a:noFill/>
        </p:spPr>
        <p:txBody>
          <a:bodyPr wrap="square" rtlCol="0">
            <a:spAutoFit/>
          </a:bodyPr>
          <a:lstStyle/>
          <a:p>
            <a:r>
              <a:rPr lang="en-US" sz="2000" b="1" dirty="0">
                <a:solidFill>
                  <a:schemeClr val="dk1"/>
                </a:solidFill>
              </a:rPr>
              <a:t>Guiding Questions: </a:t>
            </a:r>
            <a:r>
              <a:rPr lang="en-US" sz="2000" dirty="0">
                <a:solidFill>
                  <a:schemeClr val="dk1"/>
                </a:solidFill>
              </a:rPr>
              <a:t>Big idea questions that students can brainstorm and share previous knowledge or new information with. </a:t>
            </a:r>
          </a:p>
        </p:txBody>
      </p:sp>
      <p:pic>
        <p:nvPicPr>
          <p:cNvPr id="8" name="Google Shape;74;p15" descr="Talking bubbles"/>
          <p:cNvPicPr preferRelativeResize="0"/>
          <p:nvPr/>
        </p:nvPicPr>
        <p:blipFill>
          <a:blip r:embed="rId5">
            <a:alphaModFix/>
          </a:blip>
          <a:stretch>
            <a:fillRect/>
          </a:stretch>
        </p:blipFill>
        <p:spPr>
          <a:xfrm>
            <a:off x="509625" y="2854000"/>
            <a:ext cx="969600" cy="969600"/>
          </a:xfrm>
          <a:prstGeom prst="rect">
            <a:avLst/>
          </a:prstGeom>
          <a:noFill/>
          <a:ln>
            <a:noFill/>
          </a:ln>
        </p:spPr>
      </p:pic>
      <p:sp>
        <p:nvSpPr>
          <p:cNvPr id="4" name="TextBox 3"/>
          <p:cNvSpPr txBox="1"/>
          <p:nvPr/>
        </p:nvSpPr>
        <p:spPr>
          <a:xfrm>
            <a:off x="1687975" y="2984857"/>
            <a:ext cx="7144325" cy="707886"/>
          </a:xfrm>
          <a:prstGeom prst="rect">
            <a:avLst/>
          </a:prstGeom>
          <a:noFill/>
        </p:spPr>
        <p:txBody>
          <a:bodyPr wrap="square" rtlCol="0">
            <a:spAutoFit/>
          </a:bodyPr>
          <a:lstStyle/>
          <a:p>
            <a:r>
              <a:rPr lang="en-US" sz="2000" b="1" dirty="0">
                <a:solidFill>
                  <a:schemeClr val="dk1"/>
                </a:solidFill>
              </a:rPr>
              <a:t>Think, Pair, Share: </a:t>
            </a:r>
            <a:r>
              <a:rPr lang="en-US" sz="2000" dirty="0">
                <a:solidFill>
                  <a:schemeClr val="dk1"/>
                </a:solidFill>
              </a:rPr>
              <a:t>Opportunity for students to work with </a:t>
            </a:r>
            <a:r>
              <a:rPr lang="en-US" sz="2000" dirty="0" smtClean="0">
                <a:solidFill>
                  <a:schemeClr val="dk1"/>
                </a:solidFill>
              </a:rPr>
              <a:t>a partner </a:t>
            </a:r>
            <a:r>
              <a:rPr lang="en-US" sz="2000" dirty="0">
                <a:solidFill>
                  <a:schemeClr val="dk1"/>
                </a:solidFill>
              </a:rPr>
              <a:t>or </a:t>
            </a:r>
            <a:r>
              <a:rPr lang="en-US" sz="2000" dirty="0" smtClean="0">
                <a:solidFill>
                  <a:schemeClr val="dk1"/>
                </a:solidFill>
              </a:rPr>
              <a:t>in a group </a:t>
            </a:r>
            <a:r>
              <a:rPr lang="en-US" sz="2000" dirty="0">
                <a:solidFill>
                  <a:schemeClr val="dk1"/>
                </a:solidFill>
              </a:rPr>
              <a:t>and share ideas based on a prompt. </a:t>
            </a:r>
            <a:endParaRPr lang="en-US" sz="2000" b="1"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369721"/>
            <a:ext cx="8520600" cy="781347"/>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t>Healthy, Unhealthy and Abusive Relationships</a:t>
            </a:r>
            <a:endParaRPr lang="en-CA" b="1" dirty="0"/>
          </a:p>
        </p:txBody>
      </p:sp>
      <p:pic>
        <p:nvPicPr>
          <p:cNvPr id="6" name="Picture 5" descr="Healthy: both partners are honest about how they feel about being physical and having sex. Neither person feels pressured to do anything they don't want to do.&#10;Unhealthy: one person is embarrassed to say how they feel or what they need. One person may go along with things they may not be comfortable with. &#10;Abusive: one person ignores the other's needs and wants. One person may be pushed into doing things that make them feel uncomfortable, afraid or ashamed. " title="Intimacy and Sex"/>
          <p:cNvPicPr>
            <a:picLocks noChangeAspect="1"/>
          </p:cNvPicPr>
          <p:nvPr/>
        </p:nvPicPr>
        <p:blipFill>
          <a:blip r:embed="rId3"/>
          <a:stretch>
            <a:fillRect/>
          </a:stretch>
        </p:blipFill>
        <p:spPr>
          <a:xfrm>
            <a:off x="311701" y="1151068"/>
            <a:ext cx="8520600" cy="2800667"/>
          </a:xfrm>
          <a:prstGeom prst="rect">
            <a:avLst/>
          </a:prstGeom>
        </p:spPr>
      </p:pic>
    </p:spTree>
    <p:extLst>
      <p:ext uri="{BB962C8B-B14F-4D97-AF65-F5344CB8AC3E}">
        <p14:creationId xmlns:p14="http://schemas.microsoft.com/office/powerpoint/2010/main" val="249120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725083" y="291525"/>
            <a:ext cx="7476620"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dirty="0"/>
              <a:t>Final Activity: </a:t>
            </a:r>
            <a:r>
              <a:rPr lang="en" sz="2820" b="1" dirty="0" smtClean="0"/>
              <a:t>Babysitting Scenario</a:t>
            </a:r>
            <a:endParaRPr sz="2820" b="1" dirty="0"/>
          </a:p>
        </p:txBody>
      </p:sp>
      <p:sp>
        <p:nvSpPr>
          <p:cNvPr id="2" name="TextBox 1"/>
          <p:cNvSpPr txBox="1"/>
          <p:nvPr/>
        </p:nvSpPr>
        <p:spPr>
          <a:xfrm>
            <a:off x="725083" y="1272812"/>
            <a:ext cx="7476620" cy="2708434"/>
          </a:xfrm>
          <a:prstGeom prst="rect">
            <a:avLst/>
          </a:prstGeom>
          <a:noFill/>
        </p:spPr>
        <p:txBody>
          <a:bodyPr wrap="square" rtlCol="0">
            <a:spAutoFit/>
          </a:bodyPr>
          <a:lstStyle/>
          <a:p>
            <a:pPr lvl="0">
              <a:spcAft>
                <a:spcPts val="1200"/>
              </a:spcAft>
            </a:pPr>
            <a:r>
              <a:rPr lang="en" sz="2000" dirty="0">
                <a:solidFill>
                  <a:schemeClr val="dk1"/>
                </a:solidFill>
              </a:rPr>
              <a:t>The person you have been dating for a few </a:t>
            </a:r>
            <a:r>
              <a:rPr lang="en" sz="2000" dirty="0" smtClean="0">
                <a:solidFill>
                  <a:schemeClr val="dk1"/>
                </a:solidFill>
              </a:rPr>
              <a:t>months doesn’t like to be excluded from your plans. They often ask to join you while you are with friends. </a:t>
            </a:r>
          </a:p>
          <a:p>
            <a:pPr lvl="0">
              <a:spcAft>
                <a:spcPts val="1200"/>
              </a:spcAft>
            </a:pPr>
            <a:r>
              <a:rPr lang="en" sz="2000" dirty="0" smtClean="0">
                <a:solidFill>
                  <a:schemeClr val="dk1"/>
                </a:solidFill>
              </a:rPr>
              <a:t>Now they want to </a:t>
            </a:r>
            <a:r>
              <a:rPr lang="en" sz="2000" dirty="0">
                <a:solidFill>
                  <a:schemeClr val="dk1"/>
                </a:solidFill>
              </a:rPr>
              <a:t>visit you while you are babysitting. </a:t>
            </a:r>
          </a:p>
          <a:p>
            <a:pPr lvl="0">
              <a:spcAft>
                <a:spcPts val="1200"/>
              </a:spcAft>
            </a:pPr>
            <a:r>
              <a:rPr lang="en" sz="2000" dirty="0" smtClean="0">
                <a:solidFill>
                  <a:schemeClr val="dk1"/>
                </a:solidFill>
              </a:rPr>
              <a:t>You do not think it would be appropriate for them to visit while you are watching the children. </a:t>
            </a:r>
          </a:p>
          <a:p>
            <a:pPr marL="685800" indent="-342900">
              <a:spcAft>
                <a:spcPts val="1200"/>
              </a:spcAft>
              <a:buClrTx/>
              <a:buFont typeface="Arial" panose="020B0604020202020204" pitchFamily="34" charset="0"/>
              <a:buChar char="•"/>
            </a:pPr>
            <a:r>
              <a:rPr lang="en" sz="2000" dirty="0" smtClean="0">
                <a:solidFill>
                  <a:schemeClr val="dk1"/>
                </a:solidFill>
              </a:rPr>
              <a:t>What </a:t>
            </a:r>
            <a:r>
              <a:rPr lang="en" sz="2000" dirty="0">
                <a:solidFill>
                  <a:schemeClr val="dk1"/>
                </a:solidFill>
              </a:rPr>
              <a:t>could you say </a:t>
            </a:r>
            <a:r>
              <a:rPr lang="en" sz="2000" dirty="0" smtClean="0">
                <a:solidFill>
                  <a:schemeClr val="dk1"/>
                </a:solidFill>
              </a:rPr>
              <a:t>in </a:t>
            </a:r>
            <a:r>
              <a:rPr lang="en" sz="2000" dirty="0">
                <a:solidFill>
                  <a:schemeClr val="dk1"/>
                </a:solidFill>
              </a:rPr>
              <a:t>this situation</a:t>
            </a:r>
            <a:r>
              <a:rPr lang="en" sz="2000" dirty="0" smtClean="0">
                <a:solidFill>
                  <a:schemeClr val="dk1"/>
                </a:solidFill>
              </a:rPr>
              <a:t>?</a:t>
            </a:r>
          </a:p>
        </p:txBody>
      </p:sp>
      <p:pic>
        <p:nvPicPr>
          <p:cNvPr id="5" name="Google Shape;86;p16" descr="checklist"/>
          <p:cNvPicPr preferRelativeResize="0"/>
          <p:nvPr/>
        </p:nvPicPr>
        <p:blipFill>
          <a:blip r:embed="rId4">
            <a:alphaModFix/>
          </a:blip>
          <a:stretch>
            <a:fillRect/>
          </a:stretch>
        </p:blipFill>
        <p:spPr>
          <a:xfrm>
            <a:off x="7749741" y="2725571"/>
            <a:ext cx="1255675" cy="1255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1108650" y="582525"/>
            <a:ext cx="6926700" cy="8022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More Questions? Talk to Someone:</a:t>
            </a:r>
            <a:endParaRPr sz="2820" b="1"/>
          </a:p>
        </p:txBody>
      </p:sp>
      <p:sp>
        <p:nvSpPr>
          <p:cNvPr id="2" name="TextBox 1"/>
          <p:cNvSpPr txBox="1"/>
          <p:nvPr/>
        </p:nvSpPr>
        <p:spPr>
          <a:xfrm>
            <a:off x="1108650" y="1749001"/>
            <a:ext cx="4737194" cy="1938992"/>
          </a:xfrm>
          <a:prstGeom prst="rect">
            <a:avLst/>
          </a:prstGeom>
          <a:noFill/>
        </p:spPr>
        <p:txBody>
          <a:bodyPr wrap="none" rtlCol="0">
            <a:spAutoFit/>
          </a:bodyPr>
          <a:lstStyle/>
          <a:p>
            <a:pPr marL="571500" indent="-444500">
              <a:buClr>
                <a:schemeClr val="dk1"/>
              </a:buClr>
              <a:buSzPts val="2000"/>
              <a:buFont typeface="Arial"/>
              <a:buChar char="•"/>
            </a:pPr>
            <a:r>
              <a:rPr lang="en-US" sz="2000" dirty="0">
                <a:solidFill>
                  <a:schemeClr val="dk1"/>
                </a:solidFill>
              </a:rPr>
              <a:t>Parents/ Guardian</a:t>
            </a:r>
          </a:p>
          <a:p>
            <a:pPr marL="571500" lvl="0" indent="-444500">
              <a:buClr>
                <a:schemeClr val="dk1"/>
              </a:buClr>
              <a:buSzPts val="2000"/>
              <a:buChar char="•"/>
            </a:pPr>
            <a:r>
              <a:rPr lang="en-US" sz="2000" dirty="0" smtClean="0">
                <a:solidFill>
                  <a:schemeClr val="dk1"/>
                </a:solidFill>
              </a:rPr>
              <a:t>Teacher/ Principal</a:t>
            </a:r>
            <a:endParaRPr lang="en-US" sz="2000" dirty="0">
              <a:solidFill>
                <a:schemeClr val="dk1"/>
              </a:solidFill>
            </a:endParaRPr>
          </a:p>
          <a:p>
            <a:pPr marL="571500" lvl="0" indent="-444500">
              <a:buClr>
                <a:schemeClr val="dk1"/>
              </a:buClr>
              <a:buSzPts val="2000"/>
              <a:buChar char="•"/>
            </a:pPr>
            <a:r>
              <a:rPr lang="en-US" sz="2000" dirty="0" smtClean="0">
                <a:solidFill>
                  <a:schemeClr val="dk1"/>
                </a:solidFill>
              </a:rPr>
              <a:t>Doctor </a:t>
            </a:r>
            <a:r>
              <a:rPr lang="en-US" sz="2000" dirty="0">
                <a:solidFill>
                  <a:schemeClr val="dk1"/>
                </a:solidFill>
              </a:rPr>
              <a:t>or Health Care Professional</a:t>
            </a:r>
          </a:p>
          <a:p>
            <a:pPr marL="571500" lvl="0" indent="-444500">
              <a:buClr>
                <a:schemeClr val="dk1"/>
              </a:buClr>
              <a:buSzPts val="2000"/>
              <a:buChar char="•"/>
            </a:pPr>
            <a:r>
              <a:rPr lang="en-US" sz="2000" dirty="0">
                <a:solidFill>
                  <a:schemeClr val="dk1"/>
                </a:solidFill>
              </a:rPr>
              <a:t>School Health Nurse</a:t>
            </a:r>
          </a:p>
          <a:p>
            <a:pPr marL="571500" lvl="0" indent="-444500">
              <a:buClr>
                <a:schemeClr val="dk1"/>
              </a:buClr>
              <a:buSzPts val="2000"/>
              <a:buChar char="•"/>
            </a:pPr>
            <a:r>
              <a:rPr lang="en-US" sz="2000" dirty="0" smtClean="0">
                <a:solidFill>
                  <a:schemeClr val="dk1"/>
                </a:solidFill>
              </a:rPr>
              <a:t>Child and Youth Worker </a:t>
            </a:r>
          </a:p>
          <a:p>
            <a:pPr marL="571500" lvl="0" indent="-444500">
              <a:buClr>
                <a:schemeClr val="dk1"/>
              </a:buClr>
              <a:buSzPts val="2000"/>
              <a:buChar char="•"/>
            </a:pPr>
            <a:r>
              <a:rPr lang="en-US" sz="2000" dirty="0" smtClean="0">
                <a:solidFill>
                  <a:schemeClr val="dk1"/>
                </a:solidFill>
              </a:rPr>
              <a:t>Kids </a:t>
            </a:r>
            <a:r>
              <a:rPr lang="en-US" sz="2000" dirty="0">
                <a:solidFill>
                  <a:schemeClr val="dk1"/>
                </a:solidFill>
              </a:rPr>
              <a:t>Help </a:t>
            </a:r>
            <a:r>
              <a:rPr lang="en-US" sz="2000" dirty="0" smtClean="0">
                <a:solidFill>
                  <a:schemeClr val="dk1"/>
                </a:solidFill>
              </a:rPr>
              <a:t>Phone</a:t>
            </a:r>
            <a:endParaRPr lang="en-US" sz="2000" dirty="0">
              <a:solidFill>
                <a:schemeClr val="dk1"/>
              </a:solidFill>
            </a:endParaRPr>
          </a:p>
        </p:txBody>
      </p:sp>
      <p:pic>
        <p:nvPicPr>
          <p:cNvPr id="5" name="Google Shape;302;p44" descr="grey phone call icon"/>
          <p:cNvPicPr preferRelativeResize="0"/>
          <p:nvPr/>
        </p:nvPicPr>
        <p:blipFill>
          <a:blip r:embed="rId4">
            <a:alphaModFix/>
          </a:blip>
          <a:stretch>
            <a:fillRect/>
          </a:stretch>
        </p:blipFill>
        <p:spPr>
          <a:xfrm>
            <a:off x="6141675" y="1794318"/>
            <a:ext cx="1893675" cy="1893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699" y="300646"/>
            <a:ext cx="8520600" cy="707400"/>
          </a:xfrm>
          <a:prstGeom prst="rect">
            <a:avLst/>
          </a:prstGeom>
          <a:ln w="19050" cap="flat" cmpd="sng">
            <a:solidFill>
              <a:srgbClr val="000000"/>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r>
              <a:rPr lang="en" b="1"/>
              <a:t>Final Thoughts</a:t>
            </a:r>
            <a:endParaRPr b="1"/>
          </a:p>
        </p:txBody>
      </p:sp>
      <p:sp>
        <p:nvSpPr>
          <p:cNvPr id="2" name="TextBox 1"/>
          <p:cNvSpPr txBox="1"/>
          <p:nvPr/>
        </p:nvSpPr>
        <p:spPr>
          <a:xfrm>
            <a:off x="311699" y="1372993"/>
            <a:ext cx="6438017" cy="2554545"/>
          </a:xfrm>
          <a:prstGeom prst="rect">
            <a:avLst/>
          </a:prstGeom>
          <a:noFill/>
        </p:spPr>
        <p:txBody>
          <a:bodyPr wrap="square" rtlCol="0">
            <a:spAutoFit/>
          </a:bodyPr>
          <a:lstStyle/>
          <a:p>
            <a:pPr marL="457200" lvl="0" indent="-355600">
              <a:buClr>
                <a:schemeClr val="dk1"/>
              </a:buClr>
              <a:buSzPts val="2000"/>
              <a:buChar char="●"/>
            </a:pPr>
            <a:r>
              <a:rPr lang="en-CA" sz="2000" dirty="0" smtClean="0">
                <a:solidFill>
                  <a:schemeClr val="dk1"/>
                </a:solidFill>
              </a:rPr>
              <a:t>A healthy relationship has honesty and trust, open communication, and makes you happy</a:t>
            </a:r>
          </a:p>
          <a:p>
            <a:pPr marL="101600" lvl="0">
              <a:buClr>
                <a:schemeClr val="dk1"/>
              </a:buClr>
              <a:buSzPts val="2000"/>
            </a:pPr>
            <a:endParaRPr lang="en-CA" sz="2000" dirty="0" smtClean="0">
              <a:solidFill>
                <a:schemeClr val="dk1"/>
              </a:solidFill>
            </a:endParaRPr>
          </a:p>
          <a:p>
            <a:pPr marL="457200" lvl="0" indent="-355600">
              <a:buClr>
                <a:schemeClr val="dk1"/>
              </a:buClr>
              <a:buSzPts val="2000"/>
              <a:buChar char="●"/>
            </a:pPr>
            <a:r>
              <a:rPr lang="en-CA" sz="2000" dirty="0" smtClean="0">
                <a:solidFill>
                  <a:schemeClr val="dk1"/>
                </a:solidFill>
              </a:rPr>
              <a:t>An unhealthy relationship might have jealousy, lack of respect, and may make you feel pressured to do something you are not comfortable with. An unhealthy relationship might make you feel anxious and confused</a:t>
            </a:r>
          </a:p>
        </p:txBody>
      </p:sp>
      <p:pic>
        <p:nvPicPr>
          <p:cNvPr id="4" name="Picture 3" descr="two people in lov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2063" y="1675147"/>
            <a:ext cx="1950236" cy="195023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a:xfrm>
            <a:off x="402300" y="1150187"/>
            <a:ext cx="4703100" cy="2139553"/>
          </a:xfrm>
          <a:ln>
            <a:noFill/>
          </a:ln>
        </p:spPr>
        <p:style>
          <a:lnRef idx="2">
            <a:schemeClr val="dk1"/>
          </a:lnRef>
          <a:fillRef idx="1">
            <a:schemeClr val="lt1"/>
          </a:fillRef>
          <a:effectRef idx="0">
            <a:schemeClr val="dk1"/>
          </a:effectRef>
          <a:fontRef idx="minor">
            <a:schemeClr val="dk1"/>
          </a:fontRef>
        </p:style>
        <p:txBody>
          <a:bodyPr anchor="ctr">
            <a:noAutofit/>
          </a:bodyPr>
          <a:lstStyle/>
          <a:p>
            <a:pPr algn="ctr"/>
            <a:r>
              <a:rPr lang="en-CA" sz="6600" dirty="0" smtClean="0"/>
              <a:t>Questions?</a:t>
            </a:r>
            <a:endParaRPr lang="en-CA" sz="6600" dirty="0"/>
          </a:p>
        </p:txBody>
      </p:sp>
      <p:pic>
        <p:nvPicPr>
          <p:cNvPr id="7" name="Picture 6" descr="question box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026" y="240008"/>
            <a:ext cx="3915410" cy="3915410"/>
          </a:xfrm>
          <a:prstGeom prst="rect">
            <a:avLst/>
          </a:prstGeom>
        </p:spPr>
      </p:pic>
    </p:spTree>
    <p:extLst>
      <p:ext uri="{BB962C8B-B14F-4D97-AF65-F5344CB8AC3E}">
        <p14:creationId xmlns:p14="http://schemas.microsoft.com/office/powerpoint/2010/main" val="215593032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2" name="Google Shape;72;p15"/>
          <p:cNvSpPr txBox="1">
            <a:spLocks noGrp="1"/>
          </p:cNvSpPr>
          <p:nvPr>
            <p:ph type="title"/>
          </p:nvPr>
        </p:nvSpPr>
        <p:spPr>
          <a:xfrm>
            <a:off x="311700" y="571125"/>
            <a:ext cx="8520600" cy="8226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2820" b="1"/>
              <a:t>Presentation Format</a:t>
            </a:r>
            <a:endParaRPr sz="2820" b="1"/>
          </a:p>
        </p:txBody>
      </p:sp>
      <p:pic>
        <p:nvPicPr>
          <p:cNvPr id="7" name="Google Shape;85;p16" descr="video icon"/>
          <p:cNvPicPr preferRelativeResize="0"/>
          <p:nvPr/>
        </p:nvPicPr>
        <p:blipFill>
          <a:blip r:embed="rId4">
            <a:alphaModFix/>
          </a:blip>
          <a:stretch>
            <a:fillRect/>
          </a:stretch>
        </p:blipFill>
        <p:spPr>
          <a:xfrm>
            <a:off x="498088" y="1720362"/>
            <a:ext cx="969622" cy="969600"/>
          </a:xfrm>
          <a:prstGeom prst="rect">
            <a:avLst/>
          </a:prstGeom>
          <a:noFill/>
          <a:ln>
            <a:noFill/>
          </a:ln>
        </p:spPr>
      </p:pic>
      <p:sp>
        <p:nvSpPr>
          <p:cNvPr id="2" name="TextBox 1"/>
          <p:cNvSpPr txBox="1"/>
          <p:nvPr/>
        </p:nvSpPr>
        <p:spPr>
          <a:xfrm>
            <a:off x="1687975" y="1851219"/>
            <a:ext cx="7144325" cy="707886"/>
          </a:xfrm>
          <a:prstGeom prst="rect">
            <a:avLst/>
          </a:prstGeom>
          <a:noFill/>
        </p:spPr>
        <p:txBody>
          <a:bodyPr wrap="square" rtlCol="0">
            <a:spAutoFit/>
          </a:bodyPr>
          <a:lstStyle/>
          <a:p>
            <a:r>
              <a:rPr lang="en-US" sz="2000" b="1" dirty="0">
                <a:solidFill>
                  <a:schemeClr val="dk1"/>
                </a:solidFill>
              </a:rPr>
              <a:t>Videos: </a:t>
            </a:r>
            <a:r>
              <a:rPr lang="en-US" sz="2000" dirty="0">
                <a:solidFill>
                  <a:schemeClr val="dk1"/>
                </a:solidFill>
              </a:rPr>
              <a:t>Students can watch a short video clip that connects with </a:t>
            </a:r>
            <a:r>
              <a:rPr lang="en-US" sz="2000" dirty="0" smtClean="0">
                <a:solidFill>
                  <a:schemeClr val="dk1"/>
                </a:solidFill>
              </a:rPr>
              <a:t>the topic</a:t>
            </a:r>
            <a:r>
              <a:rPr lang="en-US" sz="2000" dirty="0">
                <a:solidFill>
                  <a:schemeClr val="dk1"/>
                </a:solidFill>
              </a:rPr>
              <a:t>.  Discussion can follow before or after videos</a:t>
            </a:r>
            <a:r>
              <a:rPr lang="en-US" sz="2000" dirty="0" smtClean="0">
                <a:solidFill>
                  <a:schemeClr val="dk1"/>
                </a:solidFill>
              </a:rPr>
              <a:t>.</a:t>
            </a:r>
            <a:endParaRPr lang="en-US" sz="2000" b="1" dirty="0">
              <a:solidFill>
                <a:schemeClr val="dk1"/>
              </a:solidFill>
            </a:endParaRPr>
          </a:p>
        </p:txBody>
      </p:sp>
      <p:pic>
        <p:nvPicPr>
          <p:cNvPr id="8" name="Google Shape;86;p16" descr="checklist"/>
          <p:cNvPicPr preferRelativeResize="0"/>
          <p:nvPr/>
        </p:nvPicPr>
        <p:blipFill>
          <a:blip r:embed="rId5">
            <a:alphaModFix/>
          </a:blip>
          <a:stretch>
            <a:fillRect/>
          </a:stretch>
        </p:blipFill>
        <p:spPr>
          <a:xfrm>
            <a:off x="562262" y="2939462"/>
            <a:ext cx="841275" cy="841275"/>
          </a:xfrm>
          <a:prstGeom prst="rect">
            <a:avLst/>
          </a:prstGeom>
          <a:noFill/>
          <a:ln>
            <a:noFill/>
          </a:ln>
        </p:spPr>
      </p:pic>
      <p:sp>
        <p:nvSpPr>
          <p:cNvPr id="4" name="TextBox 3"/>
          <p:cNvSpPr txBox="1"/>
          <p:nvPr/>
        </p:nvSpPr>
        <p:spPr>
          <a:xfrm>
            <a:off x="1687975" y="3157870"/>
            <a:ext cx="7144325" cy="400110"/>
          </a:xfrm>
          <a:prstGeom prst="rect">
            <a:avLst/>
          </a:prstGeom>
          <a:noFill/>
        </p:spPr>
        <p:txBody>
          <a:bodyPr wrap="square" rtlCol="0">
            <a:spAutoFit/>
          </a:bodyPr>
          <a:lstStyle/>
          <a:p>
            <a:r>
              <a:rPr lang="en-US" sz="2000" b="1" dirty="0">
                <a:solidFill>
                  <a:schemeClr val="dk1"/>
                </a:solidFill>
              </a:rPr>
              <a:t>Final Activity: </a:t>
            </a:r>
            <a:r>
              <a:rPr lang="en-US" sz="2000" dirty="0">
                <a:solidFill>
                  <a:schemeClr val="dk1"/>
                </a:solidFill>
              </a:rPr>
              <a:t>Activity that concludes the presentation. </a:t>
            </a:r>
            <a:endParaRPr lang="en-US" sz="2000" b="1"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836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lnSpc>
                <a:spcPct val="90000"/>
              </a:lnSpc>
              <a:spcBef>
                <a:spcPts val="0"/>
              </a:spcBef>
              <a:spcAft>
                <a:spcPts val="0"/>
              </a:spcAft>
              <a:buNone/>
            </a:pPr>
            <a:r>
              <a:rPr lang="en" b="1" dirty="0"/>
              <a:t>Curriculum Expectations</a:t>
            </a:r>
            <a:r>
              <a:rPr lang="en" dirty="0"/>
              <a:t> </a:t>
            </a:r>
            <a:r>
              <a:rPr lang="en" dirty="0" smtClean="0"/>
              <a:t>– Grade 8</a:t>
            </a:r>
            <a:endParaRPr b="1" dirty="0"/>
          </a:p>
        </p:txBody>
      </p:sp>
      <p:sp>
        <p:nvSpPr>
          <p:cNvPr id="2" name="TextBox 1"/>
          <p:cNvSpPr txBox="1"/>
          <p:nvPr/>
        </p:nvSpPr>
        <p:spPr>
          <a:xfrm>
            <a:off x="311700" y="1531088"/>
            <a:ext cx="8520600" cy="1323439"/>
          </a:xfrm>
          <a:prstGeom prst="rect">
            <a:avLst/>
          </a:prstGeom>
          <a:noFill/>
        </p:spPr>
        <p:txBody>
          <a:bodyPr wrap="square" rtlCol="0">
            <a:spAutoFit/>
          </a:bodyPr>
          <a:lstStyle/>
          <a:p>
            <a:r>
              <a:rPr lang="en-US" sz="2000" b="1" dirty="0">
                <a:solidFill>
                  <a:schemeClr val="dk1"/>
                </a:solidFill>
              </a:rPr>
              <a:t>D3.3 </a:t>
            </a:r>
            <a:r>
              <a:rPr lang="en-US" sz="2000" dirty="0" smtClean="0">
                <a:solidFill>
                  <a:schemeClr val="dk1"/>
                </a:solidFill>
              </a:rPr>
              <a:t>analyze </a:t>
            </a:r>
            <a:r>
              <a:rPr lang="en-US" sz="2000" dirty="0">
                <a:solidFill>
                  <a:schemeClr val="dk1"/>
                </a:solidFill>
              </a:rPr>
              <a:t>the attractions and benefits associated with being in a healthy relationship, as well as the benefits, risks, and drawbacks, for themselves and others, of relationships involving different degrees of sexual intimacy. </a:t>
            </a:r>
            <a:endParaRPr lang="en-US" sz="2000" b="1" dirty="0">
              <a:solidFill>
                <a:schemeClr val="dk1"/>
              </a:solidFill>
            </a:endParaRPr>
          </a:p>
        </p:txBody>
      </p:sp>
      <p:pic>
        <p:nvPicPr>
          <p:cNvPr id="5" name="Google Shape;93;p17" descr="check mark"/>
          <p:cNvPicPr preferRelativeResize="0"/>
          <p:nvPr/>
        </p:nvPicPr>
        <p:blipFill>
          <a:blip r:embed="rId4">
            <a:alphaModFix/>
          </a:blip>
          <a:stretch>
            <a:fillRect/>
          </a:stretch>
        </p:blipFill>
        <p:spPr>
          <a:xfrm>
            <a:off x="7495309" y="2743442"/>
            <a:ext cx="1336991" cy="13069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11700" y="179182"/>
            <a:ext cx="8520600" cy="966779"/>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000" dirty="0" smtClean="0"/>
              <a:t>Healthy Relationships</a:t>
            </a:r>
            <a:endParaRPr sz="4000" dirty="0"/>
          </a:p>
        </p:txBody>
      </p:sp>
      <p:sp>
        <p:nvSpPr>
          <p:cNvPr id="56" name="Google Shape;56;p13"/>
          <p:cNvSpPr txBox="1">
            <a:spLocks noGrp="1"/>
          </p:cNvSpPr>
          <p:nvPr>
            <p:ph type="subTitle" idx="1"/>
          </p:nvPr>
        </p:nvSpPr>
        <p:spPr>
          <a:xfrm>
            <a:off x="311700" y="3453198"/>
            <a:ext cx="8520600" cy="631855"/>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smtClean="0">
                <a:solidFill>
                  <a:schemeClr val="dk1"/>
                </a:solidFill>
              </a:rPr>
              <a:t>Grade 8</a:t>
            </a:r>
            <a:endParaRPr dirty="0">
              <a:solidFill>
                <a:schemeClr val="dk1"/>
              </a:solidFill>
            </a:endParaRPr>
          </a:p>
        </p:txBody>
      </p:sp>
      <p:pic>
        <p:nvPicPr>
          <p:cNvPr id="6" name="Picture 5" descr="man holding up a women"/>
          <p:cNvPicPr>
            <a:picLocks noChangeAspect="1"/>
          </p:cNvPicPr>
          <p:nvPr/>
        </p:nvPicPr>
        <p:blipFill rotWithShape="1">
          <a:blip r:embed="rId4">
            <a:extLst>
              <a:ext uri="{28A0092B-C50C-407E-A947-70E740481C1C}">
                <a14:useLocalDpi xmlns:a14="http://schemas.microsoft.com/office/drawing/2010/main" val="0"/>
              </a:ext>
            </a:extLst>
          </a:blip>
          <a:srcRect r="23859"/>
          <a:stretch/>
        </p:blipFill>
        <p:spPr>
          <a:xfrm flipH="1">
            <a:off x="3747474" y="1216682"/>
            <a:ext cx="1649051" cy="2165794"/>
          </a:xfrm>
          <a:prstGeom prst="rect">
            <a:avLst/>
          </a:prstGeom>
        </p:spPr>
      </p:pic>
    </p:spTree>
    <p:extLst>
      <p:ext uri="{BB962C8B-B14F-4D97-AF65-F5344CB8AC3E}">
        <p14:creationId xmlns:p14="http://schemas.microsoft.com/office/powerpoint/2010/main" val="322335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409945"/>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Learning Objectives</a:t>
            </a:r>
            <a:endParaRPr lang="en-CA" b="1" dirty="0">
              <a:solidFill>
                <a:schemeClr val="tx1"/>
              </a:solidFill>
              <a:latin typeface="+mj-lt"/>
            </a:endParaRPr>
          </a:p>
        </p:txBody>
      </p:sp>
      <p:sp>
        <p:nvSpPr>
          <p:cNvPr id="3" name="TextBox 2"/>
          <p:cNvSpPr txBox="1"/>
          <p:nvPr/>
        </p:nvSpPr>
        <p:spPr>
          <a:xfrm>
            <a:off x="311699" y="1477113"/>
            <a:ext cx="8520600" cy="2246769"/>
          </a:xfrm>
          <a:prstGeom prst="rect">
            <a:avLst/>
          </a:prstGeom>
          <a:noFill/>
        </p:spPr>
        <p:txBody>
          <a:bodyPr wrap="square" rtlCol="0">
            <a:spAutoFit/>
          </a:bodyPr>
          <a:lstStyle/>
          <a:p>
            <a:pPr lvl="1"/>
            <a:r>
              <a:rPr lang="en-US" sz="2000" dirty="0" smtClean="0"/>
              <a:t>At the end of this presentation, you will understand the attractions, benefits, drawbacks and risks of being in a relationship. You will also:</a:t>
            </a:r>
          </a:p>
          <a:p>
            <a:pPr lvl="1"/>
            <a:endParaRPr lang="en-US" sz="2000" dirty="0"/>
          </a:p>
          <a:p>
            <a:pPr marL="342900" lvl="1" indent="-342900">
              <a:buFont typeface="Arial" panose="020B0604020202020204" pitchFamily="34" charset="0"/>
              <a:buChar char="•"/>
            </a:pPr>
            <a:r>
              <a:rPr lang="en-US" sz="2000" dirty="0" smtClean="0"/>
              <a:t>Learn to appreciate the changes you might experience as you grow up</a:t>
            </a:r>
          </a:p>
          <a:p>
            <a:pPr marL="342900" lvl="1" indent="-342900">
              <a:buFont typeface="Arial" panose="020B0604020202020204" pitchFamily="34" charset="0"/>
              <a:buChar char="•"/>
            </a:pPr>
            <a:r>
              <a:rPr lang="en-US" sz="2000" dirty="0" smtClean="0"/>
              <a:t>Improve the class environment by helping everyone feel welcomed, included, accepted, </a:t>
            </a:r>
            <a:r>
              <a:rPr lang="en-US" sz="2000" smtClean="0"/>
              <a:t>and supported</a:t>
            </a:r>
            <a:endParaRPr lang="en-US" sz="2000" dirty="0" smtClean="0"/>
          </a:p>
          <a:p>
            <a:pPr marL="342900" lvl="1" indent="-342900">
              <a:buFont typeface="Arial" panose="020B0604020202020204" pitchFamily="34" charset="0"/>
              <a:buChar char="•"/>
            </a:pPr>
            <a:r>
              <a:rPr lang="en-US" sz="2000" dirty="0"/>
              <a:t>Understand that everyone has differences and this makes them unique  </a:t>
            </a:r>
          </a:p>
        </p:txBody>
      </p:sp>
    </p:spTree>
    <p:extLst>
      <p:ext uri="{BB962C8B-B14F-4D97-AF65-F5344CB8AC3E}">
        <p14:creationId xmlns:p14="http://schemas.microsoft.com/office/powerpoint/2010/main" val="3678846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itle 1"/>
          <p:cNvSpPr>
            <a:spLocks noGrp="1"/>
          </p:cNvSpPr>
          <p:nvPr>
            <p:ph type="title"/>
          </p:nvPr>
        </p:nvSpPr>
        <p:spPr>
          <a:xfrm>
            <a:off x="311699" y="349787"/>
            <a:ext cx="8520600" cy="878600"/>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b="1" dirty="0" smtClean="0">
                <a:solidFill>
                  <a:schemeClr val="tx1"/>
                </a:solidFill>
                <a:latin typeface="+mj-lt"/>
                <a:ea typeface="Calibri"/>
                <a:cs typeface="Calibri"/>
                <a:sym typeface="Calibri"/>
              </a:rPr>
              <a:t>Making Decisions About Your Health</a:t>
            </a:r>
            <a:endParaRPr lang="en-CA" b="1" dirty="0">
              <a:solidFill>
                <a:schemeClr val="tx1"/>
              </a:solidFill>
              <a:latin typeface="+mj-lt"/>
            </a:endParaRPr>
          </a:p>
        </p:txBody>
      </p:sp>
      <p:pic>
        <p:nvPicPr>
          <p:cNvPr id="5" name="Picture 4" descr="making informed decisions about your health" title="making informed decisions"/>
          <p:cNvPicPr>
            <a:picLocks noChangeAspect="1"/>
          </p:cNvPicPr>
          <p:nvPr/>
        </p:nvPicPr>
        <p:blipFill rotWithShape="1">
          <a:blip r:embed="rId3">
            <a:extLst>
              <a:ext uri="{28A0092B-C50C-407E-A947-70E740481C1C}">
                <a14:useLocalDpi xmlns:a14="http://schemas.microsoft.com/office/drawing/2010/main" val="0"/>
              </a:ext>
            </a:extLst>
          </a:blip>
          <a:srcRect t="7868" b="12543"/>
          <a:stretch/>
        </p:blipFill>
        <p:spPr>
          <a:xfrm>
            <a:off x="1072109" y="1471882"/>
            <a:ext cx="3204837" cy="2550694"/>
          </a:xfrm>
          <a:prstGeom prst="rect">
            <a:avLst/>
          </a:prstGeom>
        </p:spPr>
      </p:pic>
      <p:pic>
        <p:nvPicPr>
          <p:cNvPr id="3" name="Picture 2" title="people talking"/>
          <p:cNvPicPr>
            <a:picLocks noChangeAspect="1"/>
          </p:cNvPicPr>
          <p:nvPr/>
        </p:nvPicPr>
        <p:blipFill rotWithShape="1">
          <a:blip r:embed="rId4">
            <a:extLst>
              <a:ext uri="{28A0092B-C50C-407E-A947-70E740481C1C}">
                <a14:useLocalDpi xmlns:a14="http://schemas.microsoft.com/office/drawing/2010/main" val="0"/>
              </a:ext>
            </a:extLst>
          </a:blip>
          <a:srcRect t="5446" b="8668"/>
          <a:stretch/>
        </p:blipFill>
        <p:spPr>
          <a:xfrm>
            <a:off x="4972762" y="1379658"/>
            <a:ext cx="3184649" cy="2735142"/>
          </a:xfrm>
          <a:prstGeom prst="rect">
            <a:avLst/>
          </a:prstGeom>
        </p:spPr>
      </p:pic>
    </p:spTree>
    <p:extLst>
      <p:ext uri="{BB962C8B-B14F-4D97-AF65-F5344CB8AC3E}">
        <p14:creationId xmlns:p14="http://schemas.microsoft.com/office/powerpoint/2010/main" val="2783388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ctrTitle"/>
          </p:nvPr>
        </p:nvSpPr>
        <p:spPr>
          <a:xfrm>
            <a:off x="1011081" y="336612"/>
            <a:ext cx="7454263" cy="925766"/>
          </a:xfrm>
        </p:spPr>
        <p:style>
          <a:lnRef idx="2">
            <a:schemeClr val="dk1"/>
          </a:lnRef>
          <a:fillRef idx="1">
            <a:schemeClr val="lt1"/>
          </a:fillRef>
          <a:effectRef idx="0">
            <a:schemeClr val="dk1"/>
          </a:effectRef>
          <a:fontRef idx="minor">
            <a:schemeClr val="dk1"/>
          </a:fontRef>
        </p:style>
        <p:txBody>
          <a:bodyPr anchor="ctr">
            <a:noAutofit/>
          </a:bodyPr>
          <a:lstStyle/>
          <a:p>
            <a:pPr algn="ctr"/>
            <a:r>
              <a:rPr lang="en-CA" sz="2800" b="1" dirty="0" smtClean="0">
                <a:latin typeface="+mj-lt"/>
              </a:rPr>
              <a:t>Feelings about Relationships</a:t>
            </a:r>
            <a:endParaRPr lang="en-CA" sz="2800" b="1" dirty="0">
              <a:latin typeface="+mj-lt"/>
            </a:endParaRPr>
          </a:p>
        </p:txBody>
      </p:sp>
      <p:sp>
        <p:nvSpPr>
          <p:cNvPr id="11" name="Text Placeholder 2"/>
          <p:cNvSpPr txBox="1">
            <a:spLocks/>
          </p:cNvSpPr>
          <p:nvPr/>
        </p:nvSpPr>
        <p:spPr>
          <a:xfrm>
            <a:off x="1011081" y="1530416"/>
            <a:ext cx="4854460" cy="2290194"/>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
                <a:schemeClr val="tx1"/>
              </a:buClr>
            </a:pPr>
            <a:r>
              <a:rPr lang="en-CA" sz="2000" b="1" dirty="0">
                <a:solidFill>
                  <a:schemeClr val="tx1"/>
                </a:solidFill>
              </a:rPr>
              <a:t>It’s Okay… </a:t>
            </a:r>
          </a:p>
          <a:p>
            <a:pPr marL="342900" indent="-342900">
              <a:buClr>
                <a:schemeClr val="tx1"/>
              </a:buClr>
              <a:buFont typeface="Arial" panose="020B0604020202020204" pitchFamily="34" charset="0"/>
              <a:buChar char="•"/>
            </a:pPr>
            <a:r>
              <a:rPr lang="en-CA" sz="2000" dirty="0">
                <a:solidFill>
                  <a:schemeClr val="tx1"/>
                </a:solidFill>
              </a:rPr>
              <a:t>To feel embarrassed or uncomfortable</a:t>
            </a:r>
          </a:p>
          <a:p>
            <a:pPr marL="342900" indent="-342900">
              <a:buClr>
                <a:schemeClr val="tx1"/>
              </a:buClr>
              <a:buFont typeface="Arial" panose="020B0604020202020204" pitchFamily="34" charset="0"/>
              <a:buChar char="•"/>
            </a:pPr>
            <a:r>
              <a:rPr lang="en-CA" sz="2000" dirty="0">
                <a:solidFill>
                  <a:schemeClr val="tx1"/>
                </a:solidFill>
              </a:rPr>
              <a:t>To ask questions</a:t>
            </a:r>
          </a:p>
          <a:p>
            <a:pPr marL="342900" indent="-342900">
              <a:buClr>
                <a:schemeClr val="tx1"/>
              </a:buClr>
              <a:buFont typeface="Arial" panose="020B0604020202020204" pitchFamily="34" charset="0"/>
              <a:buChar char="•"/>
            </a:pPr>
            <a:r>
              <a:rPr lang="en-CA" sz="2000" dirty="0" smtClean="0">
                <a:solidFill>
                  <a:schemeClr val="tx1"/>
                </a:solidFill>
              </a:rPr>
              <a:t>To not know much about this topic</a:t>
            </a:r>
            <a:endParaRPr lang="en-CA" sz="2000" dirty="0">
              <a:solidFill>
                <a:schemeClr val="tx1"/>
              </a:solidFill>
            </a:endParaRPr>
          </a:p>
          <a:p>
            <a:pPr marL="342900" indent="-342900">
              <a:buClr>
                <a:schemeClr val="tx1"/>
              </a:buClr>
              <a:buFont typeface="Arial" panose="020B0604020202020204" pitchFamily="34" charset="0"/>
              <a:buChar char="•"/>
            </a:pPr>
            <a:r>
              <a:rPr lang="en-CA" sz="2000" dirty="0" smtClean="0">
                <a:solidFill>
                  <a:schemeClr val="tx1"/>
                </a:solidFill>
              </a:rPr>
              <a:t>To learn </a:t>
            </a:r>
            <a:r>
              <a:rPr lang="en-CA" sz="2000" dirty="0">
                <a:solidFill>
                  <a:schemeClr val="tx1"/>
                </a:solidFill>
              </a:rPr>
              <a:t>about different types of relationships</a:t>
            </a:r>
          </a:p>
          <a:p>
            <a:pPr marL="342900" indent="-342900">
              <a:buClr>
                <a:schemeClr val="tx1"/>
              </a:buClr>
              <a:buFont typeface="Arial" panose="020B0604020202020204" pitchFamily="34" charset="0"/>
              <a:buChar char="•"/>
            </a:pPr>
            <a:r>
              <a:rPr lang="en-CA" sz="2000" dirty="0">
                <a:solidFill>
                  <a:schemeClr val="tx1"/>
                </a:solidFill>
              </a:rPr>
              <a:t>To talk about relationships</a:t>
            </a:r>
          </a:p>
        </p:txBody>
      </p:sp>
      <p:pic>
        <p:nvPicPr>
          <p:cNvPr id="12" name="Picture 11" descr="ok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9040">
            <a:off x="5810077" y="596116"/>
            <a:ext cx="2857143" cy="2857143"/>
          </a:xfrm>
          <a:prstGeom prst="rect">
            <a:avLst/>
          </a:prstGeom>
        </p:spPr>
      </p:pic>
      <p:pic>
        <p:nvPicPr>
          <p:cNvPr id="13" name="Picture 12" descr="blue circle with a black thumbs up insid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539" y="2786996"/>
            <a:ext cx="1206219" cy="1206219"/>
          </a:xfrm>
          <a:prstGeom prst="rect">
            <a:avLst/>
          </a:prstGeom>
        </p:spPr>
      </p:pic>
    </p:spTree>
    <p:extLst>
      <p:ext uri="{BB962C8B-B14F-4D97-AF65-F5344CB8AC3E}">
        <p14:creationId xmlns:p14="http://schemas.microsoft.com/office/powerpoint/2010/main" val="1105700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16152</TotalTime>
  <Words>7507</Words>
  <Application>Microsoft Office PowerPoint</Application>
  <PresentationFormat>On-screen Show (16:9)</PresentationFormat>
  <Paragraphs>664</Paragraphs>
  <Slides>34</Slides>
  <Notes>34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Simple Light</vt:lpstr>
      <vt:lpstr>Healthy Relationships</vt:lpstr>
      <vt:lpstr>Land Acknowledgement</vt:lpstr>
      <vt:lpstr>Presentation Format</vt:lpstr>
      <vt:lpstr>Presentation Format</vt:lpstr>
      <vt:lpstr>Curriculum Expectations – Grade 8</vt:lpstr>
      <vt:lpstr>Healthy Relationships</vt:lpstr>
      <vt:lpstr>Learning Objectives</vt:lpstr>
      <vt:lpstr>Making Decisions About Your Health</vt:lpstr>
      <vt:lpstr>Feelings about Relationships</vt:lpstr>
      <vt:lpstr>Types of Relationships</vt:lpstr>
      <vt:lpstr>Guiding Question #1</vt:lpstr>
      <vt:lpstr>Qualities of Healthy Relationships</vt:lpstr>
      <vt:lpstr>What is a Healthy Romantic Relationship?</vt:lpstr>
      <vt:lpstr>Think, Pair, Share</vt:lpstr>
      <vt:lpstr>Attractions and Benefits of Romantic Relationships</vt:lpstr>
      <vt:lpstr>Video: Ready or Not Ready</vt:lpstr>
      <vt:lpstr>Potential Risks and Drawbacks of Relationships</vt:lpstr>
      <vt:lpstr>Warning Signs in Romantic Relationships</vt:lpstr>
      <vt:lpstr>Guiding Question #2</vt:lpstr>
      <vt:lpstr>Examples of Negative Pressures that People Use</vt:lpstr>
      <vt:lpstr>Video: Aunt Scenario</vt:lpstr>
      <vt:lpstr>What is Privacy?</vt:lpstr>
      <vt:lpstr>Privacy in Relationships – What could you do?</vt:lpstr>
      <vt:lpstr>Abuse in Relationships</vt:lpstr>
      <vt:lpstr>Physical Abuse in Relationships</vt:lpstr>
      <vt:lpstr>Emotional Abuse in Relationships</vt:lpstr>
      <vt:lpstr>Sexual Abuse in Relationships</vt:lpstr>
      <vt:lpstr>Financial Abuse in Relationships</vt:lpstr>
      <vt:lpstr>Possible Warning Signs of Dating Violence</vt:lpstr>
      <vt:lpstr>Healthy, Unhealthy and Abusive Relationships</vt:lpstr>
      <vt:lpstr>Final Activity: Babysitting Scenario</vt:lpstr>
      <vt:lpstr>More Questions? Talk to Someone:</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Robinson, Mackenzie</dc:creator>
  <cp:lastModifiedBy>Ratskos, Emillea</cp:lastModifiedBy>
  <cp:revision>336</cp:revision>
  <dcterms:modified xsi:type="dcterms:W3CDTF">2023-02-24T16:32:47Z</dcterms:modified>
</cp:coreProperties>
</file>