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308" r:id="rId2"/>
    <p:sldId id="319" r:id="rId3"/>
    <p:sldId id="260" r:id="rId4"/>
    <p:sldId id="261" r:id="rId5"/>
    <p:sldId id="264" r:id="rId6"/>
    <p:sldId id="305" r:id="rId7"/>
    <p:sldId id="321" r:id="rId8"/>
    <p:sldId id="323" r:id="rId9"/>
    <p:sldId id="271" r:id="rId10"/>
    <p:sldId id="272" r:id="rId11"/>
    <p:sldId id="303" r:id="rId12"/>
    <p:sldId id="322" r:id="rId13"/>
    <p:sldId id="265" r:id="rId14"/>
    <p:sldId id="274" r:id="rId15"/>
    <p:sldId id="312" r:id="rId16"/>
    <p:sldId id="309" r:id="rId17"/>
    <p:sldId id="276" r:id="rId18"/>
    <p:sldId id="277" r:id="rId19"/>
    <p:sldId id="278" r:id="rId20"/>
    <p:sldId id="279" r:id="rId21"/>
    <p:sldId id="288" r:id="rId22"/>
    <p:sldId id="315" r:id="rId23"/>
    <p:sldId id="268" r:id="rId24"/>
    <p:sldId id="275" r:id="rId25"/>
    <p:sldId id="280" r:id="rId26"/>
    <p:sldId id="283" r:id="rId27"/>
    <p:sldId id="284" r:id="rId28"/>
    <p:sldId id="285" r:id="rId29"/>
    <p:sldId id="287" r:id="rId30"/>
    <p:sldId id="281" r:id="rId31"/>
    <p:sldId id="282" r:id="rId32"/>
    <p:sldId id="267" r:id="rId33"/>
    <p:sldId id="300" r:id="rId34"/>
    <p:sldId id="289" r:id="rId35"/>
    <p:sldId id="292" r:id="rId36"/>
    <p:sldId id="290" r:id="rId37"/>
    <p:sldId id="293" r:id="rId38"/>
    <p:sldId id="294" r:id="rId39"/>
    <p:sldId id="311" r:id="rId40"/>
    <p:sldId id="270" r:id="rId41"/>
    <p:sldId id="317" r:id="rId42"/>
    <p:sldId id="316" r:id="rId43"/>
    <p:sldId id="310" r:id="rId44"/>
    <p:sldId id="269" r:id="rId45"/>
    <p:sldId id="301" r:id="rId46"/>
    <p:sldId id="318" r:id="rId47"/>
    <p:sldId id="313"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49" clrIdx="0">
    <p:extLst>
      <p:ext uri="{19B8F6BF-5375-455C-9EA6-DF929625EA0E}">
        <p15:presenceInfo xmlns:p15="http://schemas.microsoft.com/office/powerpoint/2012/main" userId="S-1-5-21-494292953-1948397803-1850952788-87215" providerId="AD"/>
      </p:ext>
    </p:extLst>
  </p:cmAuthor>
  <p:cmAuthor id="2" name="Brown, Jacqui" initials="BJ" lastIdx="27" clrIdx="3">
    <p:extLst>
      <p:ext uri="{19B8F6BF-5375-455C-9EA6-DF929625EA0E}">
        <p15:presenceInfo xmlns:p15="http://schemas.microsoft.com/office/powerpoint/2012/main" userId="S-1-5-21-494292953-1948397803-1850952788-77226" providerId="AD"/>
      </p:ext>
    </p:extLst>
  </p:cmAuthor>
  <p:cmAuthor id="3" name="McPherson, Jenn" initials="MJ" lastIdx="9" clrIdx="2">
    <p:extLst>
      <p:ext uri="{19B8F6BF-5375-455C-9EA6-DF929625EA0E}">
        <p15:presenceInfo xmlns:p15="http://schemas.microsoft.com/office/powerpoint/2012/main" userId="S-1-5-21-494292953-1948397803-1850952788-86911" providerId="AD"/>
      </p:ext>
    </p:extLst>
  </p:cmAuthor>
  <p:cmAuthor id="4" name="Jacobs, Alison" initials="JA" lastIdx="4" clrIdx="4">
    <p:extLst>
      <p:ext uri="{19B8F6BF-5375-455C-9EA6-DF929625EA0E}">
        <p15:presenceInfo xmlns:p15="http://schemas.microsoft.com/office/powerpoint/2012/main" userId="S-1-5-21-494292953-1948397803-1850952788-11296" providerId="AD"/>
      </p:ext>
    </p:extLst>
  </p:cmAuthor>
  <p:cmAuthor id="5" name="Wiebe, Chastine" initials="WC" lastIdx="1" clrIdx="5">
    <p:extLst>
      <p:ext uri="{19B8F6BF-5375-455C-9EA6-DF929625EA0E}">
        <p15:presenceInfo xmlns:p15="http://schemas.microsoft.com/office/powerpoint/2012/main" userId="S-1-5-21-494292953-1948397803-1850952788-75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68049" autoAdjust="0"/>
  </p:normalViewPr>
  <p:slideViewPr>
    <p:cSldViewPr snapToGrid="0">
      <p:cViewPr varScale="1">
        <p:scale>
          <a:sx n="75" d="100"/>
          <a:sy n="75" d="100"/>
        </p:scale>
        <p:origin x="1090"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niagararegion.ca/living/health_wellness/sexualhealth/orientation.aspx"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rainbowhealthontario.ca/" TargetMode="External"/><Relationship Id="rId5" Type="http://schemas.openxmlformats.org/officeDocument/2006/relationships/hyperlink" Target="https://egale.ca/awareness/supporting-gender-diverse-child/" TargetMode="External"/><Relationship Id="rId4" Type="http://schemas.openxmlformats.org/officeDocument/2006/relationships/hyperlink" Target="https://egale.ca/"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7" Type="http://schemas.openxmlformats.org/officeDocument/2006/relationships/hyperlink" Target="https://www.rainbowhealthontario.ca/"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egale.ca/awareness/supporting-gender-diverse-child/" TargetMode="External"/><Relationship Id="rId5" Type="http://schemas.openxmlformats.org/officeDocument/2006/relationships/hyperlink" Target="https://egale.ca/" TargetMode="External"/><Relationship Id="rId4" Type="http://schemas.openxmlformats.org/officeDocument/2006/relationships/hyperlink" Target="https://www.niagararegion.ca/living/health_wellness/sexualhealth/orientation.aspx"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chemeClr val="dk1"/>
                </a:solidFill>
              </a:rPr>
              <a:t>**The following slides (1-6) are for teacher use only**</a:t>
            </a:r>
            <a:r>
              <a:rPr lang="en-US" b="1" baseline="0" dirty="0" smtClean="0">
                <a:solidFill>
                  <a:schemeClr val="dk1"/>
                </a:solidFill>
              </a:rPr>
              <a:t> </a:t>
            </a:r>
            <a:r>
              <a:rPr lang="en-US" sz="1100" b="0" i="0" u="none" strike="noStrike" cap="none" baseline="0" dirty="0" smtClean="0">
                <a:solidFill>
                  <a:srgbClr val="000000"/>
                </a:solidFill>
                <a:latin typeface="Arial"/>
                <a:ea typeface="Arial"/>
                <a:cs typeface="Arial"/>
                <a:sym typeface="Arial"/>
              </a:rPr>
              <a:t>(Introduce self, indicate your pronouns)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sz="1100" b="1" i="0" u="none" strike="noStrike" cap="none" baseline="0" dirty="0" smtClean="0">
              <a:solidFill>
                <a:srgbClr val="000000"/>
              </a:solidFill>
              <a:latin typeface="Arial"/>
              <a:cs typeface="Arial"/>
              <a:sym typeface="Arial"/>
            </a:endParaRPr>
          </a:p>
          <a:p>
            <a:pPr marL="158750" indent="0">
              <a:buNone/>
            </a:pPr>
            <a:endParaRPr lang="en-US" sz="1100" b="1" i="0" u="none" strike="noStrike" cap="none" baseline="0" dirty="0" smtClean="0">
              <a:solidFill>
                <a:srgbClr val="000000"/>
              </a:solidFill>
              <a:latin typeface="Arial"/>
              <a:cs typeface="Arial"/>
              <a:sym typeface="Arial"/>
            </a:endParaRPr>
          </a:p>
          <a:p>
            <a:pPr marL="158750" indent="0">
              <a:buNone/>
            </a:pPr>
            <a:endParaRPr lang="en-US" sz="1100" b="1" i="0" u="none" strike="noStrike" cap="none" baseline="0" dirty="0" smtClean="0">
              <a:solidFill>
                <a:srgbClr val="000000"/>
              </a:solidFill>
              <a:latin typeface="Arial"/>
              <a:cs typeface="Arial"/>
              <a:sym typeface="Arial"/>
            </a:endParaRPr>
          </a:p>
          <a:p>
            <a:pPr marL="158750" indent="0">
              <a:buNone/>
            </a:pPr>
            <a:r>
              <a:rPr lang="en-US" sz="1100" b="1" i="1" u="none" strike="noStrike" cap="none" baseline="0" dirty="0" smtClean="0">
                <a:solidFill>
                  <a:srgbClr val="000000"/>
                </a:solidFill>
                <a:latin typeface="Arial"/>
                <a:cs typeface="Arial"/>
                <a:sym typeface="Arial"/>
              </a:rPr>
              <a:t>Last Updated: January 2023</a:t>
            </a:r>
            <a:endParaRPr lang="en-US" b="1" i="1" dirty="0" smtClean="0"/>
          </a:p>
        </p:txBody>
      </p:sp>
    </p:spTree>
    <p:extLst>
      <p:ext uri="{BB962C8B-B14F-4D97-AF65-F5344CB8AC3E}">
        <p14:creationId xmlns:p14="http://schemas.microsoft.com/office/powerpoint/2010/main" val="37821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CA" sz="1100" b="1" i="0" u="sng" strike="noStrike" cap="none" baseline="0" dirty="0" smtClean="0">
                <a:solidFill>
                  <a:srgbClr val="000000"/>
                </a:solidFill>
                <a:latin typeface="Arial"/>
                <a:ea typeface="Arial"/>
                <a:cs typeface="Arial"/>
                <a:sym typeface="Arial"/>
              </a:rPr>
              <a:t>Teacher Prompt</a:t>
            </a:r>
            <a:r>
              <a:rPr lang="en-CA" sz="1100" b="0" i="1" u="none" strike="noStrike" cap="none" baseline="0" dirty="0" smtClean="0">
                <a:solidFill>
                  <a:srgbClr val="000000"/>
                </a:solidFill>
                <a:latin typeface="Arial"/>
                <a:ea typeface="Arial"/>
                <a:cs typeface="Arial"/>
                <a:sym typeface="Arial"/>
              </a:rPr>
              <a:t> </a:t>
            </a:r>
          </a:p>
          <a:p>
            <a:pPr marL="158750" indent="0">
              <a:buNone/>
            </a:pPr>
            <a:r>
              <a:rPr lang="en-CA" sz="1100" b="1" i="0" u="none" strike="noStrike" cap="none" baseline="0" dirty="0" smtClean="0">
                <a:solidFill>
                  <a:srgbClr val="000000"/>
                </a:solidFill>
                <a:latin typeface="Arial"/>
                <a:ea typeface="Arial"/>
                <a:cs typeface="Arial"/>
                <a:sym typeface="Arial"/>
              </a:rPr>
              <a:t>What is Diversity? What does the term diversity mean to you? </a:t>
            </a:r>
            <a:r>
              <a:rPr lang="en-US" sz="1100" b="0" i="0" u="none" strike="noStrike" cap="none" baseline="0" dirty="0" smtClean="0">
                <a:solidFill>
                  <a:srgbClr val="000000"/>
                </a:solidFill>
                <a:latin typeface="Arial"/>
                <a:ea typeface="Arial"/>
                <a:cs typeface="Arial"/>
                <a:sym typeface="Arial"/>
              </a:rPr>
              <a:t>Ask students to take a few seconds to think to themselves…</a:t>
            </a:r>
          </a:p>
          <a:p>
            <a:r>
              <a:rPr lang="en-US" sz="1100" b="0" i="0" u="none" strike="noStrike" cap="none" baseline="0" dirty="0" smtClean="0">
                <a:solidFill>
                  <a:srgbClr val="000000"/>
                </a:solidFill>
                <a:latin typeface="Arial"/>
                <a:ea typeface="Arial"/>
                <a:cs typeface="Arial"/>
                <a:sym typeface="Arial"/>
              </a:rPr>
              <a:t>Diversity can mean many things to each of us. It’s important that each definition reflects our ability to accept and celebrate other people. Diversity is all the ways we are different from each other. It includes things like race, religion, culture, physical ability, mental ability, family make-up, socio-economic status and sexual and gender diversity. </a:t>
            </a: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dirty="0"/>
          </a:p>
        </p:txBody>
      </p:sp>
    </p:spTree>
    <p:extLst>
      <p:ext uri="{BB962C8B-B14F-4D97-AF65-F5344CB8AC3E}">
        <p14:creationId xmlns:p14="http://schemas.microsoft.com/office/powerpoint/2010/main" val="1362749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**Note: This concept should have been covered</a:t>
            </a:r>
            <a:r>
              <a:rPr lang="en-US" sz="1100" b="0" i="1" u="none" strike="noStrike" cap="none" baseline="0" dirty="0" smtClean="0">
                <a:solidFill>
                  <a:srgbClr val="000000"/>
                </a:solidFill>
                <a:effectLst/>
                <a:latin typeface="Arial"/>
                <a:ea typeface="Arial"/>
                <a:cs typeface="Arial"/>
                <a:sym typeface="Arial"/>
              </a:rPr>
              <a:t> in Grade 5, but students may have forgotten what the term self-concept means. Most of the information below is review. The teacher can decide what information they’d like to cover on this slide**</a:t>
            </a:r>
            <a:endParaRPr lang="en-US" sz="1100" b="0" i="1"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r>
              <a:rPr lang="en-US" sz="1100" b="0" i="1" u="none" strike="noStrike" cap="none" baseline="0" dirty="0" smtClean="0">
                <a:solidFill>
                  <a:srgbClr val="000000"/>
                </a:solidFill>
                <a:latin typeface="Arial"/>
                <a:ea typeface="Arial"/>
                <a:cs typeface="Arial"/>
                <a:sym typeface="Arial"/>
              </a:rPr>
              <a:t>: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Self-esteem and self-concept play a large part of your identity.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Self-Esteem</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Self-esteem means you mostly feel good about yourself. It helps with your self-confidence, as well as self-concept</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Self-esteem is when you (</a:t>
            </a:r>
            <a:r>
              <a:rPr lang="en-US" sz="1100" b="0" i="0" u="none" strike="noStrike" cap="none" baseline="0" dirty="0" err="1" smtClean="0">
                <a:solidFill>
                  <a:srgbClr val="000000"/>
                </a:solidFill>
                <a:latin typeface="Arial"/>
                <a:ea typeface="Arial"/>
                <a:cs typeface="Arial"/>
                <a:sym typeface="Arial"/>
              </a:rPr>
              <a:t>Lyness</a:t>
            </a:r>
            <a:r>
              <a:rPr lang="en-US" sz="1100" b="0" i="0" u="none" strike="noStrike" cap="none" baseline="0" dirty="0" smtClean="0">
                <a:solidFill>
                  <a:srgbClr val="000000"/>
                </a:solidFill>
                <a:latin typeface="Arial"/>
                <a:ea typeface="Arial"/>
                <a:cs typeface="Arial"/>
                <a:sym typeface="Arial"/>
              </a:rPr>
              <a:t>, 2018):</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Feel good about yourself</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Are proud of what you can do</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See the good things about yourself</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Believe in yourself, even when you don’t do well at first</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Feel liked and accepted by others</a:t>
            </a:r>
          </a:p>
          <a:p>
            <a:pPr marL="914400" marR="0" lvl="1"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Accept yourself, even when you make mistakes</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14300" indent="0" fontAlgn="base">
              <a:buClrTx/>
              <a:buNone/>
            </a:pPr>
            <a:r>
              <a:rPr lang="en-US" sz="1100" b="1" i="1" dirty="0" smtClean="0">
                <a:solidFill>
                  <a:schemeClr val="tx1"/>
                </a:solidFill>
              </a:rPr>
              <a:t>Self-concept (review from Grade 5):</a:t>
            </a:r>
          </a:p>
          <a:p>
            <a:pPr fontAlgn="base">
              <a:buClrTx/>
            </a:pPr>
            <a:r>
              <a:rPr lang="en-US" sz="1100" dirty="0" smtClean="0">
                <a:solidFill>
                  <a:schemeClr val="tx1"/>
                </a:solidFill>
              </a:rPr>
              <a:t>Is what makes you, “you”</a:t>
            </a:r>
          </a:p>
          <a:p>
            <a:pPr fontAlgn="base">
              <a:buClrTx/>
            </a:pPr>
            <a:r>
              <a:rPr lang="en-US" sz="1100" dirty="0" smtClean="0">
                <a:solidFill>
                  <a:schemeClr val="tx1"/>
                </a:solidFill>
              </a:rPr>
              <a:t>Is part of your identity </a:t>
            </a:r>
          </a:p>
          <a:p>
            <a:pPr fontAlgn="base">
              <a:buClrTx/>
            </a:pPr>
            <a:r>
              <a:rPr lang="en-US" sz="1100" dirty="0" smtClean="0">
                <a:solidFill>
                  <a:schemeClr val="tx1"/>
                </a:solidFill>
              </a:rPr>
              <a:t>Is created through experiences with others </a:t>
            </a:r>
          </a:p>
          <a:p>
            <a:pPr fontAlgn="base">
              <a:buClrTx/>
            </a:pPr>
            <a:r>
              <a:rPr lang="en-US" sz="1100" dirty="0" smtClean="0">
                <a:solidFill>
                  <a:schemeClr val="tx1"/>
                </a:solidFill>
              </a:rPr>
              <a:t>Might be affected by what others think about you</a:t>
            </a:r>
          </a:p>
          <a:p>
            <a:pPr fontAlgn="base">
              <a:buClrTx/>
            </a:pPr>
            <a:r>
              <a:rPr lang="en-US" sz="1100" dirty="0" smtClean="0">
                <a:solidFill>
                  <a:schemeClr val="tx1"/>
                </a:solidFill>
              </a:rPr>
              <a:t>Is knowing the things you like about yourself</a:t>
            </a:r>
            <a:endParaRPr lang="en-CA" sz="1100" dirty="0" smtClean="0">
              <a:solidFill>
                <a:schemeClr val="tx1"/>
              </a:solidFil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dirty="0" smtClean="0">
              <a:solidFill>
                <a:schemeClr val="tx1"/>
              </a:solidFil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sng" dirty="0" smtClean="0">
                <a:solidFill>
                  <a:schemeClr val="tx1"/>
                </a:solidFill>
              </a:rPr>
              <a:t>Teacher Prompt</a:t>
            </a:r>
            <a:r>
              <a:rPr lang="en-US" sz="1100" i="1" dirty="0" smtClean="0">
                <a:solidFill>
                  <a:schemeClr val="tx1"/>
                </a:solidFill>
              </a:rPr>
              <a:t>:</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“How can we recognize and respect the uniqueness of all people so that everyone can develop a positive self-concept?” </a:t>
            </a:r>
            <a:endParaRPr lang="en-US" sz="1100" b="1" i="1" dirty="0" smtClean="0">
              <a:solidFill>
                <a:schemeClr val="tx1"/>
              </a:solidFill>
            </a:endParaRP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dirty="0" smtClean="0">
                <a:solidFill>
                  <a:schemeClr val="tx1"/>
                </a:solidFill>
              </a:rPr>
              <a:t>Explain to students that a person’s self-concept can be affected by a number of factors. Some factors are external – they come from outside of ourselves. Some factors are internal – they come from within ourselves. </a:t>
            </a:r>
            <a:endParaRPr lang="en-CA" sz="1200" dirty="0" smtClean="0">
              <a:solidFill>
                <a:schemeClr val="tx1"/>
              </a:solidFill>
            </a:endParaRPr>
          </a:p>
          <a:p>
            <a:pPr marL="457200" indent="-298450"/>
            <a:r>
              <a:rPr lang="en-US" sz="1100" b="0" i="0" u="none" strike="noStrike" cap="none" baseline="0" dirty="0" smtClean="0">
                <a:solidFill>
                  <a:srgbClr val="000000"/>
                </a:solidFill>
                <a:latin typeface="Arial"/>
                <a:ea typeface="Arial"/>
                <a:cs typeface="Arial"/>
                <a:sym typeface="Arial"/>
              </a:rPr>
              <a:t>Every person is worthy of respect and has the right to be free from discrimination, regardless of their sexual orientation, gender identity, or gender expression. We can talk about our differences and what makes us unique with respect, and listen carefully when others share their experiences. We can accept that sometimes we will have to agree to disagree. Accepting the uniqueness of every individual may be a way to become more accepting of ourselves. We can treat others with dignity and the same degree of respect we would like to be treated with ourselves. We all need love and support as we grow and mature. When needed, support can come from school and community organizations.</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Definition of Self-esteem:</a:t>
            </a:r>
            <a:r>
              <a:rPr lang="en-US" sz="1100" b="0" i="0" u="none" strike="noStrike" cap="none" dirty="0" smtClean="0">
                <a:solidFill>
                  <a:srgbClr val="000000"/>
                </a:solidFill>
                <a:effectLst/>
                <a:latin typeface="Arial"/>
                <a:ea typeface="Arial"/>
                <a:cs typeface="Arial"/>
                <a:sym typeface="Arial"/>
              </a:rPr>
              <a:t> “the degree of worth and competence that we attribute to ourselves.”</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1" i="0" u="sng"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Definition of Self-concept:</a:t>
            </a:r>
            <a:r>
              <a:rPr lang="en-US" sz="1100" b="1" i="1"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The perception a person has of his or her own identity. People form their self-concept using interpretations of information they acquire about themselves through experiences and interactions with others and their environment. A person’s self-concept can be influenced by the opinions of others, reinforcement of behaviour, and explanations or understanding of one’s own behaviour or actions. Unlike self-esteem, self-concept is not positive or negative, but rather accurate or inaccurate, or extensive or narrow.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313).</a:t>
            </a:r>
          </a:p>
          <a:p>
            <a:pPr marL="158750" indent="0">
              <a:buNone/>
            </a:pPr>
            <a:endParaRPr lang="en-US" sz="1100" b="1" i="0" u="sng"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Canadian Association for the Advancement of Women in Sport. (2013). </a:t>
            </a:r>
            <a:r>
              <a:rPr lang="en-US" sz="1100" b="0" i="1" u="none" strike="noStrike" cap="none" dirty="0" smtClean="0">
                <a:solidFill>
                  <a:srgbClr val="000000"/>
                </a:solidFill>
                <a:effectLst/>
                <a:latin typeface="Arial"/>
                <a:ea typeface="Arial"/>
                <a:cs typeface="Arial"/>
                <a:sym typeface="Arial"/>
              </a:rPr>
              <a:t>Self-esteem, sport and physical activity.</a:t>
            </a:r>
            <a:r>
              <a:rPr lang="en-US" sz="1100" b="0" i="0" u="none" strike="noStrike" cap="none" dirty="0" smtClean="0">
                <a:solidFill>
                  <a:srgbClr val="000000"/>
                </a:solidFill>
                <a:effectLst/>
                <a:latin typeface="Arial"/>
                <a:ea typeface="Arial"/>
                <a:cs typeface="Arial"/>
                <a:sym typeface="Arial"/>
              </a:rPr>
              <a:t> Retrieved from: http://www.caaws.ca/e/wp-content/uploads/2013/02/Self_Esteem.pdf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Lyness</a:t>
            </a:r>
            <a:r>
              <a:rPr lang="en-US" b="0" dirty="0" smtClean="0"/>
              <a:t>, D. (2018,</a:t>
            </a:r>
            <a:r>
              <a:rPr lang="en-US" b="0" baseline="0" dirty="0" smtClean="0"/>
              <a:t> June). Nemours </a:t>
            </a:r>
            <a:r>
              <a:rPr lang="en-US" b="0" baseline="0" dirty="0" err="1" smtClean="0"/>
              <a:t>KidsHealth</a:t>
            </a:r>
            <a:r>
              <a:rPr lang="en-US" b="0" baseline="0" dirty="0" smtClean="0"/>
              <a:t>: Self-Esteem. </a:t>
            </a:r>
            <a:r>
              <a:rPr lang="en-US" b="0" dirty="0" smtClean="0"/>
              <a:t>https://kidshealth.org/en/kids/self-esteem.html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2976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smtClean="0">
                <a:effectLst/>
              </a:rPr>
              <a:t>Teacher Prompt</a:t>
            </a:r>
            <a:endParaRPr lang="en-US" b="0" i="1" u="none" dirty="0" smtClean="0">
              <a:effectLst/>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tx1"/>
                </a:solidFill>
                <a:latin typeface="Arial"/>
                <a:ea typeface="Calibri"/>
                <a:cs typeface="Calibri"/>
                <a:sym typeface="Calibri"/>
              </a:rPr>
              <a:t>“How can/ or What role does gender and sexual diversity have in the development of a person’s self-concept?”</a:t>
            </a:r>
            <a:endParaRPr lang="en-US" b="0" i="1" dirty="0" smtClean="0">
              <a:effectLst/>
            </a:endParaRPr>
          </a:p>
          <a:p>
            <a:pPr marL="158750" indent="0" rtl="0">
              <a:buNone/>
            </a:pPr>
            <a:r>
              <a:rPr lang="en-US" b="0" dirty="0" smtClean="0">
                <a:effectLst/>
              </a:rPr>
              <a:t>Turn</a:t>
            </a:r>
            <a:r>
              <a:rPr lang="en-US" b="0" baseline="0" dirty="0" smtClean="0">
                <a:effectLst/>
              </a:rPr>
              <a:t> to a classmate/friend and discuss (5 minutes)</a:t>
            </a:r>
          </a:p>
          <a:p>
            <a:pPr marL="158750" indent="0" rtl="0">
              <a:buNone/>
            </a:pPr>
            <a:r>
              <a:rPr lang="en-US" b="0" baseline="0" dirty="0" smtClean="0">
                <a:effectLst/>
              </a:rPr>
              <a:t>Bring the students attention back and discuss as a class…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800" b="1"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i="0" u="sng" strike="noStrike" cap="none" baseline="0" dirty="0" smtClean="0">
                <a:solidFill>
                  <a:srgbClr val="000000"/>
                </a:solidFill>
                <a:effectLst/>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none" strike="noStrike" cap="none" baseline="0" dirty="0" smtClean="0">
                <a:solidFill>
                  <a:srgbClr val="000000"/>
                </a:solidFill>
                <a:effectLst/>
                <a:latin typeface="Arial"/>
                <a:ea typeface="Arial"/>
                <a:cs typeface="Arial"/>
                <a:sym typeface="Arial"/>
              </a:rPr>
              <a:t>A person’s self-concept is continually developing during each life stage and is closely linked to their emotional and social development. A</a:t>
            </a:r>
            <a:r>
              <a:rPr lang="en-US" sz="800" b="0" i="0" u="none" strike="noStrike" cap="none" dirty="0" smtClean="0">
                <a:solidFill>
                  <a:srgbClr val="000000"/>
                </a:solidFill>
                <a:effectLst/>
                <a:latin typeface="Arial"/>
                <a:ea typeface="Arial"/>
                <a:cs typeface="Arial"/>
                <a:sym typeface="Arial"/>
              </a:rPr>
              <a:t> person’s self-concept can be affected by a number of factors. Some factors are external – they come from outside of ourselves. Some factors are internal – they come from within ourselves.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800" b="0" i="0" u="none" strike="noStrike" cap="none" dirty="0" smtClean="0">
              <a:solidFill>
                <a:srgbClr val="000000"/>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1" i="0" u="sng" strike="noStrike" cap="none" dirty="0" smtClean="0">
                <a:solidFill>
                  <a:srgbClr val="000000"/>
                </a:solidFill>
                <a:effectLst/>
                <a:latin typeface="Arial"/>
                <a:cs typeface="Arial"/>
                <a:sym typeface="Arial"/>
              </a:rPr>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800" b="0" i="0" u="sng" strike="noStrike" cap="none" dirty="0" smtClean="0">
                <a:solidFill>
                  <a:srgbClr val="000000"/>
                </a:solidFill>
                <a:effectLst/>
                <a:latin typeface="Arial"/>
                <a:cs typeface="Arial"/>
                <a:sym typeface="Arial"/>
              </a:rPr>
              <a:t>Examples of Factors: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dirty="0" smtClean="0">
                <a:solidFill>
                  <a:schemeClr val="tx1"/>
                </a:solidFill>
              </a:rPr>
              <a:t>Age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dirty="0" smtClean="0">
                <a:solidFill>
                  <a:schemeClr val="tx1"/>
                </a:solidFill>
              </a:rPr>
              <a:t>The</a:t>
            </a:r>
            <a:r>
              <a:rPr lang="en-CA" sz="1100" b="0" i="0" baseline="0" dirty="0" smtClean="0">
                <a:solidFill>
                  <a:schemeClr val="tx1"/>
                </a:solidFill>
              </a:rPr>
              <a:t> image that you have of yourself today will not be the same when you reflect later on in life (i.e., age 40, 60, or 80 years old)</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Physical, intellectual, emotional and social changes will effect self-concept over time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Appearance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A person’s physical features, their clothes and their non-verbal behaviour all influence and express aspects of their self-concept/self-confidence.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Gender</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Culture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Ethnicity affects self-concept by influencing people’s feelings of belonging to a particular culture or social group</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It can also lead to people being treated differently (in unfair or discriminatory ways), and might effect their sense of self-esteem, self-confidence, and self-worth.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Relationships</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People form different types of relationships at different stages of their life. </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Family relationships tend to be the most important during infancy and childhood. </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Friendships become more important through adolescence. Friendships tend to boot a person’s self-esteem and self-confidence, and help to develop important social skills. Overall, friendships make an important contribution to an individual’s emotional and social development and the formation of their self-concept.</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Family and Socialisation</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The relationship that an individual develops within their family or school will have a powerful effect on their self-concept. Early relationships are built on effective attachments to parents and close family members. The sense of security and feelings of being loved that can develop from these bonds help towards developing a positive self-concept.</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Poor family relationships can have a lasting effect on emotional insecurity, poor self-esteem, negative self-esteem, lack of confidence, low self worth, poor relationship skills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Media</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Television and magazines are often criticised for presenting inappropriate stereotyped images of men and woman, which then readers try and copy. Unattainable body images, wealthy lifestyles are often featured on TV. These media images can affect an individuals body image and self-concept if they believe them to be true or very desirable.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Education</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Educational experiences can have a major impact on a person’s self concept. Teachers and fellow students can effect our self-image and self-esteem.</a:t>
            </a:r>
          </a:p>
          <a:p>
            <a:pPr marL="1371600" marR="0" lvl="2"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At this stage, children and young people are open to figuring out what they like, and who they want to be. Schools can be both positive and negative in this case, and might leave some individuals feeling incapable, having a negative view of themselves, their skills and self-worth.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Environment</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Growing up, kids will learn to mature in the environment that they’re in. Whether that is familial environment or school environment. However, if kids do not have a supportive environment at home, with family or adults that are caring and provide a safe place to live, students self-concept will be negatively impacted.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CA" sz="1100" b="0" i="0" baseline="0" dirty="0" smtClean="0">
                <a:solidFill>
                  <a:schemeClr val="tx1"/>
                </a:solidFill>
              </a:rPr>
              <a:t>As for school, an inclusive environment is essential for students to grow. When kids see and hear about other people who have similarities (LGBTQ2S+) that aren’t often expressed, it might make them feel represented and welcome, and positively impact their self-esteem and self-concept.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baseline="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1" dirty="0" smtClean="0">
                <a:solidFill>
                  <a:schemeClr val="tx1"/>
                </a:solidFill>
              </a:rPr>
              <a:t>External factors: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having support from family and caring adults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Growing up/ having a safe place to live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being involved in activities that make you feel proud of what you’ve accomplished</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Seeing inclusivity in our</a:t>
            </a:r>
            <a:r>
              <a:rPr lang="en-CA" sz="1100" baseline="0" dirty="0" smtClean="0">
                <a:solidFill>
                  <a:schemeClr val="tx1"/>
                </a:solidFill>
              </a:rPr>
              <a:t> community: </a:t>
            </a:r>
            <a:r>
              <a:rPr lang="en-CA" sz="1100" dirty="0" smtClean="0">
                <a:solidFill>
                  <a:schemeClr val="tx1"/>
                </a:solidFill>
              </a:rPr>
              <a:t>when</a:t>
            </a:r>
            <a:r>
              <a:rPr lang="en-CA" sz="1100" baseline="0" dirty="0" smtClean="0">
                <a:solidFill>
                  <a:schemeClr val="tx1"/>
                </a:solidFill>
              </a:rPr>
              <a:t> people have similarities (i.e., gender identity, expression, etc.), it might make a person feel represented, included and welcomed in that same environment</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sz="1100" dirty="0" smtClean="0">
              <a:solidFill>
                <a:schemeClr val="tx1"/>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1" dirty="0" smtClean="0">
                <a:solidFill>
                  <a:schemeClr val="tx1"/>
                </a:solidFill>
              </a:rPr>
              <a:t>Internal factors: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having a sense of purpose in life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having a clear sense of who you are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feeling that you are capable of taking steps to make things better</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being optimistic</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having high expectations of yourself</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having the skills you need to solve problems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sz="1100" dirty="0" smtClean="0">
                <a:solidFill>
                  <a:schemeClr val="tx1"/>
                </a:solidFill>
              </a:rPr>
              <a:t>feeling</a:t>
            </a:r>
            <a:r>
              <a:rPr lang="en-CA" sz="1100" baseline="0" dirty="0" smtClean="0">
                <a:solidFill>
                  <a:schemeClr val="tx1"/>
                </a:solidFill>
              </a:rPr>
              <a:t> confident/proud in the body you are in; feeling like you can express your identity </a:t>
            </a:r>
            <a:endParaRPr lang="en-CA" sz="1100" dirty="0" smtClean="0">
              <a:solidFill>
                <a:schemeClr val="tx1"/>
              </a:solidFill>
            </a:endParaRPr>
          </a:p>
          <a:p>
            <a:pPr marL="158750" indent="0" fontAlgn="base">
              <a:buNone/>
            </a:pPr>
            <a:endParaRPr lang="en-US" sz="800" b="0" i="0" u="none" strike="noStrike" cap="none" dirty="0" smtClean="0">
              <a:solidFill>
                <a:srgbClr val="000000"/>
              </a:solidFill>
              <a:effectLst/>
              <a:latin typeface="Arial"/>
              <a:ea typeface="Arial"/>
              <a:cs typeface="Arial"/>
              <a:sym typeface="Arial"/>
            </a:endParaRPr>
          </a:p>
          <a:p>
            <a:pPr marL="158750" indent="0" fontAlgn="base">
              <a:buNone/>
            </a:pPr>
            <a:r>
              <a:rPr lang="en-US" sz="800" b="0" i="0" u="none" strike="noStrike" cap="none" dirty="0" smtClean="0">
                <a:solidFill>
                  <a:srgbClr val="000000"/>
                </a:solidFill>
                <a:effectLst/>
                <a:latin typeface="Arial"/>
                <a:ea typeface="Arial"/>
                <a:cs typeface="Arial"/>
                <a:sym typeface="Arial"/>
              </a:rPr>
              <a:t>Consider extending the discussion on positive self-concept to reinforce the ideas that everybody is unique and different in their own ways and that being different is something to embrace.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Canadian Association for the Advancement of Women in Sport. (2013). </a:t>
            </a:r>
            <a:r>
              <a:rPr lang="en-US" sz="1100" b="0" i="1" u="none" strike="noStrike" cap="none" dirty="0" smtClean="0">
                <a:solidFill>
                  <a:srgbClr val="000000"/>
                </a:solidFill>
                <a:effectLst/>
                <a:latin typeface="Arial"/>
                <a:ea typeface="Arial"/>
                <a:cs typeface="Arial"/>
                <a:sym typeface="Arial"/>
              </a:rPr>
              <a:t>Self-esteem, sport and physical activity.</a:t>
            </a:r>
            <a:r>
              <a:rPr lang="en-US" sz="1100" b="0" i="0" u="none" strike="noStrike" cap="none" dirty="0" smtClean="0">
                <a:solidFill>
                  <a:srgbClr val="000000"/>
                </a:solidFill>
                <a:effectLst/>
                <a:latin typeface="Arial"/>
                <a:ea typeface="Arial"/>
                <a:cs typeface="Arial"/>
                <a:sym typeface="Arial"/>
              </a:rPr>
              <a:t> Retrieved from: http://www.caaws.ca/e/wp-content/uploads/2013/02/Self_Esteem.pdf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Health and Physical Education Curriculum – Ontario Ministry of Education (2019)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Lyness</a:t>
            </a:r>
            <a:r>
              <a:rPr lang="en-US" b="0" dirty="0" smtClean="0"/>
              <a:t>, D. (2018,</a:t>
            </a:r>
            <a:r>
              <a:rPr lang="en-US" b="0" baseline="0" dirty="0" smtClean="0"/>
              <a:t> June). Nemours </a:t>
            </a:r>
            <a:r>
              <a:rPr lang="en-US" b="0" baseline="0" dirty="0" err="1" smtClean="0"/>
              <a:t>KidsHealth</a:t>
            </a:r>
            <a:r>
              <a:rPr lang="en-US" b="0" baseline="0" dirty="0" smtClean="0"/>
              <a:t>: Self-Esteem. </a:t>
            </a:r>
            <a:r>
              <a:rPr lang="en-US" b="0" dirty="0" smtClean="0"/>
              <a:t>https://kidshealth.org/en/kids/self-esteem.html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2303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805ba594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805ba594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Every person is worthy of respect and has the right to be free from discrimination, regardless of their sexual orientation, gender identity, or gender expression. We can talk about our differences and what makes us unique with respect, and listen carefully when others share their experiences. We can accept that sometimes we will have to agree to disagree. Accepting the uniqueness of every individual may be a way to become more accepting of ourselves. We can treat others with dignity and the same degree of respect we would like to be treated with ourselves. We all need love and support as we grow and mature. When needed, support can come from school and community organizations.” </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rtl="0">
              <a:buNone/>
            </a:pPr>
            <a:endParaRPr lang="en-US" b="0" baseline="0" dirty="0" smtClean="0">
              <a:effectLst/>
            </a:endParaRPr>
          </a:p>
        </p:txBody>
      </p:sp>
    </p:spTree>
    <p:extLst>
      <p:ext uri="{BB962C8B-B14F-4D97-AF65-F5344CB8AC3E}">
        <p14:creationId xmlns:p14="http://schemas.microsoft.com/office/powerpoint/2010/main" val="861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These are just some of the different qualities that make everyone unique.</a:t>
            </a:r>
            <a:r>
              <a:rPr lang="en-US" sz="1100" b="0" i="0" u="none" strike="noStrike" cap="none" baseline="0" dirty="0" smtClean="0">
                <a:solidFill>
                  <a:srgbClr val="000000"/>
                </a:solidFill>
                <a:effectLst/>
                <a:latin typeface="Arial"/>
                <a:cs typeface="Arial"/>
                <a:sym typeface="Arial"/>
              </a:rPr>
              <a:t>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When we talk about sexual and gender diversity, it’s important to understand these terms. Each person’s sexual orientation, gender identity and gender expression are different from one another, but are all pieces that make up who they are.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0" i="1" u="none" strike="noStrike" cap="none" baseline="0" dirty="0" smtClean="0">
                <a:solidFill>
                  <a:srgbClr val="000000"/>
                </a:solidFill>
                <a:latin typeface="Arial"/>
                <a:cs typeface="Arial"/>
                <a:sym typeface="Arial"/>
              </a:rPr>
              <a:t>*Note: A definition for the gender and sexual diverse words that are mentioned above (and on the slide) will provided in the following slides*</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132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f805ba594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f805ba594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https://youtu.be/xXAoG8vAyzI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Also hyperlinked in the title.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Length</a:t>
            </a:r>
            <a:r>
              <a:rPr lang="en-US" sz="1100" b="0" i="0" u="none" strike="noStrike" cap="none" baseline="0" dirty="0" smtClean="0">
                <a:solidFill>
                  <a:srgbClr val="000000"/>
                </a:solidFill>
                <a:effectLst/>
                <a:latin typeface="Arial"/>
                <a:ea typeface="Arial"/>
                <a:cs typeface="Arial"/>
                <a:sym typeface="Arial"/>
              </a:rPr>
              <a:t> of video: 3:48</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solidFill>
                  <a:schemeClr val="tx1"/>
                </a:solidFill>
              </a:rPr>
              <a:t>This video addresses the question “how should we talk about sexuality?” and discusses what the difference is between sex and gender and between sexual orientation and sexual behaviour.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u="sng" dirty="0" smtClean="0">
                <a:solidFill>
                  <a:schemeClr val="tx1"/>
                </a:solidFill>
              </a:rPr>
              <a:t>Background Knowledge</a:t>
            </a:r>
            <a:r>
              <a:rPr lang="en-CA" sz="1100" b="1" u="sng"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1" baseline="0" dirty="0" smtClean="0">
                <a:solidFill>
                  <a:schemeClr val="tx1"/>
                </a:solidFill>
              </a:rPr>
              <a:t>Social Gender</a:t>
            </a:r>
            <a:r>
              <a:rPr lang="en-CA" sz="1100" b="1" i="0" baseline="0" dirty="0" smtClean="0">
                <a:solidFill>
                  <a:schemeClr val="tx1"/>
                </a:solidFill>
              </a:rPr>
              <a:t> </a:t>
            </a:r>
            <a:r>
              <a:rPr lang="en-CA" sz="1100" b="0" i="0" baseline="0" dirty="0" smtClean="0">
                <a:solidFill>
                  <a:schemeClr val="tx1"/>
                </a:solidFill>
              </a:rPr>
              <a:t>is the third dimension of gender that includes gender expression and the roles/expectations that arise from gender norms.</a:t>
            </a:r>
            <a:endParaRPr lang="en-CA" sz="11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1" dirty="0" smtClean="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While people tend to use the terms “sex” and “gender” interchangeably, this is actually</a:t>
            </a:r>
            <a:r>
              <a:rPr lang="en-CA" baseline="0" dirty="0" smtClean="0"/>
              <a:t> incorrect. While connected, the two terms are not the same.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Generally, Doctors will assign a newborn’s sex as either male or female based on the baby’s genitals (external organs and internal reproductive organs). Once a sex is assigned, people often presume the child’s gender to be the same (i.e., assigned female at birth = female).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However, gender aligns with gender-related ideas and assumptions associated with their sex. Nevertheless, while gender may begin with the assignment of sex, it doesn’t stop here or mean that everyone will always identify as the sex they were assigned at birth.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A person’s gender is the interrelationship between three dimensions: body, identity, and social gender. (This answers the question: “what makes up a person’s gender?”)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a:t>
            </a:r>
          </a:p>
          <a:p>
            <a:pPr marL="457200" indent="-298450"/>
            <a:r>
              <a:rPr lang="en-CA" baseline="0" dirty="0" smtClean="0"/>
              <a:t>Gender Spectrum (</a:t>
            </a:r>
            <a:r>
              <a:rPr lang="en-CA" baseline="0" dirty="0" err="1" smtClean="0"/>
              <a:t>n.d.</a:t>
            </a:r>
            <a:r>
              <a:rPr lang="en-CA" baseline="0" dirty="0" smtClean="0"/>
              <a:t>). Understanding Gender – Dimensions of Gender. https://genderspectrum.org/articles/understanding-gender </a:t>
            </a:r>
          </a:p>
        </p:txBody>
      </p:sp>
    </p:spTree>
    <p:extLst>
      <p:ext uri="{BB962C8B-B14F-4D97-AF65-F5344CB8AC3E}">
        <p14:creationId xmlns:p14="http://schemas.microsoft.com/office/powerpoint/2010/main" val="62326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“What do the following terms mean: sex, sexuality, sexual orientation”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Give the students about 5 minutes to turn to their elbow buddy and discuss the following terms. After asking students for their responses, inform them that they will learn about the terms and their definitions in the following slides.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baseline="0" dirty="0" smtClean="0">
                <a:solidFill>
                  <a:srgbClr val="000000"/>
                </a:solidFill>
                <a:latin typeface="Arial"/>
                <a:cs typeface="Arial"/>
                <a:sym typeface="Arial"/>
              </a:rPr>
              <a:t>Image from </a:t>
            </a:r>
            <a:r>
              <a:rPr lang="en-US" sz="1200" b="1" i="0" u="none" strike="noStrike" cap="none" baseline="0" dirty="0" err="1" smtClean="0">
                <a:solidFill>
                  <a:srgbClr val="000000"/>
                </a:solidFill>
                <a:latin typeface="Arial"/>
                <a:cs typeface="Arial"/>
                <a:sym typeface="Arial"/>
              </a:rPr>
              <a:t>Canva</a:t>
            </a:r>
            <a:endParaRPr lang="en-US" sz="12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2127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Sex. </a:t>
            </a:r>
            <a:r>
              <a:rPr lang="en-US" sz="1100" b="0" i="0" u="none" strike="noStrike" cap="none" baseline="0" dirty="0" smtClean="0">
                <a:solidFill>
                  <a:srgbClr val="000000"/>
                </a:solidFill>
                <a:latin typeface="Arial"/>
                <a:ea typeface="Arial"/>
                <a:cs typeface="Arial"/>
                <a:sym typeface="Arial"/>
              </a:rPr>
              <a:t>The category of male or female, based on characteristics that are biologically determined. </a:t>
            </a:r>
            <a:r>
              <a:rPr lang="en-US" sz="1100" b="0" i="1" u="none" strike="noStrike" cap="none" baseline="0" dirty="0" smtClean="0">
                <a:solidFill>
                  <a:srgbClr val="000000"/>
                </a:solidFill>
                <a:latin typeface="Arial"/>
                <a:ea typeface="Arial"/>
                <a:cs typeface="Arial"/>
                <a:sym typeface="Arial"/>
              </a:rPr>
              <a:t>See also </a:t>
            </a:r>
            <a:r>
              <a:rPr lang="en-US" sz="1100" b="1" i="0" u="none" strike="noStrike" cap="none" baseline="0" dirty="0" smtClean="0">
                <a:solidFill>
                  <a:srgbClr val="000000"/>
                </a:solidFill>
                <a:latin typeface="Arial"/>
                <a:ea typeface="Arial"/>
                <a:cs typeface="Arial"/>
                <a:sym typeface="Arial"/>
              </a:rPr>
              <a:t>gender</a:t>
            </a:r>
            <a:r>
              <a:rPr lang="en-US" sz="1100" b="0" i="0" u="none" strike="noStrike" cap="none" baseline="0" dirty="0" smtClean="0">
                <a:solidFill>
                  <a:srgbClr val="000000"/>
                </a:solidFill>
                <a:latin typeface="Arial"/>
                <a:ea typeface="Arial"/>
                <a:cs typeface="Arial"/>
                <a:sym typeface="Arial"/>
              </a:rPr>
              <a:t>, </a:t>
            </a:r>
            <a:r>
              <a:rPr lang="en-US" sz="1100" b="1" i="0" u="none" strike="noStrike" cap="none" baseline="0" dirty="0" smtClean="0">
                <a:solidFill>
                  <a:srgbClr val="000000"/>
                </a:solidFill>
                <a:latin typeface="Arial"/>
                <a:ea typeface="Arial"/>
                <a:cs typeface="Arial"/>
                <a:sym typeface="Arial"/>
              </a:rPr>
              <a:t>gender identity</a:t>
            </a:r>
            <a:r>
              <a:rPr lang="en-US" sz="1100" b="0" i="0" u="none" strike="noStrike" cap="none" baseline="0" dirty="0" smtClean="0">
                <a:solidFill>
                  <a:srgbClr val="000000"/>
                </a:solidFill>
                <a:latin typeface="Arial"/>
                <a:ea typeface="Arial"/>
                <a:cs typeface="Arial"/>
                <a:sym typeface="Arial"/>
              </a:rPr>
              <a:t>, </a:t>
            </a:r>
            <a:r>
              <a:rPr lang="en-US" sz="1100" b="0" i="1" u="none" strike="noStrike" cap="none" baseline="0" dirty="0" smtClean="0">
                <a:solidFill>
                  <a:srgbClr val="000000"/>
                </a:solidFill>
                <a:latin typeface="Arial"/>
                <a:ea typeface="Arial"/>
                <a:cs typeface="Arial"/>
                <a:sym typeface="Arial"/>
              </a:rPr>
              <a:t>and </a:t>
            </a:r>
            <a:r>
              <a:rPr lang="en-US" sz="1100" b="1" i="0" u="none" strike="noStrike" cap="none" baseline="0" dirty="0" smtClean="0">
                <a:solidFill>
                  <a:srgbClr val="000000"/>
                </a:solidFill>
                <a:latin typeface="Arial"/>
                <a:ea typeface="Arial"/>
                <a:cs typeface="Arial"/>
                <a:sym typeface="Arial"/>
              </a:rPr>
              <a:t>intersex</a:t>
            </a:r>
            <a:r>
              <a:rPr lang="en-US" sz="1100" b="0" i="0" u="none" strike="noStrike" cap="none" baseline="0" dirty="0" smtClean="0">
                <a:solidFill>
                  <a:srgbClr val="000000"/>
                </a:solidFill>
                <a:latin typeface="Arial"/>
                <a:ea typeface="Arial"/>
                <a:cs typeface="Arial"/>
                <a:sym typeface="Arial"/>
              </a:rPr>
              <a:t>.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313).</a:t>
            </a:r>
          </a:p>
          <a:p>
            <a:pPr marL="158750" indent="0">
              <a:buNone/>
            </a:pPr>
            <a:endParaRPr lang="en-CA" sz="1100" b="1" i="0"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Sex Assigned at Birth</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The first thing that we can see here is Biological or Assigned Sex. This is the physical sex characteristics that generally categorize someone as male, female or intersex at birth, including genitalia, body shape, hormones, and chromosomes. </a:t>
            </a:r>
          </a:p>
          <a:p>
            <a:r>
              <a:rPr lang="en-US" sz="1100" b="0" i="0" u="none" strike="noStrike" cap="none" baseline="0" dirty="0" smtClean="0">
                <a:solidFill>
                  <a:srgbClr val="000000"/>
                </a:solidFill>
                <a:latin typeface="Arial"/>
                <a:ea typeface="Arial"/>
                <a:cs typeface="Arial"/>
                <a:sym typeface="Arial"/>
              </a:rPr>
              <a:t>Some people do not like the term “biological sex” because it does not take into consideration what is happening in the brain. Instead Assigned Sex can be the preferred term since the sex of a child is determined or ‘assigned’ at birth. </a:t>
            </a:r>
          </a:p>
          <a:p>
            <a:r>
              <a:rPr lang="en-US" sz="1100" b="0" i="0" u="none" strike="noStrike" cap="none" baseline="0" dirty="0" smtClean="0">
                <a:solidFill>
                  <a:srgbClr val="000000"/>
                </a:solidFill>
                <a:latin typeface="Arial"/>
                <a:ea typeface="Arial"/>
                <a:cs typeface="Arial"/>
                <a:sym typeface="Arial"/>
              </a:rPr>
              <a:t>Some individuals, when talking about gender and sex, will use these terms interchangeably, but we have come to realize that gender and sex describe unique characteristics. Biological sex is referring to the biological characteristics that make up a person, while gender is much more complex. So when you hear about someone having a gender reveal party for their baby, it’s actually to reveal the biological/assigned sex of the child.</a:t>
            </a:r>
          </a:p>
          <a:p>
            <a:r>
              <a:rPr lang="en-US" sz="1100" b="0" i="0" u="none" strike="noStrike" cap="none" baseline="0" dirty="0" smtClean="0">
                <a:solidFill>
                  <a:srgbClr val="000000"/>
                </a:solidFill>
                <a:latin typeface="Arial"/>
                <a:ea typeface="Arial"/>
                <a:cs typeface="Arial"/>
                <a:sym typeface="Arial"/>
              </a:rPr>
              <a:t>The factors that decide the biological or assigned sex of a child begin as soon as the fertilization of the egg occurs; when the chromosomes from the sperm and the egg combine. All eggs have X chromosomes, and sperm can have either an X or Y chromosome. </a:t>
            </a:r>
            <a:endParaRPr lang="en-US" sz="1100" b="1"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Sex &amp; U. (2022). Gender Identity: Sex. https://www.sexandu.ca/lgbttq/gender-identity/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p:txBody>
      </p:sp>
    </p:spTree>
    <p:extLst>
      <p:ext uri="{BB962C8B-B14F-4D97-AF65-F5344CB8AC3E}">
        <p14:creationId xmlns:p14="http://schemas.microsoft.com/office/powerpoint/2010/main" val="3171669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Background Knowledge</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Male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At birth, a person with </a:t>
            </a:r>
            <a:r>
              <a:rPr lang="en-US" sz="1100" b="0" i="0" u="none" strike="noStrike" cap="none" baseline="0" dirty="0" err="1" smtClean="0">
                <a:solidFill>
                  <a:srgbClr val="000000"/>
                </a:solidFill>
                <a:latin typeface="Arial"/>
                <a:ea typeface="Arial"/>
                <a:cs typeface="Arial"/>
                <a:sym typeface="Arial"/>
              </a:rPr>
              <a:t>XY</a:t>
            </a:r>
            <a:r>
              <a:rPr lang="en-US" sz="1100" b="0" i="0" u="none" strike="noStrike" cap="none" baseline="0" dirty="0" smtClean="0">
                <a:solidFill>
                  <a:srgbClr val="000000"/>
                </a:solidFill>
                <a:latin typeface="Arial"/>
                <a:ea typeface="Arial"/>
                <a:cs typeface="Arial"/>
                <a:sym typeface="Arial"/>
              </a:rPr>
              <a:t> chromosomes typically have reproductive organs such as a penis and testicles. </a:t>
            </a:r>
          </a:p>
          <a:p>
            <a:r>
              <a:rPr lang="en-US" sz="1100" b="0" i="0" u="none" strike="noStrike" cap="none" baseline="0" dirty="0" smtClean="0">
                <a:solidFill>
                  <a:srgbClr val="000000"/>
                </a:solidFill>
                <a:latin typeface="Arial"/>
                <a:ea typeface="Arial"/>
                <a:cs typeface="Arial"/>
                <a:sym typeface="Arial"/>
              </a:rPr>
              <a:t>The male sex is also characterized by the body’s ability to one day produce the hormone testosterone, and eventually the production of sperm. Also known as Spermatogenesis. </a:t>
            </a: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dirty="0"/>
          </a:p>
        </p:txBody>
      </p:sp>
    </p:spTree>
    <p:extLst>
      <p:ext uri="{BB962C8B-B14F-4D97-AF65-F5344CB8AC3E}">
        <p14:creationId xmlns:p14="http://schemas.microsoft.com/office/powerpoint/2010/main" val="321248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Background Knowledge</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Female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At birth, a person with XX chromosomes typically have female reproductive organs such as a vagina and uterus. </a:t>
            </a:r>
          </a:p>
          <a:p>
            <a:r>
              <a:rPr lang="en-US" sz="1100" b="0" i="0" u="none" strike="noStrike" cap="none" baseline="0" dirty="0" smtClean="0">
                <a:solidFill>
                  <a:srgbClr val="000000"/>
                </a:solidFill>
                <a:latin typeface="Arial"/>
                <a:ea typeface="Arial"/>
                <a:cs typeface="Arial"/>
                <a:sym typeface="Arial"/>
              </a:rPr>
              <a:t>The Female sex can also be characterized by the body’s’ ability to produce the hormones estrogen and progesterone; the hormones responsible for puberty in females, including menstruation. It is also categorized by the ability to eventually ovulate - meaning the body releasing an egg during the menstrual cycle.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p:txBody>
      </p:sp>
    </p:spTree>
    <p:extLst>
      <p:ext uri="{BB962C8B-B14F-4D97-AF65-F5344CB8AC3E}">
        <p14:creationId xmlns:p14="http://schemas.microsoft.com/office/powerpoint/2010/main" val="171167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170494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158750" indent="0">
              <a:buNone/>
            </a:pPr>
            <a:r>
              <a:rPr lang="en-CA" sz="1100" b="1" i="0" u="none" strike="noStrike" cap="none" baseline="0" dirty="0" smtClean="0">
                <a:solidFill>
                  <a:srgbClr val="000000"/>
                </a:solidFill>
                <a:latin typeface="Arial"/>
                <a:ea typeface="Arial"/>
                <a:cs typeface="Arial"/>
                <a:sym typeface="Arial"/>
              </a:rPr>
              <a:t>Intersex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Sometimes at birth, a person may have a different arrangements of chromosomes, which can also be referred to as intersex. This is a term used for a person who is born with a reproductive or sexual anatomy that doesn’t seem to fit the binary definitions of female or male. This could involve someone with both “male” and “female” reproductive organs, or someone who is missing part of a reproductive organ. This is a naturally occurring variation in humans, and occurs in about 1 in 1500 to 1 in 2000 births. </a:t>
            </a:r>
          </a:p>
          <a:p>
            <a:pPr lvl="1"/>
            <a:r>
              <a:rPr lang="en-CA" sz="1100" b="0" i="0" u="none" strike="noStrike" cap="none" baseline="0" dirty="0" smtClean="0">
                <a:solidFill>
                  <a:srgbClr val="000000"/>
                </a:solidFill>
                <a:latin typeface="Arial"/>
                <a:ea typeface="Arial"/>
                <a:cs typeface="Arial"/>
                <a:sym typeface="Arial"/>
              </a:rPr>
              <a:t>https://isna.org/faq/frequency/ </a:t>
            </a:r>
          </a:p>
          <a:p>
            <a:pPr marL="615950" lvl="1" indent="0">
              <a:buNone/>
            </a:pP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cs typeface="Arial"/>
                <a:sym typeface="Arial"/>
              </a:rPr>
              <a:t>Background Knowledge</a:t>
            </a:r>
            <a:endParaRPr lang="en-CA" sz="1100" b="1" i="0" u="sng" strike="noStrike" cap="none" baseline="0" dirty="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Intersex. </a:t>
            </a:r>
            <a:r>
              <a:rPr lang="en-US" sz="1100" b="0" i="0" u="none" strike="noStrike" cap="none" baseline="0" dirty="0" smtClean="0">
                <a:solidFill>
                  <a:srgbClr val="000000"/>
                </a:solidFill>
                <a:latin typeface="Arial"/>
                <a:ea typeface="Arial"/>
                <a:cs typeface="Arial"/>
                <a:sym typeface="Arial"/>
              </a:rPr>
              <a:t>According to the Ontario Human Rights Commission, “a term used to describe a person born with reproductive systems, chromosomes and/or hormones that are not easily characterized as male or female. This might include a woman with </a:t>
            </a:r>
            <a:r>
              <a:rPr lang="en-US" sz="1100" b="0" i="0" u="none" strike="noStrike" cap="none" baseline="0" dirty="0" err="1" smtClean="0">
                <a:solidFill>
                  <a:srgbClr val="000000"/>
                </a:solidFill>
                <a:latin typeface="Arial"/>
                <a:ea typeface="Arial"/>
                <a:cs typeface="Arial"/>
                <a:sym typeface="Arial"/>
              </a:rPr>
              <a:t>XY</a:t>
            </a:r>
            <a:r>
              <a:rPr lang="en-US" sz="1100" b="0" i="0" u="none" strike="noStrike" cap="none" baseline="0" dirty="0" smtClean="0">
                <a:solidFill>
                  <a:srgbClr val="000000"/>
                </a:solidFill>
                <a:latin typeface="Arial"/>
                <a:ea typeface="Arial"/>
                <a:cs typeface="Arial"/>
                <a:sym typeface="Arial"/>
              </a:rPr>
              <a:t> chromosomes or a man with ovaries instead of testes. Intersex characteristics occur in one out of every 1,500 births. Typically intersex people are assigned one sex, male or female, at birth. Some intersex people identify with their assigned sex, while others do not. Some choose to identify as intersex. Intersex people do not typically identify as transgender or transsexual.”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a:t>
            </a:r>
            <a:r>
              <a:rPr lang="en-US" sz="1100" b="0" i="1" u="none" strike="noStrike" cap="none" baseline="0" dirty="0" smtClean="0">
                <a:solidFill>
                  <a:srgbClr val="000000"/>
                </a:solidFill>
                <a:latin typeface="Arial"/>
                <a:ea typeface="Arial"/>
                <a:cs typeface="Arial"/>
                <a:sym typeface="Arial"/>
              </a:rPr>
              <a:t>See also </a:t>
            </a:r>
            <a:r>
              <a:rPr lang="en-US" sz="1100" b="1" i="0" u="none" strike="noStrike" cap="none" baseline="0" dirty="0" smtClean="0">
                <a:solidFill>
                  <a:srgbClr val="000000"/>
                </a:solidFill>
                <a:latin typeface="Arial"/>
                <a:ea typeface="Arial"/>
                <a:cs typeface="Arial"/>
                <a:sym typeface="Arial"/>
              </a:rPr>
              <a:t>gender identity </a:t>
            </a:r>
            <a:r>
              <a:rPr lang="en-US" sz="1100" b="0" i="1" u="none" strike="noStrike" cap="none" baseline="0" dirty="0" smtClean="0">
                <a:solidFill>
                  <a:srgbClr val="000000"/>
                </a:solidFill>
                <a:latin typeface="Arial"/>
                <a:ea typeface="Arial"/>
                <a:cs typeface="Arial"/>
                <a:sym typeface="Arial"/>
              </a:rPr>
              <a:t>and </a:t>
            </a:r>
            <a:r>
              <a:rPr lang="en-US" sz="1100" b="1" i="0" u="none" strike="noStrike" cap="none" baseline="0" dirty="0" smtClean="0">
                <a:solidFill>
                  <a:srgbClr val="000000"/>
                </a:solidFill>
                <a:latin typeface="Arial"/>
                <a:ea typeface="Arial"/>
                <a:cs typeface="Arial"/>
                <a:sym typeface="Arial"/>
              </a:rPr>
              <a:t>transgender</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308)</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Sex &amp; U. (2022). Gender Identity: intersex. https://www.sexandu.ca/lgbttq/gender-identity/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indent="0">
              <a:buNone/>
            </a:pPr>
            <a:endParaRPr lang="en-CA" sz="1100" b="0"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346604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CA"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none" strike="noStrike" cap="none" baseline="0" dirty="0" smtClean="0">
                <a:solidFill>
                  <a:srgbClr val="000000"/>
                </a:solidFill>
                <a:latin typeface="Arial"/>
                <a:ea typeface="Arial"/>
                <a:cs typeface="Arial"/>
                <a:sym typeface="Arial"/>
              </a:rPr>
              <a:t>Sexual Orientation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Everyone has a sexual orientation. Sexual orientation refers to a person’s emotional, physical and sexual attraction to others. Each person’s sexual orientation is a part of who they are. Some people know at a very early age what their sexual orientation is, and others may not. A person’s sexual orientation might stay the same over their whole life, or it may change. It can be fluid and may or may not reflect sexual behaviors.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Attraction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Attraction is</a:t>
            </a:r>
            <a:r>
              <a:rPr lang="en-US" sz="1100" b="0" i="0" u="none" strike="noStrike" cap="none" baseline="0" dirty="0" smtClean="0">
                <a:solidFill>
                  <a:srgbClr val="000000"/>
                </a:solidFill>
                <a:effectLst/>
                <a:latin typeface="Arial"/>
                <a:ea typeface="Arial"/>
                <a:cs typeface="Arial"/>
                <a:sym typeface="Arial"/>
              </a:rPr>
              <a:t> a</a:t>
            </a:r>
            <a:r>
              <a:rPr lang="en-US" sz="1100" b="0" i="0" u="none" strike="noStrike" cap="none" dirty="0" smtClean="0">
                <a:solidFill>
                  <a:srgbClr val="000000"/>
                </a:solidFill>
                <a:effectLst/>
                <a:latin typeface="Arial"/>
                <a:ea typeface="Arial"/>
                <a:cs typeface="Arial"/>
                <a:sym typeface="Arial"/>
              </a:rPr>
              <a:t> very broad term. A person might be emotionally connected to their friends,</a:t>
            </a:r>
            <a:r>
              <a:rPr lang="en-US" sz="1100" b="0" i="0" u="none" strike="noStrike" cap="none" baseline="0" dirty="0" smtClean="0">
                <a:solidFill>
                  <a:srgbClr val="000000"/>
                </a:solidFill>
                <a:effectLst/>
                <a:latin typeface="Arial"/>
                <a:ea typeface="Arial"/>
                <a:cs typeface="Arial"/>
                <a:sym typeface="Arial"/>
              </a:rPr>
              <a:t> but it doesn’t mean they want to date them or are sexually/romantically attracted to them. People connect with others all of the time through their emotions and feelings, which is how we get along, and sometimes we tend to gravitate towards people who we are emotionally connected to.  </a:t>
            </a:r>
            <a:endParaRPr lang="en-US" sz="1100" b="0" i="1"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dirty="0" smtClean="0">
                <a:solidFill>
                  <a:srgbClr val="000000"/>
                </a:solidFill>
                <a:effectLst/>
                <a:latin typeface="Arial"/>
                <a:ea typeface="Arial"/>
                <a:cs typeface="Arial"/>
                <a:sym typeface="Arial"/>
              </a:rPr>
              <a:t>Physical Attraction:</a:t>
            </a:r>
            <a:r>
              <a:rPr lang="en-US" sz="1100" b="0" i="0" u="none" strike="noStrike" cap="none" dirty="0" smtClean="0">
                <a:solidFill>
                  <a:srgbClr val="000000"/>
                </a:solidFill>
                <a:effectLst/>
                <a:latin typeface="Arial"/>
                <a:ea typeface="Arial"/>
                <a:cs typeface="Arial"/>
                <a:sym typeface="Arial"/>
              </a:rPr>
              <a:t> Sexual orientation. It is important to note that sexual and romantic/emotional attraction can be from a variety of factors including but not limited to gender identity, gender expression/presentation, and sex assigned at 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1" i="0" u="none" strike="noStrike" cap="none" dirty="0" smtClean="0">
                <a:solidFill>
                  <a:srgbClr val="000000"/>
                </a:solidFill>
                <a:effectLst/>
                <a:latin typeface="Arial"/>
                <a:ea typeface="Arial"/>
                <a:cs typeface="Arial"/>
                <a:sym typeface="Arial"/>
              </a:rPr>
              <a:t>Emotional Attraction:</a:t>
            </a:r>
            <a:r>
              <a:rPr lang="en-US" sz="1100" b="0" i="0" u="none" strike="noStrike" cap="none" dirty="0" smtClean="0">
                <a:solidFill>
                  <a:srgbClr val="000000"/>
                </a:solidFill>
                <a:effectLst/>
                <a:latin typeface="Arial"/>
                <a:ea typeface="Arial"/>
                <a:cs typeface="Arial"/>
                <a:sym typeface="Arial"/>
              </a:rPr>
              <a:t> Romantic/emotional orientation. It is important to note that sexual and romantic/emotional attraction can be from a variety of factors including but not limited to gender identity, gender expression/presentation, and sex assigned at birth. There are other types of attraction related to gender such as aesthetical or platonic. These are simply two common forms of attraction.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sng"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Definition of Sexual orientation: </a:t>
            </a:r>
            <a:r>
              <a:rPr lang="en-US" sz="1100" b="0" i="0" u="none" strike="noStrike" cap="none" baseline="0" dirty="0" smtClean="0">
                <a:solidFill>
                  <a:srgbClr val="000000"/>
                </a:solidFill>
                <a:latin typeface="Arial"/>
                <a:ea typeface="Arial"/>
                <a:cs typeface="Arial"/>
                <a:sym typeface="Arial"/>
              </a:rPr>
              <a:t>According to the Ontario Human Rights Commission, “the direction of one’s sexual interest or attraction. It is a personal characteristic that forms part of who you are. It covers the range of human sexuality from lesbian and gay, to bisexual and heterosexual.”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313).</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baseline="0" dirty="0" smtClean="0"/>
              <a:t>Trans Student Educational Resources. (</a:t>
            </a:r>
            <a:r>
              <a:rPr lang="en-US" sz="1100" b="0" baseline="0" dirty="0" err="1" smtClean="0"/>
              <a:t>n.d.</a:t>
            </a:r>
            <a:r>
              <a:rPr lang="en-US" sz="1100" b="0" baseline="0" dirty="0" smtClean="0"/>
              <a:t>). Gender Unicorn. https://transstudent.org/gender/ </a:t>
            </a:r>
            <a:endParaRPr lang="en-US" sz="1100"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indent="0">
              <a:buNone/>
            </a:pPr>
            <a:endParaRPr dirty="0"/>
          </a:p>
        </p:txBody>
      </p:sp>
    </p:spTree>
    <p:extLst>
      <p:ext uri="{BB962C8B-B14F-4D97-AF65-F5344CB8AC3E}">
        <p14:creationId xmlns:p14="http://schemas.microsoft.com/office/powerpoint/2010/main" val="3869713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Sexuality. </a:t>
            </a:r>
            <a:r>
              <a:rPr lang="en-US" sz="1100" b="0" i="0" u="none" strike="noStrike" cap="none" baseline="0" dirty="0" smtClean="0">
                <a:solidFill>
                  <a:srgbClr val="000000"/>
                </a:solidFill>
                <a:latin typeface="Arial"/>
                <a:ea typeface="Arial"/>
                <a:cs typeface="Arial"/>
                <a:sym typeface="Arial"/>
              </a:rPr>
              <a:t>A term that encompasses sex, gender identities and roles, sexual orientation, eroticism, pleasure, intimacy, and reproduction. Sexuality is experienced and expressed in thoughts, fantasies, desires, beliefs, attitudes, values, behaviours, practices, roles, and relationships. While sexuality can include all of these dimensions, not all of them are always experienced or expressed. Sexuality is influenced by the interaction of biological, psychological, social, economic, political, cultural, ethical, legal, historical, religious, and spiritual factors. (From World Health Organization, </a:t>
            </a:r>
            <a:r>
              <a:rPr lang="en-US" sz="1100" b="0" i="1" u="none" strike="noStrike" cap="none" baseline="0" dirty="0" smtClean="0">
                <a:solidFill>
                  <a:srgbClr val="000000"/>
                </a:solidFill>
                <a:latin typeface="Arial"/>
                <a:ea typeface="Arial"/>
                <a:cs typeface="Arial"/>
                <a:sym typeface="Arial"/>
              </a:rPr>
              <a:t>Defining Sexual Health: Report of a Technical Consultation on Sexual Health </a:t>
            </a:r>
            <a:r>
              <a:rPr lang="en-US" sz="1100" b="0" i="0" u="none" strike="noStrike" cap="none" baseline="0" dirty="0" smtClean="0">
                <a:solidFill>
                  <a:srgbClr val="000000"/>
                </a:solidFill>
                <a:latin typeface="Arial"/>
                <a:ea typeface="Arial"/>
                <a:cs typeface="Arial"/>
                <a:sym typeface="Arial"/>
              </a:rPr>
              <a:t>[Geneva, Switzerland: WHO, 2002]; referenced in Sex Information and Education Council of Canada [</a:t>
            </a:r>
            <a:r>
              <a:rPr lang="en-US" sz="1100" b="0" i="0" u="none" strike="noStrike" cap="none" baseline="0" dirty="0" err="1" smtClean="0">
                <a:solidFill>
                  <a:srgbClr val="000000"/>
                </a:solidFill>
                <a:latin typeface="Arial"/>
                <a:ea typeface="Arial"/>
                <a:cs typeface="Arial"/>
                <a:sym typeface="Arial"/>
              </a:rPr>
              <a:t>SIECCAN</a:t>
            </a:r>
            <a:r>
              <a:rPr lang="en-US" sz="1100" b="0" i="0" u="none" strike="noStrike" cap="none" baseline="0" dirty="0" smtClean="0">
                <a:solidFill>
                  <a:srgbClr val="000000"/>
                </a:solidFill>
                <a:latin typeface="Arial"/>
                <a:ea typeface="Arial"/>
                <a:cs typeface="Arial"/>
                <a:sym typeface="Arial"/>
              </a:rPr>
              <a:t>], </a:t>
            </a:r>
            <a:r>
              <a:rPr lang="en-US" sz="1100" b="0" i="1" u="none" strike="noStrike" cap="none" baseline="0" dirty="0" smtClean="0">
                <a:solidFill>
                  <a:srgbClr val="000000"/>
                </a:solidFill>
                <a:latin typeface="Arial"/>
                <a:ea typeface="Arial"/>
                <a:cs typeface="Arial"/>
                <a:sym typeface="Arial"/>
              </a:rPr>
              <a:t>Canadian Guidelines for Sexual Health Education</a:t>
            </a:r>
            <a:r>
              <a:rPr lang="en-US" sz="1100" b="0" i="0" u="none" strike="noStrike" cap="none" baseline="0" dirty="0" smtClean="0">
                <a:solidFill>
                  <a:srgbClr val="000000"/>
                </a:solidFill>
                <a:latin typeface="Arial"/>
                <a:ea typeface="Arial"/>
                <a:cs typeface="Arial"/>
                <a:sym typeface="Arial"/>
              </a:rPr>
              <a:t>, 2019, at http://sieccan.org/ sexual-health-education/.)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314).</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Additional Information: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lang="en-US" sz="1100" b="1" i="1" u="none" strike="noStrike" cap="none" baseline="0" dirty="0" smtClean="0">
                <a:solidFill>
                  <a:srgbClr val="FF0000"/>
                </a:solidFill>
                <a:latin typeface="Arial"/>
                <a:ea typeface="Arial"/>
                <a:cs typeface="Arial"/>
                <a:sym typeface="Arial"/>
              </a:rPr>
              <a:t>Heterosexual</a:t>
            </a:r>
            <a:r>
              <a:rPr lang="en-US" sz="1100" b="1" i="0" u="none" strike="noStrike" cap="none" baseline="0" dirty="0" smtClean="0">
                <a:solidFill>
                  <a:srgbClr val="FF0000"/>
                </a:solidFill>
                <a:latin typeface="Arial"/>
                <a:ea typeface="Arial"/>
                <a:cs typeface="Arial"/>
                <a:sym typeface="Arial"/>
              </a:rPr>
              <a:t>: </a:t>
            </a:r>
            <a:r>
              <a:rPr lang="en-US" sz="1100" b="0" i="0" u="none" strike="noStrike" cap="none" baseline="0" dirty="0" smtClean="0">
                <a:solidFill>
                  <a:srgbClr val="FF0000"/>
                </a:solidFill>
                <a:latin typeface="Arial"/>
                <a:ea typeface="Arial"/>
                <a:cs typeface="Arial"/>
                <a:sym typeface="Arial"/>
              </a:rPr>
              <a:t>According to the Ontario Human Rights Commission, “a person who has emotional, physical, spiritual and sexual attraction to persons of the opposite sex.” (From </a:t>
            </a:r>
            <a:r>
              <a:rPr lang="en-US" sz="1100" b="0" i="1" u="none" strike="noStrike" cap="none" baseline="0" dirty="0" smtClean="0">
                <a:solidFill>
                  <a:srgbClr val="FF0000"/>
                </a:solidFill>
                <a:latin typeface="Arial"/>
                <a:ea typeface="Arial"/>
                <a:cs typeface="Arial"/>
                <a:sym typeface="Arial"/>
              </a:rPr>
              <a:t>Teaching Human Rights in Ontario: A Guide for Ontario Schools</a:t>
            </a:r>
            <a:r>
              <a:rPr lang="en-US" sz="1100" b="0" i="0" u="none" strike="noStrike" cap="none" baseline="0" dirty="0" smtClean="0">
                <a:solidFill>
                  <a:srgbClr val="FF0000"/>
                </a:solidFill>
                <a:latin typeface="Arial"/>
                <a:ea typeface="Arial"/>
                <a:cs typeface="Arial"/>
                <a:sym typeface="Arial"/>
              </a:rPr>
              <a:t>.) </a:t>
            </a:r>
          </a:p>
          <a:p>
            <a:pPr marL="457200" indent="-298450">
              <a:buFont typeface="Wingdings" panose="05000000000000000000" pitchFamily="2" charset="2"/>
              <a:buChar char="§"/>
            </a:pPr>
            <a:r>
              <a:rPr lang="en-US" sz="1100" b="1" i="1" u="none" strike="noStrike" cap="none" baseline="0" dirty="0" smtClean="0">
                <a:solidFill>
                  <a:srgbClr val="000000"/>
                </a:solidFill>
                <a:latin typeface="Arial"/>
                <a:ea typeface="Arial"/>
                <a:cs typeface="Arial"/>
                <a:sym typeface="Arial"/>
              </a:rPr>
              <a:t>Pansexual. </a:t>
            </a:r>
            <a:r>
              <a:rPr lang="en-US" sz="1100" b="0" i="0" u="none" strike="noStrike" cap="none" baseline="0" dirty="0" smtClean="0">
                <a:solidFill>
                  <a:srgbClr val="000000"/>
                </a:solidFill>
                <a:latin typeface="Arial"/>
                <a:ea typeface="Arial"/>
                <a:cs typeface="Arial"/>
                <a:sym typeface="Arial"/>
              </a:rPr>
              <a:t>A person who has emotional, physical, spiritual, and/or sexual attraction to people regardless of their gender or sex.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311)</a:t>
            </a:r>
          </a:p>
          <a:p>
            <a:pPr marL="457200" indent="-298450">
              <a:buFont typeface="Wingdings" panose="05000000000000000000" pitchFamily="2" charset="2"/>
              <a:buChar char="§"/>
            </a:pPr>
            <a:r>
              <a:rPr lang="en-US" sz="1100" b="1" i="1" u="none" strike="noStrike" cap="none" baseline="0" dirty="0" smtClean="0">
                <a:solidFill>
                  <a:srgbClr val="000000"/>
                </a:solidFill>
                <a:latin typeface="Arial"/>
                <a:ea typeface="Arial"/>
                <a:cs typeface="Arial"/>
                <a:sym typeface="Arial"/>
              </a:rPr>
              <a:t>Asexual. </a:t>
            </a:r>
            <a:r>
              <a:rPr lang="en-US" sz="1100" b="0" i="0" u="none" strike="noStrike" cap="none" baseline="0" dirty="0" smtClean="0">
                <a:solidFill>
                  <a:srgbClr val="000000"/>
                </a:solidFill>
                <a:latin typeface="Arial"/>
                <a:ea typeface="Arial"/>
                <a:cs typeface="Arial"/>
                <a:sym typeface="Arial"/>
              </a:rPr>
              <a:t>A person who experiences little or no sexual attraction. They may or may not feel emotionally or romantically attracted to others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303). This is a term used to describe a person who either: 1. Does not experience sexual attraction 2. Does not experience a desire for sex, or 3. Experiences these to a lesser degree than most.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Sex &amp; U. (2022). </a:t>
            </a:r>
            <a:r>
              <a:rPr lang="en-US" sz="1100" b="0" i="0" u="none" strike="noStrike" cap="none" baseline="0" dirty="0" err="1" smtClean="0">
                <a:solidFill>
                  <a:srgbClr val="000000"/>
                </a:solidFill>
                <a:latin typeface="Arial"/>
                <a:ea typeface="Arial"/>
                <a:cs typeface="Arial"/>
                <a:sym typeface="Arial"/>
              </a:rPr>
              <a:t>LGBTTQ</a:t>
            </a:r>
            <a:r>
              <a:rPr lang="en-US" sz="1100" b="0" i="0" u="none" strike="noStrike" cap="none" baseline="0" dirty="0" smtClean="0">
                <a:solidFill>
                  <a:srgbClr val="000000"/>
                </a:solidFill>
                <a:latin typeface="Arial"/>
                <a:ea typeface="Arial"/>
                <a:cs typeface="Arial"/>
                <a:sym typeface="Arial"/>
              </a:rPr>
              <a:t>+: Sexual Orientation. https://www.sexandu.ca/lgbttq/sexual-orientation/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Photo</a:t>
            </a:r>
            <a:r>
              <a:rPr lang="en-US" sz="1100" b="1" i="0" u="none" strike="noStrike" cap="none" baseline="0" dirty="0" smtClean="0">
                <a:solidFill>
                  <a:srgbClr val="000000"/>
                </a:solidFill>
                <a:effectLst/>
                <a:latin typeface="Arial"/>
                <a:cs typeface="Arial"/>
                <a:sym typeface="Arial"/>
              </a:rPr>
              <a:t> 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Shutterstock_417882265</a:t>
            </a:r>
            <a:endParaRPr lang="en-US" b="1" i="0" dirty="0" smtClean="0"/>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910781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805ba594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805ba594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Teacher Prompt</a:t>
            </a:r>
            <a:endParaRPr lang="en-US" sz="1100" b="0" i="1"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“What do the following terms mean: gender, gender identity, gender expression”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Give the students about 5 minutes to turn to their elbow buddy and discuss the following terms. After asking students for their responses, inform them that they will learn about the terms and their definitions in the following slides. </a:t>
            </a:r>
            <a:endParaRPr lang="en-US"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444463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The</a:t>
            </a:r>
            <a:r>
              <a:rPr lang="en-US" sz="1100" b="1" i="0" u="none" strike="noStrike" cap="none" baseline="0" dirty="0" smtClean="0">
                <a:solidFill>
                  <a:srgbClr val="000000"/>
                </a:solidFill>
                <a:effectLst/>
                <a:latin typeface="Arial"/>
                <a:ea typeface="Arial"/>
                <a:cs typeface="Arial"/>
                <a:sym typeface="Arial"/>
              </a:rPr>
              <a:t> </a:t>
            </a:r>
            <a:r>
              <a:rPr lang="en-US" sz="1100" b="1" i="0" u="none" strike="noStrike" cap="none" baseline="0" dirty="0" err="1" smtClean="0">
                <a:solidFill>
                  <a:srgbClr val="000000"/>
                </a:solidFill>
                <a:effectLst/>
                <a:latin typeface="Arial"/>
                <a:ea typeface="Arial"/>
                <a:cs typeface="Arial"/>
                <a:sym typeface="Arial"/>
              </a:rPr>
              <a:t>Genderbread</a:t>
            </a:r>
            <a:r>
              <a:rPr lang="en-US" sz="1100" b="1" i="0" u="none" strike="noStrike" cap="none" baseline="0" dirty="0" smtClean="0">
                <a:solidFill>
                  <a:srgbClr val="000000"/>
                </a:solidFill>
                <a:effectLst/>
                <a:latin typeface="Arial"/>
                <a:ea typeface="Arial"/>
                <a:cs typeface="Arial"/>
                <a:sym typeface="Arial"/>
              </a:rPr>
              <a:t> Person shown on the following slide is Version 4, which is the most recent and up to date.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1" u="sng"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 prompt: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“Where do we get our ideas or understandings of gender?”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Possible responses might include: media, school, culture, faith, and community. Highlight that ideas about what gender is (stereotypes and expectations) are reflected by society and may change over time — in other words these ideas are “socially constructed”.</a:t>
            </a:r>
            <a:endParaRPr lang="en-US" sz="12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1" u="sng"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Gender identity </a:t>
            </a:r>
            <a:r>
              <a:rPr lang="en-CA" baseline="0" dirty="0" smtClean="0"/>
              <a:t>is how a person identifies based on their internal sense of woman-ness, man-ness, neither, or both, as well as how you express your gender to the world. </a:t>
            </a:r>
          </a:p>
          <a:p>
            <a:pPr lvl="0"/>
            <a:r>
              <a:rPr lang="en-CA" baseline="0" dirty="0" smtClean="0"/>
              <a:t>People who’s gender identity does not match their reproductive organs are considered transgendered, meaning that they identify with a gender that is different from their biological sex. </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Gender expression </a:t>
            </a:r>
            <a:r>
              <a:rPr lang="en-CA" baseline="0" dirty="0" smtClean="0"/>
              <a:t>is how you express your gender to the world – through things like how you dress, act, and behave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aseline="0" dirty="0" smtClean="0"/>
              <a:t>No one type of person or relationship is ‘normal’ – but all people and relationships deserve respect.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Explain what gender is… </a:t>
            </a:r>
            <a:r>
              <a:rPr lang="en-US" sz="1100" b="1" i="1" u="none" strike="noStrike" cap="none" baseline="0" dirty="0" smtClean="0">
                <a:solidFill>
                  <a:srgbClr val="000000"/>
                </a:solidFill>
                <a:latin typeface="Arial"/>
                <a:ea typeface="Arial"/>
                <a:cs typeface="Arial"/>
                <a:sym typeface="Arial"/>
              </a:rPr>
              <a:t>Gender: </a:t>
            </a:r>
            <a:r>
              <a:rPr lang="en-US" sz="1100" b="0" i="0" u="none" strike="noStrike" cap="none" baseline="0" dirty="0" smtClean="0">
                <a:solidFill>
                  <a:srgbClr val="000000"/>
                </a:solidFill>
                <a:latin typeface="Arial"/>
                <a:ea typeface="Arial"/>
                <a:cs typeface="Arial"/>
                <a:sym typeface="Arial"/>
              </a:rPr>
              <a:t>According to the Ontario Human Rights Commission, “the social classification of people as masculine and/or feminine.”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a:t>
            </a:r>
            <a:r>
              <a:rPr lang="en-US" sz="1100" b="0" i="1" u="none" strike="noStrike" cap="none" baseline="0" dirty="0" smtClean="0">
                <a:solidFill>
                  <a:srgbClr val="000000"/>
                </a:solidFill>
                <a:latin typeface="Arial"/>
                <a:ea typeface="Arial"/>
                <a:cs typeface="Arial"/>
                <a:sym typeface="Arial"/>
              </a:rPr>
              <a:t>See also </a:t>
            </a:r>
            <a:r>
              <a:rPr lang="en-US" sz="1100" b="1" i="0" u="none" strike="noStrike" cap="none" baseline="0" dirty="0" smtClean="0">
                <a:solidFill>
                  <a:srgbClr val="000000"/>
                </a:solidFill>
                <a:latin typeface="Arial"/>
                <a:ea typeface="Arial"/>
                <a:cs typeface="Arial"/>
                <a:sym typeface="Arial"/>
              </a:rPr>
              <a:t>gender identity, gender expression, </a:t>
            </a:r>
            <a:r>
              <a:rPr lang="en-US" sz="1100" b="0" i="1" u="none" strike="noStrike" cap="none" baseline="0" dirty="0" smtClean="0">
                <a:solidFill>
                  <a:srgbClr val="000000"/>
                </a:solidFill>
                <a:latin typeface="Arial"/>
                <a:ea typeface="Arial"/>
                <a:cs typeface="Arial"/>
                <a:sym typeface="Arial"/>
              </a:rPr>
              <a:t>and </a:t>
            </a:r>
            <a:r>
              <a:rPr lang="en-US" sz="1100" b="1" i="0" u="none" strike="noStrike" cap="none" baseline="0" dirty="0" smtClean="0">
                <a:solidFill>
                  <a:srgbClr val="000000"/>
                </a:solidFill>
                <a:latin typeface="Arial"/>
                <a:ea typeface="Arial"/>
                <a:cs typeface="Arial"/>
                <a:sym typeface="Arial"/>
              </a:rPr>
              <a:t>sex</a:t>
            </a:r>
            <a:r>
              <a:rPr lang="en-US" sz="1100" b="0" i="0" u="none" strike="noStrike" cap="none" baseline="0" dirty="0" smtClean="0">
                <a:solidFill>
                  <a:srgbClr val="000000"/>
                </a:solidFill>
                <a:latin typeface="Arial"/>
                <a:ea typeface="Arial"/>
                <a:cs typeface="Arial"/>
                <a:sym typeface="Arial"/>
              </a:rPr>
              <a:t>. </a:t>
            </a:r>
            <a:r>
              <a:rPr lang="en-US" sz="1200" b="0" i="0" u="none" strike="noStrike" cap="none" baseline="0" dirty="0" smtClean="0">
                <a:solidFill>
                  <a:srgbClr val="000000"/>
                </a:solidFill>
                <a:latin typeface="Arial"/>
                <a:ea typeface="Arial"/>
                <a:cs typeface="Arial"/>
                <a:sym typeface="Arial"/>
              </a:rPr>
              <a:t>(Health and Physical Education Curriculum – </a:t>
            </a:r>
            <a:r>
              <a:rPr lang="en-US" sz="1200" b="0" i="0" u="none" strike="noStrike" cap="none" baseline="0" dirty="0" err="1" smtClean="0">
                <a:solidFill>
                  <a:srgbClr val="000000"/>
                </a:solidFill>
                <a:latin typeface="Arial"/>
                <a:ea typeface="Arial"/>
                <a:cs typeface="Arial"/>
                <a:sym typeface="Arial"/>
              </a:rPr>
              <a:t>OME</a:t>
            </a:r>
            <a:r>
              <a:rPr lang="en-US" sz="1200" b="0" i="0" u="none" strike="noStrike" cap="none" baseline="0" dirty="0" smtClean="0">
                <a:solidFill>
                  <a:srgbClr val="000000"/>
                </a:solidFill>
                <a:latin typeface="Arial"/>
                <a:ea typeface="Arial"/>
                <a:cs typeface="Arial"/>
                <a:sym typeface="Arial"/>
              </a:rPr>
              <a:t>, 2019, p. 307).</a:t>
            </a: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none" baseline="0" dirty="0" smtClean="0"/>
              <a:t>The following has already been covered but you may want to discuss it in terms of the </a:t>
            </a:r>
            <a:r>
              <a:rPr lang="en-CA" b="1" u="none" baseline="0" dirty="0" err="1" smtClean="0"/>
              <a:t>Genderbread</a:t>
            </a:r>
            <a:r>
              <a:rPr lang="en-CA" b="1" u="none" baseline="0" dirty="0" smtClean="0"/>
              <a:t> Person: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Biological sex </a:t>
            </a:r>
            <a:r>
              <a:rPr lang="en-CA" b="0" baseline="0" dirty="0" smtClean="0"/>
              <a:t>(sex assigned at birth) </a:t>
            </a:r>
            <a:r>
              <a:rPr lang="en-CA" baseline="0" dirty="0" smtClean="0"/>
              <a:t>is the sex organs you are born with. Some people are born with organs or hormones from both sexes – this is called being intersex.</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aseline="0" dirty="0" smtClean="0"/>
              <a:t>Some people may have sexual organs or hormones from both sexes; this is called being intersex.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Sexual Orientation</a:t>
            </a:r>
            <a:r>
              <a:rPr lang="en-CA" dirty="0" smtClean="0"/>
              <a:t> is</a:t>
            </a:r>
            <a:r>
              <a:rPr lang="en-CA" baseline="0" dirty="0" smtClean="0"/>
              <a:t> who you are attracted to physically, spiritually, and emotionally. This may include being attracted to someone of the same or opposite sex as you. This may also include being attracted to both sexes.</a:t>
            </a:r>
          </a:p>
          <a:p>
            <a:pPr lvl="0"/>
            <a:r>
              <a:rPr lang="en-CA" baseline="0" dirty="0" smtClean="0"/>
              <a:t>Some sexual orientations you will identify with, and some you will not.</a:t>
            </a:r>
          </a:p>
          <a:p>
            <a:pPr lvl="1"/>
            <a:r>
              <a:rPr lang="en-CA" baseline="0" dirty="0" smtClean="0"/>
              <a:t>People might identify with a sexual orientation that changes during different times of their lives. As you grow up, people tend to find themselves and figure out their sexual orientation over time.</a:t>
            </a:r>
          </a:p>
          <a:p>
            <a:pPr lvl="0"/>
            <a:r>
              <a:rPr lang="en-CA" baseline="0" dirty="0" smtClean="0"/>
              <a:t>Regardless of your own sexual orientation, you will go to school, work, and be friends with people who may identify with a different sexual orientation than yourself. </a:t>
            </a:r>
          </a:p>
          <a:p>
            <a:pPr lvl="1"/>
            <a:r>
              <a:rPr lang="en-CA" baseline="0" dirty="0" smtClean="0"/>
              <a:t>We all need to be able to respect every person we come into contact with, regardless of their sexual orientation.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Photo Reference:</a:t>
            </a:r>
          </a:p>
          <a:p>
            <a:pPr marL="171450" lvl="0" indent="-171450" algn="l" rtl="0">
              <a:spcBef>
                <a:spcPts val="0"/>
              </a:spcBef>
              <a:spcAft>
                <a:spcPts val="0"/>
              </a:spcAft>
            </a:pPr>
            <a:r>
              <a:rPr lang="en-CA" dirty="0" err="1" smtClean="0"/>
              <a:t>Killerman</a:t>
            </a:r>
            <a:r>
              <a:rPr lang="en-CA" dirty="0" smtClean="0"/>
              <a:t>, S. (</a:t>
            </a:r>
            <a:r>
              <a:rPr lang="en-CA" dirty="0" err="1" smtClean="0"/>
              <a:t>n.d</a:t>
            </a:r>
            <a:r>
              <a:rPr lang="en-CA" dirty="0" smtClean="0"/>
              <a:t>). The </a:t>
            </a:r>
            <a:r>
              <a:rPr lang="en-CA" dirty="0" err="1" smtClean="0"/>
              <a:t>Genderbread</a:t>
            </a:r>
            <a:r>
              <a:rPr lang="en-CA" baseline="0" dirty="0" smtClean="0"/>
              <a:t> Person – Version 3. </a:t>
            </a:r>
            <a:r>
              <a:rPr lang="en-CA" dirty="0" smtClean="0"/>
              <a:t>https://www.itspronouncedmetrosexual.com/2015/03/the-genderbread-person-v3/#menu </a:t>
            </a:r>
          </a:p>
          <a:p>
            <a:pPr marL="171450" lvl="0" indent="-171450" algn="l" rtl="0">
              <a:spcBef>
                <a:spcPts val="0"/>
              </a:spcBef>
              <a:spcAft>
                <a:spcPts val="0"/>
              </a:spcAft>
            </a:pPr>
            <a:r>
              <a:rPr lang="en-CA" dirty="0" err="1" smtClean="0"/>
              <a:t>Killerman</a:t>
            </a:r>
            <a:r>
              <a:rPr lang="en-CA" dirty="0" smtClean="0"/>
              <a:t>, S. (2018). The </a:t>
            </a:r>
            <a:r>
              <a:rPr lang="en-CA" dirty="0" err="1" smtClean="0"/>
              <a:t>Genderbread</a:t>
            </a:r>
            <a:r>
              <a:rPr lang="en-CA" dirty="0" smtClean="0"/>
              <a:t> Person – Version 4. https://www.itspronouncedmetrosexual.com/2018/10/the-genderbread-person-v4/</a:t>
            </a:r>
          </a:p>
        </p:txBody>
      </p:sp>
    </p:spTree>
    <p:extLst>
      <p:ext uri="{BB962C8B-B14F-4D97-AF65-F5344CB8AC3E}">
        <p14:creationId xmlns:p14="http://schemas.microsoft.com/office/powerpoint/2010/main" val="825240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Gender Identity: </a:t>
            </a:r>
            <a:r>
              <a:rPr lang="en-US" sz="1100" b="0" i="0" u="none" strike="noStrike" cap="none" baseline="0" dirty="0" smtClean="0">
                <a:solidFill>
                  <a:srgbClr val="000000"/>
                </a:solidFill>
                <a:latin typeface="Arial"/>
                <a:ea typeface="Arial"/>
                <a:cs typeface="Arial"/>
                <a:sym typeface="Arial"/>
              </a:rPr>
              <a:t>Gender Identity is a person’s internal sense of identity as female, male, both or neither, regardless of their biological sex assigned at birth. As we discussed earlier, gender identity is separate from the physical body parts and mechanisms that one is born with. Although historically gender has been associated with specific biological components, we have learned that this is not always the case. People’s perceptions of gender are often influenced by masculine and feminine stereotypes that our society establishes. Gender stereotypes are always evolving and changing, and vary based on place, time and between different cultures. We know that the way a person chooses to express themselves, activities a person enjoys, and </a:t>
            </a:r>
            <a:r>
              <a:rPr lang="en-US" sz="1100" b="0" i="0" u="none" strike="noStrike" cap="none" baseline="0" dirty="0" err="1" smtClean="0">
                <a:solidFill>
                  <a:srgbClr val="000000"/>
                </a:solidFill>
                <a:latin typeface="Arial"/>
                <a:ea typeface="Arial"/>
                <a:cs typeface="Arial"/>
                <a:sym typeface="Arial"/>
              </a:rPr>
              <a:t>colours</a:t>
            </a:r>
            <a:r>
              <a:rPr lang="en-US" sz="1100" b="0" i="0" u="none" strike="noStrike" cap="none" baseline="0" dirty="0" smtClean="0">
                <a:solidFill>
                  <a:srgbClr val="000000"/>
                </a:solidFill>
                <a:latin typeface="Arial"/>
                <a:ea typeface="Arial"/>
                <a:cs typeface="Arial"/>
                <a:sym typeface="Arial"/>
              </a:rPr>
              <a:t> a person likes, for example, do not determine their gender, and vice versa. </a:t>
            </a:r>
            <a:endParaRPr lang="en-US" sz="1100" b="0" i="0" u="none" strike="noStrike" cap="none" baseline="0" dirty="0" smtClean="0">
              <a:solidFill>
                <a:srgbClr val="000000"/>
              </a:solidFill>
              <a:latin typeface="Arial"/>
              <a:cs typeface="Arial"/>
              <a:sym typeface="Arial"/>
            </a:endParaRP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*Remember: Gender </a:t>
            </a:r>
            <a:r>
              <a:rPr lang="en-US" sz="1100" b="1" i="1" u="none" strike="noStrike" cap="none" dirty="0" smtClean="0">
                <a:solidFill>
                  <a:srgbClr val="000000"/>
                </a:solidFill>
                <a:effectLst/>
                <a:latin typeface="Arial"/>
                <a:ea typeface="Arial"/>
                <a:cs typeface="Arial"/>
                <a:sym typeface="Arial"/>
              </a:rPr>
              <a:t>expression</a:t>
            </a:r>
            <a:r>
              <a:rPr lang="en-US" sz="1100" b="1" i="0" u="none" strike="noStrike" cap="none" dirty="0" smtClean="0">
                <a:solidFill>
                  <a:srgbClr val="000000"/>
                </a:solidFill>
                <a:effectLst/>
                <a:latin typeface="Arial"/>
                <a:ea typeface="Arial"/>
                <a:cs typeface="Arial"/>
                <a:sym typeface="Arial"/>
              </a:rPr>
              <a:t> is different from gender </a:t>
            </a:r>
            <a:r>
              <a:rPr lang="en-US" sz="1100" b="1" i="1" u="none" strike="noStrike" cap="none" dirty="0" smtClean="0">
                <a:solidFill>
                  <a:srgbClr val="000000"/>
                </a:solidFill>
                <a:effectLst/>
                <a:latin typeface="Arial"/>
                <a:ea typeface="Arial"/>
                <a:cs typeface="Arial"/>
                <a:sym typeface="Arial"/>
              </a:rPr>
              <a:t>identity</a:t>
            </a:r>
            <a:r>
              <a:rPr lang="en-US" sz="1100" b="0" i="0" u="none" strike="noStrike" cap="none" dirty="0" smtClean="0">
                <a:solidFill>
                  <a:srgbClr val="000000"/>
                </a:solidFill>
                <a:effectLst/>
                <a:latin typeface="Arial"/>
                <a:ea typeface="Arial"/>
                <a:cs typeface="Arial"/>
                <a:sym typeface="Arial"/>
              </a:rPr>
              <a:t>. You can’t assume a child’s gender identity based on their gender expression (for example, their choice of toys, clothing, or friends).</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Definition of </a:t>
            </a:r>
            <a:r>
              <a:rPr lang="en-US" sz="1100" b="1" i="1" u="none" strike="noStrike" cap="none" baseline="0" dirty="0" smtClean="0">
                <a:solidFill>
                  <a:srgbClr val="000000"/>
                </a:solidFill>
                <a:latin typeface="Arial"/>
                <a:ea typeface="Arial"/>
                <a:cs typeface="Arial"/>
                <a:sym typeface="Arial"/>
              </a:rPr>
              <a:t>Gender Identity: </a:t>
            </a:r>
            <a:r>
              <a:rPr lang="en-US" sz="1100" b="0" i="0" u="none" strike="noStrike" cap="none" baseline="0" dirty="0" smtClean="0">
                <a:solidFill>
                  <a:srgbClr val="000000"/>
                </a:solidFill>
                <a:latin typeface="Arial"/>
                <a:ea typeface="Arial"/>
                <a:cs typeface="Arial"/>
                <a:sym typeface="Arial"/>
              </a:rPr>
              <a:t>According to the Ontario Human Rights Commission, “each person’s internal and individual experience of gender. It is their sense of being a woman, a man, both, neither, or anywhere along the gender spectrum. A person’s gender identity may be the same as or different from their birth-assigned sex. . . . People . . . may see their gender identity as fluid and moving between different genders at different times in their life.”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307)</a:t>
            </a:r>
            <a:endParaRPr lang="en-US" sz="1100" b="1" i="0" u="sng" strike="noStrike" cap="none" baseline="0" dirty="0" smtClean="0">
              <a:solidFill>
                <a:srgbClr val="000000"/>
              </a:solidFill>
              <a:effectLst/>
              <a:latin typeface="Arial"/>
              <a:cs typeface="Arial"/>
              <a:sym typeface="Arial"/>
            </a:endParaRPr>
          </a:p>
          <a:p>
            <a:pPr marL="158750" indent="0">
              <a:buNone/>
            </a:pPr>
            <a:endParaRPr lang="en-US" b="1" u="sng" dirty="0" smtClean="0">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Gender identity is developed throughout your life starting in childhood.</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For </a:t>
            </a:r>
            <a:r>
              <a:rPr lang="en-CA" sz="1100" b="0" i="0" u="none" strike="noStrike" cap="none" dirty="0" smtClean="0">
                <a:solidFill>
                  <a:schemeClr val="tx1"/>
                </a:solidFill>
                <a:effectLst/>
                <a:latin typeface="Arial"/>
                <a:ea typeface="Arial"/>
                <a:cs typeface="Arial"/>
                <a:sym typeface="Arial"/>
              </a:rPr>
              <a:t>s</a:t>
            </a:r>
            <a:r>
              <a:rPr lang="en-CA" sz="1100" b="0" i="0" u="none" strike="noStrike" cap="none" dirty="0" smtClean="0">
                <a:solidFill>
                  <a:schemeClr val="tx1"/>
                </a:solidFill>
                <a:latin typeface="Arial"/>
                <a:ea typeface="Arial"/>
                <a:cs typeface="Arial"/>
                <a:sym typeface="Arial"/>
              </a:rPr>
              <a:t>ome children,</a:t>
            </a:r>
            <a:r>
              <a:rPr lang="en-CA" sz="1100" b="0" i="0" u="none" strike="noStrike" cap="none" baseline="0" dirty="0" smtClean="0">
                <a:solidFill>
                  <a:schemeClr val="tx1"/>
                </a:solidFill>
                <a:latin typeface="Arial"/>
                <a:ea typeface="Arial"/>
                <a:cs typeface="Arial"/>
                <a:sym typeface="Arial"/>
              </a:rPr>
              <a:t> their </a:t>
            </a:r>
            <a:r>
              <a:rPr lang="en-CA" sz="1100" b="0" i="0" u="none" strike="noStrike" cap="none" dirty="0" smtClean="0">
                <a:solidFill>
                  <a:schemeClr val="tx1"/>
                </a:solidFill>
                <a:latin typeface="Arial"/>
                <a:ea typeface="Arial"/>
                <a:cs typeface="Arial"/>
                <a:sym typeface="Arial"/>
              </a:rPr>
              <a:t>gender identity will remain in their life, but other children might change what they identify as over time.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Younger children may express their gender</a:t>
            </a:r>
            <a:r>
              <a:rPr lang="en-US" sz="1100" b="0" i="0" u="none" strike="noStrike" cap="none" baseline="0" dirty="0" smtClean="0">
                <a:solidFill>
                  <a:srgbClr val="000000"/>
                </a:solidFill>
                <a:effectLst/>
                <a:latin typeface="Arial"/>
                <a:ea typeface="Arial"/>
                <a:cs typeface="Arial"/>
                <a:sym typeface="Arial"/>
              </a:rPr>
              <a:t> very clearly. For example, they may say “I am a she, not a he!”</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sng"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sng" strike="noStrike" cap="none" dirty="0" smtClean="0">
                <a:solidFill>
                  <a:srgbClr val="000000"/>
                </a:solidFill>
                <a:effectLst/>
                <a:latin typeface="Arial"/>
                <a:ea typeface="Arial"/>
                <a:cs typeface="Arial"/>
                <a:sym typeface="Arial"/>
              </a:rPr>
              <a:t>Stereotypes/Expectations:</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Some societies – like ours – tend to recognize</a:t>
            </a:r>
            <a:r>
              <a:rPr lang="en-US" sz="1100" b="0" i="0" u="none" strike="noStrike" cap="none" baseline="0" dirty="0" smtClean="0">
                <a:solidFill>
                  <a:srgbClr val="000000"/>
                </a:solidFill>
                <a:effectLst/>
                <a:latin typeface="Arial"/>
                <a:ea typeface="Arial"/>
                <a:cs typeface="Arial"/>
                <a:sym typeface="Arial"/>
              </a:rPr>
              <a:t> that there are</a:t>
            </a:r>
            <a:r>
              <a:rPr lang="en-US" sz="1100" b="0" i="0" u="none" strike="noStrike" cap="none" dirty="0" smtClean="0">
                <a:solidFill>
                  <a:srgbClr val="000000"/>
                </a:solidFill>
                <a:effectLst/>
                <a:latin typeface="Arial"/>
                <a:ea typeface="Arial"/>
                <a:cs typeface="Arial"/>
                <a:sym typeface="Arial"/>
              </a:rPr>
              <a:t> only two genders, male and female, which is</a:t>
            </a:r>
            <a:r>
              <a:rPr lang="en-US" sz="1100" b="0" i="0" u="none" strike="noStrike" cap="none" baseline="0" dirty="0" smtClean="0">
                <a:solidFill>
                  <a:srgbClr val="000000"/>
                </a:solidFill>
                <a:effectLst/>
                <a:latin typeface="Arial"/>
                <a:ea typeface="Arial"/>
                <a:cs typeface="Arial"/>
                <a:sym typeface="Arial"/>
              </a:rPr>
              <a:t> exclusive of other genders</a:t>
            </a:r>
            <a:r>
              <a:rPr lang="en-US" sz="1100" b="0" i="0" u="none" strike="noStrike" cap="none" dirty="0" smtClean="0">
                <a:solidFill>
                  <a:srgbClr val="000000"/>
                </a:solidFill>
                <a:effectLst/>
                <a:latin typeface="Arial"/>
                <a:ea typeface="Arial"/>
                <a:cs typeface="Arial"/>
                <a:sym typeface="Arial"/>
              </a:rPr>
              <a:t>. The idea that there are only two genders is sometimes called the “gender binary”.</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Other Example:</a:t>
            </a:r>
            <a:r>
              <a:rPr lang="en-US" sz="1100" b="0" i="0" u="none" strike="noStrike" cap="none" baseline="0" dirty="0" smtClean="0">
                <a:solidFill>
                  <a:srgbClr val="000000"/>
                </a:solidFill>
                <a:effectLst/>
                <a:latin typeface="Arial"/>
                <a:ea typeface="Arial"/>
                <a:cs typeface="Arial"/>
                <a:sym typeface="Arial"/>
              </a:rPr>
              <a:t> Some may think that certain toys are only for girls or boys (trucks = boys; dolls = girls)</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Some children might find</a:t>
            </a:r>
            <a:r>
              <a:rPr lang="en-US" sz="1100" b="0" i="0" u="none" strike="noStrike" cap="none" baseline="0" dirty="0" smtClean="0">
                <a:solidFill>
                  <a:srgbClr val="000000"/>
                </a:solidFill>
                <a:effectLst/>
                <a:latin typeface="Arial"/>
                <a:ea typeface="Arial"/>
                <a:cs typeface="Arial"/>
                <a:sym typeface="Arial"/>
              </a:rPr>
              <a:t> ways to express themselves and do it very strongly. For example, a child might go through a stage of insisting on wearing a dress everyday, or refusing to wear a dress even on a special occasion. Some might even try to do their own makeup and wear it everyday. </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Many children begin to reduce outward expressions of gender as they feel more confident that others recognize their gender. For example, a girl may not feel that she has to wear a dress every day because she knows that others see her as a girl no matter what she wears.</a:t>
            </a:r>
            <a:r>
              <a:rPr lang="en-US" dirty="0" smtClean="0"/>
              <a:t/>
            </a:r>
            <a:br>
              <a:rPr lang="en-US" dirty="0" smtClean="0"/>
            </a:b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Caring</a:t>
            </a:r>
            <a:r>
              <a:rPr lang="en-US" sz="1100" b="0" i="0" u="none" strike="noStrike" cap="none" baseline="0" dirty="0" smtClean="0">
                <a:solidFill>
                  <a:srgbClr val="000000"/>
                </a:solidFill>
                <a:effectLst/>
                <a:latin typeface="Arial"/>
                <a:ea typeface="Arial"/>
                <a:cs typeface="Arial"/>
                <a:sym typeface="Arial"/>
              </a:rPr>
              <a:t> for Kids (2021, March). Gender Identity. https://caringforkids.cps.ca/handouts/behavior-and-development/gender-identity </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Sex &amp; U. (2022). Gender Identity: Gender Identity. https://www.sexandu.ca/lgbttq/gender-identity/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p:txBody>
      </p:sp>
    </p:spTree>
    <p:extLst>
      <p:ext uri="{BB962C8B-B14F-4D97-AF65-F5344CB8AC3E}">
        <p14:creationId xmlns:p14="http://schemas.microsoft.com/office/powerpoint/2010/main" val="826325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Cisgender</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This is the term used for a person whose gender identity matches their sex assigned at birth. In other words, most people who are assigned female at birth identify as girls or women, and most people who are assigned male at birth identify as boys or men. The term used to describe this circumstance is cisgender (or cis).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For more information, check out the following resource: what do transgender and cisgender mean? (plannedparenthood.org)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indent="0">
              <a:buFont typeface="Wingdings" panose="05000000000000000000" pitchFamily="2" charset="2"/>
              <a:buNone/>
            </a:pPr>
            <a:r>
              <a:rPr lang="en-US" sz="1100" b="1" i="0" u="none" strike="noStrike" cap="none" baseline="0" dirty="0" smtClean="0">
                <a:solidFill>
                  <a:srgbClr val="000000"/>
                </a:solidFill>
                <a:latin typeface="Arial"/>
                <a:ea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dirty="0"/>
          </a:p>
        </p:txBody>
      </p:sp>
    </p:spTree>
    <p:extLst>
      <p:ext uri="{BB962C8B-B14F-4D97-AF65-F5344CB8AC3E}">
        <p14:creationId xmlns:p14="http://schemas.microsoft.com/office/powerpoint/2010/main" val="978728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effectLst/>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effectLst/>
                <a:latin typeface="Arial"/>
                <a:ea typeface="Arial"/>
                <a:cs typeface="Arial"/>
                <a:sym typeface="Arial"/>
              </a:rPr>
              <a:t>Transgender: </a:t>
            </a:r>
            <a:r>
              <a:rPr lang="en-US" sz="1100" b="0" i="0" u="none" strike="noStrike" cap="none" baseline="0" dirty="0" smtClean="0">
                <a:solidFill>
                  <a:srgbClr val="000000"/>
                </a:solidFill>
                <a:effectLst/>
                <a:latin typeface="Arial"/>
                <a:ea typeface="Arial"/>
                <a:cs typeface="Arial"/>
                <a:sym typeface="Arial"/>
              </a:rPr>
              <a:t>This is a term used for a person whose gender identity does not match their sex assigned at birth. For example, they were born with a vulva, vagina, and uterus, but they identify as male. The term used to describe this circumstance is transgender (or trans), which is what the “T” stands for in LGBTQ2S+. This is also true for non-binary genders, which we will learn about shortly. This is a good reminder that pronouns are determined by how individuals self-identify, not by their body parts.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effectLst/>
                <a:latin typeface="Arial"/>
                <a:ea typeface="Arial"/>
                <a:cs typeface="Arial"/>
                <a:sym typeface="Arial"/>
              </a:rPr>
              <a:t>Background Knowledge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Definition of Transgender/trans: </a:t>
            </a:r>
            <a:r>
              <a:rPr lang="en-US" sz="1100" b="0" i="0" u="none" strike="noStrike" cap="none" baseline="0" dirty="0" smtClean="0">
                <a:solidFill>
                  <a:srgbClr val="000000"/>
                </a:solidFill>
                <a:latin typeface="Arial"/>
                <a:ea typeface="Arial"/>
                <a:cs typeface="Arial"/>
                <a:sym typeface="Arial"/>
              </a:rPr>
              <a:t>According to the Ontario Human Rights Commission, “an umbrella term that describes people with diverse gender identities and gender expressions that do not conform to stereotypical ideas about what it means to be a girl/woman or boy/man in society. ‘Trans’ can mean transcending beyond, existing between, or crossing over the gender spectrum.”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308 and 316)</a:t>
            </a:r>
            <a:endParaRPr lang="en-US" sz="1100" b="1" i="0" u="sng"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For more information, check out the following resource: what do transgender and cisgender mean? (plannedparenthood.org)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Sex &amp; U. (2022). Gender Identity: Transgender. https://www.sexandu.ca/lgbttq/gender-identity/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p:txBody>
      </p:sp>
    </p:spTree>
    <p:extLst>
      <p:ext uri="{BB962C8B-B14F-4D97-AF65-F5344CB8AC3E}">
        <p14:creationId xmlns:p14="http://schemas.microsoft.com/office/powerpoint/2010/main" val="3472944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CA" sz="1100" b="1" i="0" u="none" strike="noStrike" cap="none" baseline="0" dirty="0" smtClean="0">
                <a:solidFill>
                  <a:srgbClr val="000000"/>
                </a:solidFill>
                <a:latin typeface="Arial"/>
                <a:ea typeface="Arial"/>
                <a:cs typeface="Arial"/>
                <a:sym typeface="Arial"/>
              </a:rPr>
              <a:t>Non-Binary: </a:t>
            </a:r>
            <a:r>
              <a:rPr lang="en-US" sz="1100" b="0" i="0" u="none" strike="noStrike" cap="none" baseline="0" dirty="0" smtClean="0">
                <a:solidFill>
                  <a:srgbClr val="000000"/>
                </a:solidFill>
                <a:latin typeface="Arial"/>
                <a:ea typeface="Arial"/>
                <a:cs typeface="Arial"/>
                <a:sym typeface="Arial"/>
              </a:rPr>
              <a:t>Non-binary is a term used for people who do not identify as exclusively male or female. They may feel like they don’t identify with either gender or that they are a blend of both genders. Non-Binary can be a gender identity on its own, but there are other terms that fall under the “umbrella” of non-binary such as: gender fluid, A-gender, and gender non-conforming. These individuals often, but not exclusively, use the pronouns “they/them.”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cs typeface="Arial"/>
                <a:sym typeface="Arial"/>
              </a:rPr>
              <a:t>Gender Fluid: </a:t>
            </a:r>
            <a:r>
              <a:rPr lang="en-US" sz="1100" b="0" i="0" u="none" strike="noStrike" cap="none" baseline="0" dirty="0" smtClean="0">
                <a:solidFill>
                  <a:srgbClr val="000000"/>
                </a:solidFill>
                <a:latin typeface="Arial"/>
                <a:cs typeface="Arial"/>
                <a:sym typeface="Arial"/>
              </a:rPr>
              <a:t>A person’s gender identity changes based on how the feel that day. For example, one day they might identify as female, while the next they might identify at both, then the next day they might identify as male, and then the next day it might be neither.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cs typeface="Arial"/>
                <a:sym typeface="Arial"/>
              </a:rPr>
              <a:t>A-gender:</a:t>
            </a:r>
            <a:r>
              <a:rPr lang="en-US" sz="1100" b="0" i="0" u="none" strike="noStrike" cap="none" baseline="0" dirty="0" smtClean="0">
                <a:solidFill>
                  <a:srgbClr val="000000"/>
                </a:solidFill>
                <a:latin typeface="Arial"/>
                <a:cs typeface="Arial"/>
                <a:sym typeface="Arial"/>
              </a:rPr>
              <a:t> a person who does not identify themselves as having a particular gender. </a:t>
            </a:r>
            <a:endParaRPr lang="en-US" sz="1100" b="1" i="1"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endParaRPr lang="en-US" sz="1100" b="1" i="0" u="sng"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Gender non-conforming</a:t>
            </a:r>
            <a:r>
              <a:rPr lang="en-US" sz="1100" b="1" i="1"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According to the Ontario Human Rights Commission, “individuals who do not follow gender stereotypes based on the sex they were assigned at birth. They may identify and express themselves as ‘feminine men’ or ‘masculine women’ or as androgynous, outside of the categories ‘boy/man’ and ‘girl/woman’. People who are gender non-conforming may or may not identify as trans.”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307)</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9214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Gender Expression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Gender expression refers to how you demonstrate your gender through the ways you act, dress, and behave, and the pronouns you choose to use in reference to yourself. </a:t>
            </a:r>
          </a:p>
          <a:p>
            <a:r>
              <a:rPr lang="en-US" sz="1100" b="0" i="0" u="none" strike="noStrike" cap="none" baseline="0" dirty="0" smtClean="0">
                <a:solidFill>
                  <a:srgbClr val="000000"/>
                </a:solidFill>
                <a:latin typeface="Arial"/>
                <a:ea typeface="Arial"/>
                <a:cs typeface="Arial"/>
                <a:sym typeface="Arial"/>
              </a:rPr>
              <a:t>Gender expression is about how someone presents themselves to the world around them, which might be expressed through things such as names (preferred name or nickname), pronouns, clothing, hairstyle / haircuts, behaviour, voice, body characteristics, choice of toys, games, sports, and more. </a:t>
            </a:r>
          </a:p>
          <a:p>
            <a:pPr lvl="1"/>
            <a:r>
              <a:rPr lang="en-US" sz="1100" b="0" i="0" u="none" strike="noStrike" cap="none" baseline="0" dirty="0" smtClean="0">
                <a:solidFill>
                  <a:srgbClr val="000000"/>
                </a:solidFill>
                <a:latin typeface="Arial"/>
                <a:ea typeface="Arial"/>
                <a:cs typeface="Arial"/>
                <a:sym typeface="Arial"/>
              </a:rPr>
              <a:t>For example, some men wear makeup, some women have facial hair, and some gender non-conforming individuals might switch up their gender expression from time to time. </a:t>
            </a:r>
            <a:endParaRPr lang="en-US" sz="1100" b="0" i="0" u="none" strike="noStrike" cap="none" baseline="0" dirty="0" smtClean="0">
              <a:solidFill>
                <a:srgbClr val="000000"/>
              </a:solidFill>
              <a:latin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A person’s gender expression does not have to stay the same, it can change over time. No one should feel as though they have to express themselves according to a box that society puts them in. Always remember, you can’t assume someone’s gender identity or pronouns by looking at them. </a:t>
            </a:r>
          </a:p>
          <a:p>
            <a:r>
              <a:rPr lang="en-CA" sz="1100" b="0" i="0" u="none" strike="noStrike" cap="none" baseline="0" dirty="0" smtClean="0">
                <a:solidFill>
                  <a:srgbClr val="000000"/>
                </a:solidFill>
                <a:latin typeface="Arial"/>
                <a:ea typeface="Arial"/>
                <a:cs typeface="Arial"/>
                <a:sym typeface="Arial"/>
              </a:rPr>
              <a:t>https://itgetsbetter.org/blog/lesson/glossary/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Definition of Gender Expression: </a:t>
            </a:r>
            <a:r>
              <a:rPr lang="en-US" sz="1100" b="0" i="0" u="none" strike="noStrike" cap="none" baseline="0" dirty="0" smtClean="0">
                <a:solidFill>
                  <a:srgbClr val="000000"/>
                </a:solidFill>
                <a:latin typeface="Arial"/>
                <a:ea typeface="Arial"/>
                <a:cs typeface="Arial"/>
                <a:sym typeface="Arial"/>
              </a:rPr>
              <a:t>According to the Ontario Human Rights Commission, “how a person publicly presents or expresses their gender. This can include behaviour and outward appearance, such as dress, hair, make-up, body language and voice. A person’s chosen name and pronoun are also common ways people express their gender. Others perceive a person’s gender through these attributes.”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307).</a:t>
            </a:r>
            <a:endParaRPr lang="en-US" sz="1100" b="1" i="0" u="sng"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Caring</a:t>
            </a:r>
            <a:r>
              <a:rPr lang="en-US" sz="1100" b="0" i="0" u="none" strike="noStrike" cap="none" baseline="0" dirty="0" smtClean="0">
                <a:solidFill>
                  <a:srgbClr val="000000"/>
                </a:solidFill>
                <a:effectLst/>
                <a:latin typeface="Arial"/>
                <a:ea typeface="Arial"/>
                <a:cs typeface="Arial"/>
                <a:sym typeface="Arial"/>
              </a:rPr>
              <a:t> for Kids (2021, March). Gender Identity. https://caringforkids.cps.ca/handouts/behavior-and-development/gender-identity </a:t>
            </a:r>
            <a:endParaRPr lang="en-US" sz="1100" b="0" i="0" u="none" strike="noStrike" cap="none" dirty="0" smtClean="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a:p>
            <a:pPr marL="158750" indent="0">
              <a:buNone/>
            </a:pPr>
            <a:endParaRPr lang="en-CA" sz="1100" b="1"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211928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lang="en-CA" dirty="0"/>
          </a:p>
        </p:txBody>
      </p:sp>
    </p:spTree>
    <p:extLst>
      <p:ext uri="{BB962C8B-B14F-4D97-AF65-F5344CB8AC3E}">
        <p14:creationId xmlns:p14="http://schemas.microsoft.com/office/powerpoint/2010/main" val="3440645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p>
          <a:p>
            <a:pPr marL="158750" indent="0">
              <a:buNone/>
            </a:pPr>
            <a:r>
              <a:rPr lang="en-US" sz="1100" b="1" i="0" u="none" strike="noStrike" cap="none" baseline="0" dirty="0" smtClean="0">
                <a:solidFill>
                  <a:srgbClr val="000000"/>
                </a:solidFill>
                <a:latin typeface="Arial"/>
                <a:ea typeface="Arial"/>
                <a:cs typeface="Arial"/>
                <a:sym typeface="Arial"/>
              </a:rPr>
              <a:t>Gender pronouns (it’s important to ask someone’s pronouns)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Pronouns are what words you use instead of someone’s name in conversation. Remember, we can't assume someone's gender identity based off of pronouns. </a:t>
            </a:r>
          </a:p>
          <a:p>
            <a:pPr marL="158750" indent="0">
              <a:buNone/>
            </a:pPr>
            <a:endParaRPr lang="en-US" sz="1100" b="0" i="0" u="none" strike="noStrike" cap="none" baseline="0" dirty="0">
              <a:solidFill>
                <a:srgbClr val="000000"/>
              </a:solidFill>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p:txBody>
      </p:sp>
    </p:spTree>
    <p:extLst>
      <p:ext uri="{BB962C8B-B14F-4D97-AF65-F5344CB8AC3E}">
        <p14:creationId xmlns:p14="http://schemas.microsoft.com/office/powerpoint/2010/main" val="359676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Background Knowledge</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0" i="0" u="sng" strike="noStrike" cap="none" baseline="0" dirty="0" smtClean="0">
                <a:solidFill>
                  <a:srgbClr val="000000"/>
                </a:solidFill>
                <a:latin typeface="Arial"/>
                <a:ea typeface="Arial"/>
                <a:cs typeface="Arial"/>
                <a:sym typeface="Arial"/>
              </a:rPr>
              <a:t>Examples of pronouns include: </a:t>
            </a:r>
          </a:p>
          <a:p>
            <a:r>
              <a:rPr lang="en-US" sz="1100" b="0" i="0" u="none" strike="noStrike" cap="none" baseline="0" dirty="0" smtClean="0">
                <a:solidFill>
                  <a:srgbClr val="000000"/>
                </a:solidFill>
                <a:latin typeface="Arial"/>
                <a:ea typeface="Arial"/>
                <a:cs typeface="Arial"/>
                <a:sym typeface="Arial"/>
              </a:rPr>
              <a:t>→ She/her/hers and he/him/his. Some people call these “female/feminine” and “male/masculine” pronouns, but some people avoid these labels because not everyone who uses </a:t>
            </a:r>
            <a:r>
              <a:rPr lang="en-US" sz="1100" b="0" i="1" u="none" strike="noStrike" cap="none" baseline="0" dirty="0" smtClean="0">
                <a:solidFill>
                  <a:srgbClr val="000000"/>
                </a:solidFill>
                <a:latin typeface="Arial"/>
                <a:ea typeface="Arial"/>
                <a:cs typeface="Arial"/>
                <a:sym typeface="Arial"/>
              </a:rPr>
              <a:t>he </a:t>
            </a:r>
            <a:r>
              <a:rPr lang="en-US" sz="1100" b="0" i="0" u="none" strike="noStrike" cap="none" baseline="0" dirty="0" smtClean="0">
                <a:solidFill>
                  <a:srgbClr val="000000"/>
                </a:solidFill>
                <a:latin typeface="Arial"/>
                <a:ea typeface="Arial"/>
                <a:cs typeface="Arial"/>
                <a:sym typeface="Arial"/>
              </a:rPr>
              <a:t>feels like a “male” or “masculine,” for example. </a:t>
            </a:r>
          </a:p>
          <a:p>
            <a:r>
              <a:rPr lang="en-US" sz="1100" b="0" i="0" u="none" strike="noStrike" cap="none" baseline="0" dirty="0" smtClean="0">
                <a:solidFill>
                  <a:srgbClr val="000000"/>
                </a:solidFill>
                <a:latin typeface="Arial"/>
                <a:ea typeface="Arial"/>
                <a:cs typeface="Arial"/>
                <a:sym typeface="Arial"/>
              </a:rPr>
              <a:t>There are also lots of gender-neutral pronouns in use. Here are a few you might hear: </a:t>
            </a:r>
          </a:p>
          <a:p>
            <a:r>
              <a:rPr lang="en-US" sz="1100" b="0" i="0" u="none" strike="noStrike" cap="none" baseline="0" dirty="0" smtClean="0">
                <a:solidFill>
                  <a:srgbClr val="000000"/>
                </a:solidFill>
                <a:latin typeface="Arial"/>
                <a:ea typeface="Arial"/>
                <a:cs typeface="Arial"/>
                <a:sym typeface="Arial"/>
              </a:rPr>
              <a:t>→ They/them/theirs. This is a pretty common gender-neutral pronoun and it can be used in the singular. (They ate their food because they were hungry.) </a:t>
            </a:r>
          </a:p>
          <a:p>
            <a:r>
              <a:rPr lang="en-US" sz="1100" b="0" i="0" u="none" strike="noStrike" cap="none" baseline="0" dirty="0" smtClean="0">
                <a:solidFill>
                  <a:srgbClr val="000000"/>
                </a:solidFill>
                <a:latin typeface="Arial"/>
                <a:ea typeface="Arial"/>
                <a:cs typeface="Arial"/>
                <a:sym typeface="Arial"/>
              </a:rPr>
              <a:t>Some people prefer not to use pronouns at all, using their name as a pronoun instead. (Ash ate Ash’s food because Ash was hungry) </a:t>
            </a:r>
          </a:p>
          <a:p>
            <a:r>
              <a:rPr lang="en-US" sz="1100" b="0" i="0" u="none" strike="noStrike" cap="none" baseline="0" dirty="0" smtClean="0">
                <a:solidFill>
                  <a:srgbClr val="000000"/>
                </a:solidFill>
                <a:latin typeface="Arial"/>
                <a:ea typeface="Arial"/>
                <a:cs typeface="Arial"/>
                <a:sym typeface="Arial"/>
              </a:rPr>
              <a:t>*Never refer to a person as “it” or “he-she” unless they have specifically asked you to do so. Typically these are offensive slurs used against trans and gender non-conforming individuals, though some may actually request the pronoun “it.”* </a:t>
            </a:r>
          </a:p>
          <a:p>
            <a:r>
              <a:rPr lang="en-US" sz="1100" b="0" i="0" u="none" strike="noStrike" cap="none" baseline="0" dirty="0" smtClean="0">
                <a:solidFill>
                  <a:srgbClr val="000000"/>
                </a:solidFill>
                <a:latin typeface="Arial"/>
                <a:ea typeface="Arial"/>
                <a:cs typeface="Arial"/>
                <a:sym typeface="Arial"/>
              </a:rPr>
              <a:t>They are alternative pronouns that could be used, this is not an exhaustive list: </a:t>
            </a:r>
          </a:p>
          <a:p>
            <a:pPr lvl="1"/>
            <a:r>
              <a:rPr lang="en-US" sz="1100" b="0" i="0" u="none" strike="noStrike" cap="none" baseline="0" dirty="0" err="1" smtClean="0">
                <a:solidFill>
                  <a:srgbClr val="000000"/>
                </a:solidFill>
                <a:latin typeface="Arial"/>
                <a:ea typeface="Arial"/>
                <a:cs typeface="Arial"/>
                <a:sym typeface="Arial"/>
              </a:rPr>
              <a:t>Ze</a:t>
            </a:r>
            <a:r>
              <a:rPr lang="en-US" sz="1100" b="0" i="0" u="none" strike="noStrike" cap="none" baseline="0" dirty="0" smtClean="0">
                <a:solidFill>
                  <a:srgbClr val="000000"/>
                </a:solidFill>
                <a:latin typeface="Arial"/>
                <a:ea typeface="Arial"/>
                <a:cs typeface="Arial"/>
                <a:sym typeface="Arial"/>
              </a:rPr>
              <a:t>/</a:t>
            </a:r>
            <a:r>
              <a:rPr lang="en-US" sz="1100" b="0" i="0" u="none" strike="noStrike" cap="none" baseline="0" dirty="0" err="1" smtClean="0">
                <a:solidFill>
                  <a:srgbClr val="000000"/>
                </a:solidFill>
                <a:latin typeface="Arial"/>
                <a:ea typeface="Arial"/>
                <a:cs typeface="Arial"/>
                <a:sym typeface="Arial"/>
              </a:rPr>
              <a:t>hir</a:t>
            </a:r>
            <a:r>
              <a:rPr lang="en-US" sz="1100" b="0" i="0" u="none" strike="noStrike" cap="none" baseline="0" dirty="0" smtClean="0">
                <a:solidFill>
                  <a:srgbClr val="000000"/>
                </a:solidFill>
                <a:latin typeface="Arial"/>
                <a:ea typeface="Arial"/>
                <a:cs typeface="Arial"/>
                <a:sym typeface="Arial"/>
              </a:rPr>
              <a:t>/</a:t>
            </a:r>
            <a:r>
              <a:rPr lang="en-US" sz="1100" b="0" i="0" u="none" strike="noStrike" cap="none" baseline="0" dirty="0" err="1" smtClean="0">
                <a:solidFill>
                  <a:srgbClr val="000000"/>
                </a:solidFill>
                <a:latin typeface="Arial"/>
                <a:ea typeface="Arial"/>
                <a:cs typeface="Arial"/>
                <a:sym typeface="Arial"/>
              </a:rPr>
              <a:t>hir</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Ze</a:t>
            </a:r>
            <a:r>
              <a:rPr lang="en-US" sz="1100" b="0" i="0" u="none" strike="noStrike" cap="none" baseline="0" dirty="0" smtClean="0">
                <a:solidFill>
                  <a:srgbClr val="000000"/>
                </a:solidFill>
                <a:latin typeface="Arial"/>
                <a:ea typeface="Arial"/>
                <a:cs typeface="Arial"/>
                <a:sym typeface="Arial"/>
              </a:rPr>
              <a:t> is pronounced like “zee” can also be spelled </a:t>
            </a:r>
            <a:r>
              <a:rPr lang="en-US" sz="1100" b="0" i="0" u="none" strike="noStrike" cap="none" baseline="0" dirty="0" err="1" smtClean="0">
                <a:solidFill>
                  <a:srgbClr val="000000"/>
                </a:solidFill>
                <a:latin typeface="Arial"/>
                <a:ea typeface="Arial"/>
                <a:cs typeface="Arial"/>
                <a:sym typeface="Arial"/>
              </a:rPr>
              <a:t>zie</a:t>
            </a:r>
            <a:r>
              <a:rPr lang="en-US" sz="1100" b="0" i="0" u="none" strike="noStrike" cap="none" baseline="0" dirty="0" smtClean="0">
                <a:solidFill>
                  <a:srgbClr val="000000"/>
                </a:solidFill>
                <a:latin typeface="Arial"/>
                <a:ea typeface="Arial"/>
                <a:cs typeface="Arial"/>
                <a:sym typeface="Arial"/>
              </a:rPr>
              <a:t> or </a:t>
            </a:r>
            <a:r>
              <a:rPr lang="en-US" sz="1100" b="0" i="0" u="none" strike="noStrike" cap="none" baseline="0" dirty="0" err="1" smtClean="0">
                <a:solidFill>
                  <a:srgbClr val="000000"/>
                </a:solidFill>
                <a:latin typeface="Arial"/>
                <a:ea typeface="Arial"/>
                <a:cs typeface="Arial"/>
                <a:sym typeface="Arial"/>
              </a:rPr>
              <a:t>xe</a:t>
            </a:r>
            <a:r>
              <a:rPr lang="en-US" sz="1100" b="0" i="0" u="none" strike="noStrike" cap="none" baseline="0" dirty="0" smtClean="0">
                <a:solidFill>
                  <a:srgbClr val="000000"/>
                </a:solidFill>
                <a:latin typeface="Arial"/>
                <a:ea typeface="Arial"/>
                <a:cs typeface="Arial"/>
                <a:sym typeface="Arial"/>
              </a:rPr>
              <a:t>, and replaces she/he/they. </a:t>
            </a:r>
            <a:r>
              <a:rPr lang="en-US" sz="1100" b="0" i="0" u="none" strike="noStrike" cap="none" baseline="0" dirty="0" err="1" smtClean="0">
                <a:solidFill>
                  <a:srgbClr val="000000"/>
                </a:solidFill>
                <a:latin typeface="Arial"/>
                <a:ea typeface="Arial"/>
                <a:cs typeface="Arial"/>
                <a:sym typeface="Arial"/>
              </a:rPr>
              <a:t>Hir</a:t>
            </a:r>
            <a:r>
              <a:rPr lang="en-US" sz="1100" b="0" i="0" u="none" strike="noStrike" cap="none" baseline="0" dirty="0" smtClean="0">
                <a:solidFill>
                  <a:srgbClr val="000000"/>
                </a:solidFill>
                <a:latin typeface="Arial"/>
                <a:ea typeface="Arial"/>
                <a:cs typeface="Arial"/>
                <a:sym typeface="Arial"/>
              </a:rPr>
              <a:t> is pronounced like “here” and replaces her/hers/him/his/they/theirs. (Tyler ate </a:t>
            </a:r>
            <a:r>
              <a:rPr lang="en-US" sz="1100" b="0" i="0" u="none" strike="noStrike" cap="none" baseline="0" dirty="0" err="1" smtClean="0">
                <a:solidFill>
                  <a:srgbClr val="000000"/>
                </a:solidFill>
                <a:latin typeface="Arial"/>
                <a:ea typeface="Arial"/>
                <a:cs typeface="Arial"/>
                <a:sym typeface="Arial"/>
              </a:rPr>
              <a:t>hir</a:t>
            </a:r>
            <a:r>
              <a:rPr lang="en-US" sz="1100" b="0" i="0" u="none" strike="noStrike" cap="none" baseline="0" dirty="0" smtClean="0">
                <a:solidFill>
                  <a:srgbClr val="000000"/>
                </a:solidFill>
                <a:latin typeface="Arial"/>
                <a:ea typeface="Arial"/>
                <a:cs typeface="Arial"/>
                <a:sym typeface="Arial"/>
              </a:rPr>
              <a:t> food because </a:t>
            </a:r>
            <a:r>
              <a:rPr lang="en-US" sz="1100" b="0" i="0" u="none" strike="noStrike" cap="none" baseline="0" dirty="0" err="1" smtClean="0">
                <a:solidFill>
                  <a:srgbClr val="000000"/>
                </a:solidFill>
                <a:latin typeface="Arial"/>
                <a:ea typeface="Arial"/>
                <a:cs typeface="Arial"/>
                <a:sym typeface="Arial"/>
              </a:rPr>
              <a:t>ze</a:t>
            </a:r>
            <a:r>
              <a:rPr lang="en-US" sz="1100" b="0" i="0" u="none" strike="noStrike" cap="none" baseline="0" dirty="0" smtClean="0">
                <a:solidFill>
                  <a:srgbClr val="000000"/>
                </a:solidFill>
                <a:latin typeface="Arial"/>
                <a:ea typeface="Arial"/>
                <a:cs typeface="Arial"/>
                <a:sym typeface="Arial"/>
              </a:rPr>
              <a:t> was hungry.)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She/they (he/they) or they/she (they/he) might depend on the individual. Some people might use both, but prefer one over the other. It is still important to ask an individual what pronouns they use. </a:t>
            </a:r>
          </a:p>
          <a:p>
            <a:pPr marL="158750" indent="0">
              <a:buNone/>
            </a:pPr>
            <a:endParaRPr lang="en-CA" sz="1100" b="0" i="0"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Reference:</a:t>
            </a:r>
          </a:p>
          <a:p>
            <a:pPr marL="158750" indent="0">
              <a:buNone/>
            </a:pPr>
            <a:r>
              <a:rPr lang="en-CA" sz="1100" b="0" i="0" u="none" strike="noStrike" cap="none" baseline="0" dirty="0" smtClean="0">
                <a:solidFill>
                  <a:srgbClr val="000000"/>
                </a:solidFill>
                <a:latin typeface="Arial"/>
                <a:ea typeface="Arial"/>
                <a:cs typeface="Arial"/>
                <a:sym typeface="Arial"/>
              </a:rPr>
              <a:t>https://uwm.edu/lgbtrc/support/gender-pronouns/ </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158750" indent="0">
              <a:buNone/>
            </a:pPr>
            <a:endParaRPr dirty="0"/>
          </a:p>
        </p:txBody>
      </p:sp>
    </p:spTree>
    <p:extLst>
      <p:ext uri="{BB962C8B-B14F-4D97-AF65-F5344CB8AC3E}">
        <p14:creationId xmlns:p14="http://schemas.microsoft.com/office/powerpoint/2010/main" val="4122376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805ba594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805ba594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u="sng" dirty="0" smtClean="0"/>
              <a:t>Teacher Prompt:</a:t>
            </a:r>
            <a:r>
              <a:rPr lang="en-US" sz="1200" b="0" u="sng" dirty="0" smtClean="0"/>
              <a:t> </a:t>
            </a:r>
            <a:endParaRPr lang="en-US" sz="1200" b="1" u="sng" dirty="0" smtClean="0"/>
          </a:p>
          <a:p>
            <a:pPr marL="0" lvl="0" indent="0" algn="l" rtl="0">
              <a:spcBef>
                <a:spcPts val="0"/>
              </a:spcBef>
              <a:spcAft>
                <a:spcPts val="0"/>
              </a:spcAft>
              <a:buNone/>
            </a:pPr>
            <a:r>
              <a:rPr lang="en-US" sz="1200" dirty="0" smtClean="0"/>
              <a:t>Find</a:t>
            </a:r>
            <a:r>
              <a:rPr lang="en-US" sz="1200" baseline="0" dirty="0" smtClean="0"/>
              <a:t> a classmate and discuss the acronym. Try to figure out what each of the letters mean.</a:t>
            </a:r>
          </a:p>
          <a:p>
            <a:pPr marL="0" lvl="0" indent="0" algn="l" rtl="0">
              <a:spcBef>
                <a:spcPts val="0"/>
              </a:spcBef>
              <a:spcAft>
                <a:spcPts val="0"/>
              </a:spcAft>
              <a:buNone/>
            </a:pPr>
            <a:endParaRPr lang="en-US" sz="1200" baseline="0" dirty="0" smtClean="0"/>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Many of you may have probably heard of the term LGBTQ or LGBTQ2S+. This term reflects the genders and sexualities that are not cisgender and heterosexual. LGBTQ2S+ includes Lesbian, Gay, Bisexual, Transgender, Queer or Questioning, 2 spirited and more.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CA" sz="1100" b="0" i="0" u="none" strike="noStrike" cap="none" dirty="0" smtClean="0">
                <a:solidFill>
                  <a:srgbClr val="000000"/>
                </a:solidFill>
                <a:effectLst/>
                <a:latin typeface="Arial"/>
                <a:ea typeface="Arial"/>
                <a:cs typeface="Arial"/>
                <a:sym typeface="Arial"/>
              </a:rPr>
              <a:t>The acronyms LGBTQ2S+, LGBTQ*, LGBTQ +, </a:t>
            </a:r>
            <a:r>
              <a:rPr lang="en-CA" sz="1100" b="0" i="0" u="none" strike="noStrike" cap="none" dirty="0" err="1" smtClean="0">
                <a:solidFill>
                  <a:srgbClr val="000000"/>
                </a:solidFill>
                <a:effectLst/>
                <a:latin typeface="Arial"/>
                <a:ea typeface="Arial"/>
                <a:cs typeface="Arial"/>
                <a:sym typeface="Arial"/>
              </a:rPr>
              <a:t>GLBT</a:t>
            </a:r>
            <a:r>
              <a:rPr lang="en-CA" sz="1100" b="0" i="0" u="none" strike="noStrike" cap="none" dirty="0" smtClean="0">
                <a:solidFill>
                  <a:srgbClr val="000000"/>
                </a:solidFill>
                <a:effectLst/>
                <a:latin typeface="Arial"/>
                <a:ea typeface="Arial"/>
                <a:cs typeface="Arial"/>
                <a:sym typeface="Arial"/>
              </a:rPr>
              <a:t>, </a:t>
            </a:r>
            <a:r>
              <a:rPr lang="en-CA" sz="1100" b="0" i="0" u="none" strike="noStrike" cap="none" dirty="0" err="1" smtClean="0">
                <a:solidFill>
                  <a:srgbClr val="000000"/>
                </a:solidFill>
                <a:effectLst/>
                <a:latin typeface="Arial"/>
                <a:ea typeface="Arial"/>
                <a:cs typeface="Arial"/>
                <a:sym typeface="Arial"/>
              </a:rPr>
              <a:t>LGBTTQ</a:t>
            </a:r>
            <a:r>
              <a:rPr lang="en-CA" sz="1100" b="0" i="0" u="none" strike="noStrike" cap="none" dirty="0" smtClean="0">
                <a:solidFill>
                  <a:srgbClr val="000000"/>
                </a:solidFill>
                <a:effectLst/>
                <a:latin typeface="Arial"/>
                <a:ea typeface="Arial"/>
                <a:cs typeface="Arial"/>
                <a:sym typeface="Arial"/>
              </a:rPr>
              <a:t> and LGBTQ2 refer to the spectrum of sexual and gender identities that are not cisgender and heterosexual. They include lesbian, gay, bisexual, transgender, two‑spirit, queer, questioning, intersex and asexual. The asterisk (*) or plus sign (+) shows there are other identities included that aren’t in the acronym. These acronyms mean the same as ‘sexual and gender minorities’.</a:t>
            </a:r>
            <a:r>
              <a:rPr lang="en-CA" sz="1100" b="0" i="0" u="none" strike="noStrike" cap="none" baseline="0" dirty="0" smtClean="0">
                <a:solidFill>
                  <a:srgbClr val="000000"/>
                </a:solidFill>
                <a:effectLst/>
                <a:latin typeface="Arial"/>
                <a:ea typeface="Arial"/>
                <a:cs typeface="Arial"/>
                <a:sym typeface="Arial"/>
              </a:rPr>
              <a:t> </a:t>
            </a:r>
          </a:p>
          <a:p>
            <a:pPr marL="0" lvl="0" indent="0" algn="l" rtl="0">
              <a:spcBef>
                <a:spcPts val="0"/>
              </a:spcBef>
              <a:spcAft>
                <a:spcPts val="0"/>
              </a:spcAft>
              <a:buNone/>
            </a:pPr>
            <a:endParaRPr lang="en-CA" sz="1100" b="0" i="0" u="none" strike="noStrike" cap="none" baseline="0" dirty="0" smtClean="0">
              <a:solidFill>
                <a:srgbClr val="000000"/>
              </a:solidFill>
              <a:effectLst/>
              <a:latin typeface="Arial"/>
              <a:cs typeface="Arial"/>
              <a:sym typeface="Arial"/>
            </a:endParaRPr>
          </a:p>
          <a:p>
            <a:pPr marL="0" lvl="0" indent="0" algn="l" rtl="0">
              <a:spcBef>
                <a:spcPts val="0"/>
              </a:spcBef>
              <a:spcAft>
                <a:spcPts val="0"/>
              </a:spcAft>
              <a:buNone/>
            </a:pPr>
            <a:r>
              <a:rPr lang="en-CA" sz="1100" b="1" i="0" u="none" strike="noStrike" cap="none" baseline="0" dirty="0" smtClean="0">
                <a:solidFill>
                  <a:srgbClr val="000000"/>
                </a:solidFill>
                <a:effectLst/>
                <a:latin typeface="Arial"/>
                <a:cs typeface="Arial"/>
                <a:sym typeface="Arial"/>
              </a:rPr>
              <a:t>Reference: </a:t>
            </a:r>
          </a:p>
          <a:p>
            <a:pPr marL="171450" lvl="0" indent="-171450" algn="l" rtl="0">
              <a:spcBef>
                <a:spcPts val="0"/>
              </a:spcBef>
              <a:spcAft>
                <a:spcPts val="0"/>
              </a:spcAft>
            </a:pPr>
            <a:r>
              <a:rPr lang="en-CA" sz="1100" b="0" i="0" u="none" strike="noStrike" cap="none" baseline="0" dirty="0" smtClean="0">
                <a:solidFill>
                  <a:srgbClr val="000000"/>
                </a:solidFill>
                <a:effectLst/>
                <a:latin typeface="Arial"/>
                <a:cs typeface="Arial"/>
                <a:sym typeface="Arial"/>
              </a:rPr>
              <a:t>Teaching Sexual Health (</a:t>
            </a:r>
            <a:r>
              <a:rPr lang="en-CA" sz="1100" b="0" i="0" u="none" strike="noStrike" cap="none" baseline="0" dirty="0" err="1" smtClean="0">
                <a:solidFill>
                  <a:srgbClr val="000000"/>
                </a:solidFill>
                <a:effectLst/>
                <a:latin typeface="Arial"/>
                <a:cs typeface="Arial"/>
                <a:sym typeface="Arial"/>
              </a:rPr>
              <a:t>n.d.</a:t>
            </a:r>
            <a:r>
              <a:rPr lang="en-CA" sz="1100" b="0" i="0" u="none" strike="noStrike" cap="none" baseline="0" dirty="0" smtClean="0">
                <a:solidFill>
                  <a:srgbClr val="000000"/>
                </a:solidFill>
                <a:effectLst/>
                <a:latin typeface="Arial"/>
                <a:cs typeface="Arial"/>
                <a:sym typeface="Arial"/>
              </a:rPr>
              <a:t>). Sexual and Gender Diversity. https://teachingsexualhealth.ca/parents/information-by-topic/sexual-diversity/</a:t>
            </a:r>
            <a:r>
              <a:rPr lang="en-CA" sz="1200" dirty="0" smtClean="0"/>
              <a:t/>
            </a:r>
            <a:br>
              <a:rPr lang="en-CA" sz="1200" dirty="0" smtClean="0"/>
            </a:br>
            <a:endParaRPr lang="en-US" sz="1200" b="1"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baseline="0" dirty="0" smtClean="0">
                <a:solidFill>
                  <a:srgbClr val="000000"/>
                </a:solidFill>
                <a:latin typeface="Arial"/>
                <a:cs typeface="Arial"/>
                <a:sym typeface="Arial"/>
              </a:rPr>
              <a:t>Image from </a:t>
            </a:r>
            <a:r>
              <a:rPr lang="en-US" sz="1200" b="1" i="0" u="none" strike="noStrike" cap="none" baseline="0" dirty="0" err="1" smtClean="0">
                <a:solidFill>
                  <a:srgbClr val="000000"/>
                </a:solidFill>
                <a:latin typeface="Arial"/>
                <a:cs typeface="Arial"/>
                <a:sym typeface="Arial"/>
              </a:rPr>
              <a:t>Canva</a:t>
            </a:r>
            <a:endParaRPr lang="en-CA" sz="12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endParaRPr lang="en-US" sz="1200" b="1" dirty="0"/>
          </a:p>
        </p:txBody>
      </p:sp>
    </p:spTree>
    <p:extLst>
      <p:ext uri="{BB962C8B-B14F-4D97-AF65-F5344CB8AC3E}">
        <p14:creationId xmlns:p14="http://schemas.microsoft.com/office/powerpoint/2010/main" val="302521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Here are some definitions to help you understand some of the terms that LGBTQ2S+ stands for: </a:t>
            </a:r>
          </a:p>
          <a:p>
            <a:pPr marL="457200" indent="-298450"/>
            <a:r>
              <a:rPr lang="en-US" sz="1100" b="1" i="0" u="none" strike="noStrike" cap="none" baseline="0" dirty="0" smtClean="0">
                <a:solidFill>
                  <a:srgbClr val="000000"/>
                </a:solidFill>
                <a:latin typeface="Arial"/>
                <a:ea typeface="Arial"/>
                <a:cs typeface="Arial"/>
                <a:sym typeface="Arial"/>
              </a:rPr>
              <a:t>2 Spirited: </a:t>
            </a:r>
            <a:r>
              <a:rPr lang="en-US" sz="1100" b="0" i="0" u="none" strike="noStrike" cap="none" baseline="0" dirty="0" smtClean="0">
                <a:solidFill>
                  <a:srgbClr val="000000"/>
                </a:solidFill>
                <a:latin typeface="Arial"/>
                <a:ea typeface="Arial"/>
                <a:cs typeface="Arial"/>
                <a:sym typeface="Arial"/>
              </a:rPr>
              <a:t>A term used by some Indigenous people who identify as having both a masculine and a feminine spirit, and is used by some Indigenous people to describe their sexual, gender and/or spiritual identity. In some Indigenous cultures, it is considered a gift to be two spirited. </a:t>
            </a:r>
          </a:p>
          <a:p>
            <a:pPr marL="914400" lvl="1" indent="-298450"/>
            <a:r>
              <a:rPr lang="en-US" sz="1100" b="0" i="0" u="none" strike="noStrike" cap="none" baseline="0" dirty="0" smtClean="0">
                <a:solidFill>
                  <a:srgbClr val="000000"/>
                </a:solidFill>
                <a:latin typeface="Arial"/>
                <a:ea typeface="Arial"/>
                <a:cs typeface="Arial"/>
                <a:sym typeface="Arial"/>
              </a:rPr>
              <a:t>The term might be understood and used differently among various First Nations, communities and individuals…</a:t>
            </a:r>
          </a:p>
          <a:p>
            <a:pPr marL="1371600" lvl="2" indent="-298450"/>
            <a:r>
              <a:rPr lang="en-US" sz="1100" b="0" i="0" u="none" strike="noStrike" cap="none" baseline="0" dirty="0" smtClean="0">
                <a:solidFill>
                  <a:srgbClr val="000000"/>
                </a:solidFill>
                <a:latin typeface="Arial"/>
                <a:ea typeface="Arial"/>
                <a:cs typeface="Arial"/>
                <a:sym typeface="Arial"/>
              </a:rPr>
              <a:t>Overall, “two-spirit” is a term used within some Indigenous communities, encompassing cultural, spiritual, sexual and gender identity.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Queer in the World (2021). What Is The Two-Spirit Pride Flag, And What Does It Stand For? https://queerintheworld.com/two-spirit-pride-flag/</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indent="0">
              <a:buFont typeface="Wingdings" panose="05000000000000000000" pitchFamily="2" charset="2"/>
              <a:buNone/>
            </a:pPr>
            <a:endParaRPr lang="en-CA"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2471141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Here are some definitions to help you understand some of the terms that LGBTQ2S+ stands for: </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Lesbian: A female who is physically and/or emotionally attracted to other females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lang="en-US" sz="1100" b="1" i="1" u="none" strike="noStrike" cap="none" baseline="0" dirty="0" smtClean="0">
                <a:solidFill>
                  <a:srgbClr val="000000"/>
                </a:solidFill>
                <a:latin typeface="Arial"/>
                <a:ea typeface="Arial"/>
                <a:cs typeface="Arial"/>
                <a:sym typeface="Arial"/>
              </a:rPr>
              <a:t>Lesbian. </a:t>
            </a:r>
            <a:r>
              <a:rPr lang="en-US" sz="1100" b="0" i="0" u="none" strike="noStrike" cap="none" baseline="0" dirty="0" smtClean="0">
                <a:solidFill>
                  <a:srgbClr val="000000"/>
                </a:solidFill>
                <a:latin typeface="Arial"/>
                <a:ea typeface="Arial"/>
                <a:cs typeface="Arial"/>
                <a:sym typeface="Arial"/>
              </a:rPr>
              <a:t>According to the Ontario Human Rights Commission, “a woman who has emotional, physical, spiritual and/or sexual attraction to other women.”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309)</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Gay: A person who is physically and emotionally attracted to someone of the same sex or gender. The word gay can refer to both male and females. However, this term is most often used for a male who has attraction to males. </a:t>
            </a:r>
          </a:p>
          <a:p>
            <a:pPr marL="628650" lvl="1" indent="-171450" algn="l" rtl="0">
              <a:spcBef>
                <a:spcPts val="0"/>
              </a:spcBef>
              <a:spcAft>
                <a:spcPts val="0"/>
              </a:spcAft>
              <a:buFont typeface="Wingdings" panose="05000000000000000000" pitchFamily="2" charset="2"/>
              <a:buChar char="§"/>
            </a:pPr>
            <a:r>
              <a:rPr lang="en-US" sz="1100" b="1" i="1" u="none" strike="noStrike" cap="none" baseline="0" dirty="0" smtClean="0">
                <a:solidFill>
                  <a:srgbClr val="000000"/>
                </a:solidFill>
                <a:latin typeface="Arial"/>
                <a:ea typeface="Arial"/>
                <a:cs typeface="Arial"/>
                <a:sym typeface="Arial"/>
              </a:rPr>
              <a:t>Gay. </a:t>
            </a:r>
            <a:r>
              <a:rPr lang="en-US" sz="1100" b="0" i="0" u="none" strike="noStrike" cap="none" baseline="0" dirty="0" smtClean="0">
                <a:solidFill>
                  <a:srgbClr val="000000"/>
                </a:solidFill>
                <a:latin typeface="Arial"/>
                <a:ea typeface="Arial"/>
                <a:cs typeface="Arial"/>
                <a:sym typeface="Arial"/>
              </a:rPr>
              <a:t>According to the Ontario Human Rights Commission, “people whose enduring physical, romantic and/or emotional attractions are to people of the same sex.”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307)</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Bisexual: A person who is attracted physically and/or emotionally to people of the same sex, as well as people of sex.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
              <a:tabLst/>
              <a:defRPr/>
            </a:pPr>
            <a:r>
              <a:rPr lang="en-US" sz="1100" b="1" i="1" u="none" strike="noStrike" cap="none" baseline="0" dirty="0" smtClean="0">
                <a:solidFill>
                  <a:srgbClr val="000000"/>
                </a:solidFill>
                <a:latin typeface="Arial"/>
                <a:ea typeface="Arial"/>
                <a:cs typeface="Arial"/>
                <a:sym typeface="Arial"/>
              </a:rPr>
              <a:t>Bisexual. </a:t>
            </a:r>
            <a:r>
              <a:rPr lang="en-US" sz="1100" b="0" i="0" u="none" strike="noStrike" cap="none" baseline="0" dirty="0" smtClean="0">
                <a:solidFill>
                  <a:srgbClr val="000000"/>
                </a:solidFill>
                <a:latin typeface="Arial"/>
                <a:ea typeface="Arial"/>
                <a:cs typeface="Arial"/>
                <a:sym typeface="Arial"/>
              </a:rPr>
              <a:t>According to the Ontario Human Rights Commission, “a person who is emotionally, physically, spiritually and/or sexually attracted to members of more than one gender.”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a:t>
            </a:r>
            <a:r>
              <a:rPr lang="en-US" sz="1100" b="0" i="1" u="none" strike="noStrike" cap="none" baseline="0" dirty="0" smtClean="0">
                <a:solidFill>
                  <a:srgbClr val="000000"/>
                </a:solidFill>
                <a:latin typeface="Arial"/>
                <a:ea typeface="Arial"/>
                <a:cs typeface="Arial"/>
                <a:sym typeface="Arial"/>
              </a:rPr>
              <a:t>See also </a:t>
            </a:r>
            <a:r>
              <a:rPr lang="en-US" sz="1100" b="1" i="0" u="none" strike="noStrike" cap="none" baseline="0" dirty="0" smtClean="0">
                <a:solidFill>
                  <a:srgbClr val="000000"/>
                </a:solidFill>
                <a:latin typeface="Arial"/>
                <a:ea typeface="Arial"/>
                <a:cs typeface="Arial"/>
                <a:sym typeface="Arial"/>
              </a:rPr>
              <a:t>sexual orientation</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pg. 304)</a:t>
            </a:r>
            <a:endParaRPr lang="en-US" sz="1100" b="1"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Ontario Ministry of Education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Health and Physical Education Curriculum. http://www.edu.gov.on.ca/eng/curriculum/elementary/2019-health-physical-education-grades-1to8.pdf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1"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260308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Here are some definitions to help you understand some of the terms that LGBTQ2S+ stands for: </a:t>
            </a:r>
          </a:p>
          <a:p>
            <a:pPr marL="158750" indent="0">
              <a:buNone/>
            </a:pPr>
            <a:r>
              <a:rPr lang="en-US" sz="1100" b="1" i="0" u="none" strike="noStrike" cap="none" baseline="0" dirty="0" smtClean="0">
                <a:solidFill>
                  <a:srgbClr val="000000"/>
                </a:solidFill>
                <a:latin typeface="Arial"/>
                <a:ea typeface="Arial"/>
                <a:cs typeface="Arial"/>
                <a:sym typeface="Arial"/>
              </a:rPr>
              <a:t>Transgender: </a:t>
            </a:r>
            <a:r>
              <a:rPr lang="en-US" sz="1100" b="0" i="0" u="none" strike="noStrike" cap="none" baseline="0" dirty="0" smtClean="0">
                <a:solidFill>
                  <a:srgbClr val="000000"/>
                </a:solidFill>
                <a:latin typeface="Arial"/>
                <a:ea typeface="Arial"/>
                <a:cs typeface="Arial"/>
                <a:sym typeface="Arial"/>
              </a:rPr>
              <a:t>A person whose self-identified gender identity, is not the same as the sex assigned at birth.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Queer: </a:t>
            </a:r>
            <a:r>
              <a:rPr lang="en-US" sz="1100" b="0" i="0" u="none" strike="noStrike" cap="none" baseline="0" dirty="0" smtClean="0">
                <a:solidFill>
                  <a:srgbClr val="000000"/>
                </a:solidFill>
                <a:latin typeface="Arial"/>
                <a:ea typeface="Arial"/>
                <a:cs typeface="Arial"/>
                <a:sym typeface="Arial"/>
              </a:rPr>
              <a:t>Historically, a negative term for LGBTQ2S+ people that has been reclaimed by the community as a term for anyone who is not cis gender and/or heterosexual. That’s why you will sometimes hear the LGBTQ2S+ community referred to as the queer community.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Questioning: </a:t>
            </a:r>
            <a:r>
              <a:rPr lang="en-US" sz="1100" b="0" i="0" u="none" strike="noStrike" cap="none" baseline="0" dirty="0" smtClean="0">
                <a:solidFill>
                  <a:srgbClr val="000000"/>
                </a:solidFill>
                <a:latin typeface="Arial"/>
                <a:ea typeface="Arial"/>
                <a:cs typeface="Arial"/>
                <a:sym typeface="Arial"/>
              </a:rPr>
              <a:t>A person who is unsure or is exploring their sexual orientation or gender identity.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cs typeface="Arial"/>
              <a:sym typeface="Arial"/>
            </a:endParaRPr>
          </a:p>
          <a:p>
            <a:pPr marL="158750" indent="0">
              <a:buFont typeface="Wingdings" panose="05000000000000000000" pitchFamily="2" charset="2"/>
              <a:buNone/>
            </a:pPr>
            <a:r>
              <a:rPr lang="en-US" sz="1100" b="1" i="0" u="none" strike="noStrike" cap="none" baseline="0" dirty="0" smtClean="0">
                <a:solidFill>
                  <a:srgbClr val="000000"/>
                </a:solidFill>
                <a:latin typeface="Arial"/>
                <a:ea typeface="Arial"/>
                <a:cs typeface="Arial"/>
                <a:sym typeface="Arial"/>
              </a:rPr>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endParaRPr lang="en-US" sz="1100" b="1"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indent="0">
              <a:buNone/>
            </a:pPr>
            <a:endParaRPr dirty="0"/>
          </a:p>
        </p:txBody>
      </p:sp>
    </p:spTree>
    <p:extLst>
      <p:ext uri="{BB962C8B-B14F-4D97-AF65-F5344CB8AC3E}">
        <p14:creationId xmlns:p14="http://schemas.microsoft.com/office/powerpoint/2010/main" val="423491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sng" strike="noStrike" cap="none" baseline="0" dirty="0" smtClean="0">
                <a:solidFill>
                  <a:srgbClr val="000000"/>
                </a:solidFill>
                <a:latin typeface="Arial"/>
                <a:ea typeface="Arial"/>
                <a:cs typeface="Arial"/>
                <a:sym typeface="Arial"/>
              </a:rPr>
              <a:t>Coming out: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The term ‘coming out of the closet’ is usually when a person tells other people about their sexual orientation or gender identity. However, for people who identify as part of the LGBTQ2S+ community, “coming out” is often something they have to do throughout their daily lives, as they meet and interact with new people.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It may seem overwhelming to think about revealing your sexual orientation or gender identity to your social circle, particularly if it is different from the people around you.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One thing to remember is that sometimes it takes people longer to “come out”. If they’ve confided you with this information and ask you to keep it a secret, you must respect this person’s decision because it is up to them when they want to tell others.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The process of coming out to family, friends, or others can be a very scary process for members of the LGBTQ2S+ community. The next few slides discuss how you can offer support, and make it an easier process. </a:t>
            </a:r>
            <a:endParaRPr lang="en-US" sz="1100" b="1" i="0" u="sng"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Check out the following resource for Support and Networking that people might find helpful if hey are trying to “come out”: https://www.sexandu.ca/lgbttq/coming-out/#tc3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References:</a:t>
            </a:r>
            <a:endParaRPr lang="en-US" sz="1100" b="0" i="0" u="none" strike="noStrike" cap="none" baseline="0" dirty="0" smtClean="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It Gets Better Project. (2022). LGBTQ+ Glossary. </a:t>
            </a:r>
            <a:r>
              <a:rPr lang="en-CA" sz="1100" b="0" i="0" u="none" strike="noStrike" cap="none" baseline="0" dirty="0" smtClean="0">
                <a:solidFill>
                  <a:srgbClr val="000000"/>
                </a:solidFill>
                <a:latin typeface="Arial"/>
                <a:ea typeface="Arial"/>
                <a:cs typeface="Arial"/>
                <a:sym typeface="Arial"/>
              </a:rPr>
              <a:t>https://itgetsbetter.org/blog/lesson/glossary/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1076690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p>
          <a:p>
            <a:pPr marL="158750" indent="0">
              <a:buNone/>
            </a:pPr>
            <a:r>
              <a:rPr lang="en-US" sz="1100" b="1" i="0" u="none" strike="noStrike" cap="none" baseline="0" dirty="0" smtClean="0">
                <a:solidFill>
                  <a:srgbClr val="000000"/>
                </a:solidFill>
                <a:latin typeface="Arial"/>
                <a:ea typeface="Arial"/>
                <a:cs typeface="Arial"/>
                <a:sym typeface="Arial"/>
              </a:rPr>
              <a:t>What creates a positive environment?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Now that we have covered some of the basics, we wanted to take some time to discuss another very important component to supporting the LGBTQ2S+ community, and that is our environment. This can include anything from the physical room/space itself, the resources accessible within the space, or the general attitudes amongst the people within that space, whether it is a classroom, health clinic, community setting, someone’s home, a sports team, etc.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Background Knowledge</a:t>
            </a:r>
          </a:p>
          <a:p>
            <a:pPr marL="158750" indent="0">
              <a:buNone/>
            </a:pPr>
            <a:r>
              <a:rPr lang="en-US" sz="1100" b="0" i="0" u="none" strike="noStrike" cap="none" baseline="0" dirty="0" smtClean="0">
                <a:solidFill>
                  <a:srgbClr val="000000"/>
                </a:solidFill>
                <a:latin typeface="Arial"/>
                <a:ea typeface="Arial"/>
                <a:cs typeface="Arial"/>
                <a:sym typeface="Arial"/>
              </a:rPr>
              <a:t>Some key components that have an impact on these environments can include... </a:t>
            </a:r>
          </a:p>
          <a:p>
            <a:r>
              <a:rPr lang="en-US" sz="1100" b="1" i="0" u="none" strike="noStrike" cap="none" baseline="0" dirty="0" smtClean="0">
                <a:solidFill>
                  <a:srgbClr val="000000"/>
                </a:solidFill>
                <a:latin typeface="Arial"/>
                <a:ea typeface="Arial"/>
                <a:cs typeface="Arial"/>
                <a:sym typeface="Arial"/>
              </a:rPr>
              <a:t>Representation: </a:t>
            </a:r>
            <a:r>
              <a:rPr lang="en-US" sz="1100" b="0" i="0" u="none" strike="noStrike" cap="none" baseline="0" dirty="0" smtClean="0">
                <a:solidFill>
                  <a:srgbClr val="000000"/>
                </a:solidFill>
                <a:latin typeface="Arial"/>
                <a:ea typeface="Arial"/>
                <a:cs typeface="Arial"/>
                <a:sym typeface="Arial"/>
              </a:rPr>
              <a:t>Representation is so important. Seeing yourself represented in different aspects of the world, helps us feel valued in society. This is especially important for those who are of minority population groups such as the LGBTQ2S+ community. </a:t>
            </a:r>
          </a:p>
          <a:p>
            <a:pPr lvl="1"/>
            <a:r>
              <a:rPr lang="en-US" sz="1100" b="0" i="0" u="none" strike="noStrike" cap="none" baseline="0" dirty="0" smtClean="0">
                <a:solidFill>
                  <a:srgbClr val="000000"/>
                </a:solidFill>
                <a:latin typeface="Arial"/>
                <a:ea typeface="Arial"/>
                <a:cs typeface="Arial"/>
                <a:sym typeface="Arial"/>
              </a:rPr>
              <a:t>This includes representation on social media, TV, posters on walls, pictures in school textbooks, examples in homework questions, and so much more. It is also important to note that this representation should be POSITIVE in nature, and should certainly not be perpetuating inaccurate or unjust stereotypes and/or heteronormative values. </a:t>
            </a:r>
          </a:p>
          <a:p>
            <a:r>
              <a:rPr lang="en-US" sz="1100" b="1" i="0" u="none" strike="noStrike" cap="none" baseline="0" dirty="0" smtClean="0">
                <a:solidFill>
                  <a:srgbClr val="000000"/>
                </a:solidFill>
                <a:latin typeface="Arial"/>
                <a:ea typeface="Arial"/>
                <a:cs typeface="Arial"/>
                <a:sym typeface="Arial"/>
              </a:rPr>
              <a:t>Support networks/family acceptance:</a:t>
            </a:r>
            <a:r>
              <a:rPr lang="en-US" sz="1100" b="0" i="0" u="none" strike="noStrike" cap="none" baseline="0" dirty="0" smtClean="0">
                <a:solidFill>
                  <a:srgbClr val="000000"/>
                </a:solidFill>
                <a:latin typeface="Arial"/>
                <a:ea typeface="Arial"/>
                <a:cs typeface="Arial"/>
                <a:sym typeface="Arial"/>
              </a:rPr>
              <a:t> Fear of a lack of understanding or acceptance from family and/or friends is often a huge struggle faced by people of the LGTBQ2S+ community. </a:t>
            </a:r>
          </a:p>
          <a:p>
            <a:pPr lvl="1"/>
            <a:r>
              <a:rPr lang="en-US" sz="1100" b="0" i="0" u="none" strike="noStrike" cap="none" baseline="0" dirty="0" smtClean="0">
                <a:solidFill>
                  <a:srgbClr val="000000"/>
                </a:solidFill>
                <a:latin typeface="Arial"/>
                <a:ea typeface="Arial"/>
                <a:cs typeface="Arial"/>
                <a:sym typeface="Arial"/>
              </a:rPr>
              <a:t>Many times it pushes individuals to stay “in the closet” for longer periods of time, or to simply deny a part of their identity. </a:t>
            </a:r>
          </a:p>
          <a:p>
            <a:r>
              <a:rPr lang="en-US" sz="1100" b="0" i="0" u="none" strike="noStrike" cap="none" baseline="0" dirty="0" smtClean="0">
                <a:solidFill>
                  <a:srgbClr val="000000"/>
                </a:solidFill>
                <a:latin typeface="Arial"/>
                <a:ea typeface="Arial"/>
                <a:cs typeface="Arial"/>
                <a:sym typeface="Arial"/>
              </a:rPr>
              <a:t>That is why it is SO IMPORTANT that as allies, we make sure our friends and family know that we are a safe and supportive person to come to in times when they might be struggling. When someone of the LGBTQ2S+ community has supportive family and friends, it makes their coming out journey and overall experience exceptionally more positive. </a:t>
            </a:r>
          </a:p>
          <a:p>
            <a:pPr lvl="1"/>
            <a:r>
              <a:rPr lang="en-US" sz="1100" b="0" i="0" u="none" strike="noStrike" cap="none" baseline="0" dirty="0" smtClean="0">
                <a:solidFill>
                  <a:srgbClr val="000000"/>
                </a:solidFill>
                <a:latin typeface="Arial"/>
                <a:ea typeface="Arial"/>
                <a:cs typeface="Arial"/>
                <a:sym typeface="Arial"/>
              </a:rPr>
              <a:t>Having said that, when someone does not have supportive family and/or friends, there are many other great support networks out there for them to access, including many online communities, peer support programs, LGBTQ2S+ specialized healthcare professionals, LGBTQ2S+ support phone lines, and so much more. We will share some of these resources in more detail at the end of this presentation. </a:t>
            </a:r>
          </a:p>
          <a:p>
            <a:r>
              <a:rPr lang="en-US" sz="1100" b="1" i="0" u="none" strike="noStrike" cap="none" baseline="0" dirty="0" smtClean="0">
                <a:solidFill>
                  <a:srgbClr val="000000"/>
                </a:solidFill>
                <a:latin typeface="Arial"/>
                <a:ea typeface="Arial"/>
                <a:cs typeface="Arial"/>
                <a:sym typeface="Arial"/>
              </a:rPr>
              <a:t>Visual Support: </a:t>
            </a:r>
            <a:r>
              <a:rPr lang="en-US" sz="1100" b="0" i="0" u="none" strike="noStrike" cap="none" baseline="0" dirty="0" smtClean="0">
                <a:solidFill>
                  <a:srgbClr val="000000"/>
                </a:solidFill>
                <a:latin typeface="Arial"/>
                <a:ea typeface="Arial"/>
                <a:cs typeface="Arial"/>
                <a:sym typeface="Arial"/>
              </a:rPr>
              <a:t>Other signs of safe and accepting spaces: Displaying pride flags and pride logos is such a simple yet impactful way for people, institutions and businesses to show their support, and in turn this helps people of the LGBTQ2S+ community feel more comfortable and accepted in that space. Having gender-neutral bathrooms in spaces is another huge sign to someone of the LGBTQ2S+ community that they are supported, especially for individuals who do not identify as “cisgender.” </a:t>
            </a:r>
          </a:p>
          <a:p>
            <a:r>
              <a:rPr lang="en-US" sz="1100" b="1" i="0" u="none" strike="noStrike" cap="none" baseline="0" dirty="0" smtClean="0">
                <a:solidFill>
                  <a:srgbClr val="000000"/>
                </a:solidFill>
                <a:latin typeface="Arial"/>
                <a:ea typeface="Arial"/>
                <a:cs typeface="Arial"/>
                <a:sym typeface="Arial"/>
              </a:rPr>
              <a:t>Inclusive Language: </a:t>
            </a:r>
            <a:r>
              <a:rPr lang="en-US" sz="1100" b="0" i="0" u="none" strike="noStrike" cap="none" baseline="0" dirty="0" smtClean="0">
                <a:solidFill>
                  <a:srgbClr val="000000"/>
                </a:solidFill>
                <a:latin typeface="Arial"/>
                <a:ea typeface="Arial"/>
                <a:cs typeface="Arial"/>
                <a:sym typeface="Arial"/>
              </a:rPr>
              <a:t>Spaces that use inclusive language is another sign that the environment is accepting. This can be noted on things such as surveys, school permission forms, legal/government documentation, etc. </a:t>
            </a:r>
          </a:p>
          <a:p>
            <a:pPr lvl="1"/>
            <a:r>
              <a:rPr lang="en-US" sz="1100" b="0" i="0" u="none" strike="noStrike" cap="none" baseline="0" dirty="0" smtClean="0">
                <a:solidFill>
                  <a:srgbClr val="000000"/>
                </a:solidFill>
                <a:latin typeface="Arial"/>
                <a:ea typeface="Arial"/>
                <a:cs typeface="Arial"/>
                <a:sym typeface="Arial"/>
              </a:rPr>
              <a:t>These forms should be neutral, and not assume family dynamics, gender, sexual orientation, or sexual identity. </a:t>
            </a:r>
          </a:p>
          <a:p>
            <a:pPr lvl="1"/>
            <a:r>
              <a:rPr lang="en-US" sz="1100" b="0" i="0" u="none" strike="noStrike" cap="none" baseline="0" dirty="0" smtClean="0">
                <a:solidFill>
                  <a:srgbClr val="000000"/>
                </a:solidFill>
                <a:latin typeface="Arial"/>
                <a:ea typeface="Arial"/>
                <a:cs typeface="Arial"/>
                <a:sym typeface="Arial"/>
              </a:rPr>
              <a:t>This should also be something people consider when speaking with others, even within your peer groups at school. It is important not to assume someone’s pronoun or orientation by asking questions such as “do you have a BOYFRIEND?” when talking to a female, or “what does your wife do” to a male grown-up who is wearing a wedding ring on his finger, or saying things like “he’s going to be a lady’s man one day” about a younger boy in kindergarten. Instead, you should use terms like, “do you have a PARTNER?” or “what does your spouse do for work?” Part of using inclusive language also includes addressing someone using their appropriate pronoun. So if you don’t know this about someone, you should wait for them to disclose this to you, or ask, “What are your pronouns?” </a:t>
            </a:r>
          </a:p>
          <a:p>
            <a:pPr marL="158750" indent="0">
              <a:buNone/>
            </a:pPr>
            <a:endParaRPr lang="en-CA" sz="1100" b="0" i="0" u="none"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Reference:</a:t>
            </a:r>
          </a:p>
          <a:p>
            <a:pPr marL="457200" indent="-298450"/>
            <a:r>
              <a:rPr lang="en-CA" sz="1100" b="0" i="0" u="none" strike="noStrike" cap="none" baseline="0" dirty="0" smtClean="0">
                <a:solidFill>
                  <a:srgbClr val="000000"/>
                </a:solidFill>
                <a:latin typeface="Arial"/>
                <a:ea typeface="Arial"/>
                <a:cs typeface="Arial"/>
                <a:sym typeface="Arial"/>
              </a:rPr>
              <a:t>North Bay Parry Sound District Health Unit. (</a:t>
            </a:r>
            <a:r>
              <a:rPr lang="en-CA" sz="1100" b="0" i="0" u="none" strike="noStrike" cap="none" baseline="0" dirty="0" err="1" smtClean="0">
                <a:solidFill>
                  <a:srgbClr val="000000"/>
                </a:solidFill>
                <a:latin typeface="Arial"/>
                <a:ea typeface="Arial"/>
                <a:cs typeface="Arial"/>
                <a:sym typeface="Arial"/>
              </a:rPr>
              <a:t>n.d.</a:t>
            </a:r>
            <a:r>
              <a:rPr lang="en-CA" sz="1100" b="0" i="0" u="none" strike="noStrike" cap="none" baseline="0" dirty="0" smtClean="0">
                <a:solidFill>
                  <a:srgbClr val="000000"/>
                </a:solidFill>
                <a:latin typeface="Arial"/>
                <a:ea typeface="Arial"/>
                <a:cs typeface="Arial"/>
                <a:sym typeface="Arial"/>
              </a:rPr>
              <a:t>). Health Topics – LGBTQ2S+: Positive Spaces and Other Training. https://www.myhealthunit.ca/en/health-topics/positive-spaces-and-other-training.asp </a:t>
            </a:r>
          </a:p>
          <a:p>
            <a:pPr marL="158750" indent="0">
              <a:buNone/>
            </a:pPr>
            <a:endParaRPr lang="en-CA"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indent="0">
              <a:buNone/>
            </a:pPr>
            <a:endParaRPr dirty="0"/>
          </a:p>
        </p:txBody>
      </p:sp>
    </p:spTree>
    <p:extLst>
      <p:ext uri="{BB962C8B-B14F-4D97-AF65-F5344CB8AC3E}">
        <p14:creationId xmlns:p14="http://schemas.microsoft.com/office/powerpoint/2010/main" val="503349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 </a:t>
            </a:r>
          </a:p>
          <a:p>
            <a:pPr marL="158750" indent="0">
              <a:buNone/>
            </a:pPr>
            <a:r>
              <a:rPr lang="en-US" sz="1100" b="1" i="0" u="none" strike="noStrike" cap="none" baseline="0" dirty="0" smtClean="0">
                <a:solidFill>
                  <a:srgbClr val="000000"/>
                </a:solidFill>
                <a:latin typeface="Arial"/>
                <a:ea typeface="Arial"/>
                <a:cs typeface="Arial"/>
                <a:sym typeface="Arial"/>
              </a:rPr>
              <a:t>How to be an ally </a:t>
            </a: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As we mentioned, an ally is a person who promotes or supports the human, civil and sexual rights of sexual and gender minorities. We’re going to talk about the ways that you can be an ally for people in your life who may identify as someone from the LGBTQ2S+ community. Remember, even the smallest actions can bring about changes.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LGBTQ+ allies are critical to the success of the movement to accept and embrace sexual diversity. </a:t>
            </a:r>
          </a:p>
          <a:p>
            <a:pPr marL="158750" indent="0">
              <a:buNone/>
            </a:pPr>
            <a:endParaRPr lang="en-US" sz="1100" b="0" i="0" u="none" strike="noStrike" cap="none" baseline="0" dirty="0" smtClean="0">
              <a:solidFill>
                <a:srgbClr val="000000"/>
              </a:solidFill>
              <a:latin typeface="Arial"/>
              <a:ea typeface="Arial"/>
              <a:cs typeface="Arial"/>
              <a:sym typeface="Arial"/>
            </a:endParaRPr>
          </a:p>
          <a:p>
            <a:r>
              <a:rPr lang="en-US" sz="1100" b="1" i="1" u="none" strike="noStrike" cap="none" baseline="0" dirty="0" smtClean="0">
                <a:solidFill>
                  <a:srgbClr val="000000"/>
                </a:solidFill>
                <a:latin typeface="Arial"/>
                <a:ea typeface="Arial"/>
                <a:cs typeface="Arial"/>
                <a:sym typeface="Arial"/>
              </a:rPr>
              <a:t>Educate yourself</a:t>
            </a:r>
            <a:r>
              <a:rPr lang="en-US" sz="1100" b="0" i="0" u="none" strike="noStrike" cap="none" baseline="0" dirty="0" smtClean="0">
                <a:solidFill>
                  <a:srgbClr val="000000"/>
                </a:solidFill>
                <a:latin typeface="Arial"/>
                <a:ea typeface="Arial"/>
                <a:cs typeface="Arial"/>
                <a:sym typeface="Arial"/>
              </a:rPr>
              <a:t>. </a:t>
            </a:r>
          </a:p>
          <a:p>
            <a:pPr lvl="1"/>
            <a:r>
              <a:rPr lang="en-US" sz="1100" b="0" i="0" u="none" strike="noStrike" cap="none" baseline="0" dirty="0" smtClean="0">
                <a:solidFill>
                  <a:srgbClr val="000000"/>
                </a:solidFill>
                <a:latin typeface="Arial"/>
                <a:ea typeface="Arial"/>
                <a:cs typeface="Arial"/>
                <a:sym typeface="Arial"/>
              </a:rPr>
              <a:t>It’s important to educate yourself about sexual and gender diversity. Remember that heterosexual and cisgender identities are often times thought of as ‘normal’ in our society. Try and think about what you can do to challenge this norm! Try and think about how you can make sure your language is more inclusive. </a:t>
            </a:r>
          </a:p>
          <a:p>
            <a:r>
              <a:rPr lang="en-US" sz="1100" b="1" i="1" u="none" strike="noStrike" cap="none" baseline="0" dirty="0" smtClean="0">
                <a:solidFill>
                  <a:srgbClr val="000000"/>
                </a:solidFill>
                <a:latin typeface="Arial"/>
                <a:ea typeface="Arial"/>
                <a:cs typeface="Arial"/>
                <a:sym typeface="Arial"/>
              </a:rPr>
              <a:t>Be a role model </a:t>
            </a:r>
            <a:r>
              <a:rPr lang="en-US" sz="1100" b="0" i="0" u="none" strike="noStrike" cap="none" baseline="0" dirty="0" smtClean="0">
                <a:solidFill>
                  <a:srgbClr val="000000"/>
                </a:solidFill>
                <a:latin typeface="Arial"/>
                <a:ea typeface="Arial"/>
                <a:cs typeface="Arial"/>
                <a:sym typeface="Arial"/>
              </a:rPr>
              <a:t>and set a positive example for those around you. </a:t>
            </a:r>
          </a:p>
          <a:p>
            <a:pPr lvl="1"/>
            <a:r>
              <a:rPr lang="en-US" sz="1100" b="0" i="0" u="none" strike="noStrike" cap="none" baseline="0" dirty="0" smtClean="0">
                <a:solidFill>
                  <a:srgbClr val="000000"/>
                </a:solidFill>
                <a:latin typeface="Arial"/>
                <a:ea typeface="Arial"/>
                <a:cs typeface="Arial"/>
                <a:sym typeface="Arial"/>
              </a:rPr>
              <a:t>If you use anti-LGBTQ2S+ language and slurs, stop. Don’t laugh at jokes making fun of a person’s sexual orientation, gender identity or gender expression. Use gender inclusive language and don’t assume someone’s sexual orientation or gender identity. </a:t>
            </a:r>
          </a:p>
          <a:p>
            <a:pPr lvl="1"/>
            <a:r>
              <a:rPr lang="en-US" sz="1100" b="0" i="0" u="none" strike="noStrike" cap="none" baseline="0" dirty="0" smtClean="0">
                <a:solidFill>
                  <a:srgbClr val="000000"/>
                </a:solidFill>
                <a:latin typeface="Arial"/>
                <a:ea typeface="Arial"/>
                <a:cs typeface="Arial"/>
                <a:sym typeface="Arial"/>
              </a:rPr>
              <a:t>Continue to do what you have always done together. LGBTQ+ people often fear that coming out will change most aspects of their lives, especially the nature of their relationships with family and friends; this can be overwhelming and frightening to think about. </a:t>
            </a:r>
          </a:p>
          <a:p>
            <a:r>
              <a:rPr lang="en-US" sz="1100" b="1" i="1" u="none" strike="noStrike" cap="none" baseline="0" dirty="0" smtClean="0">
                <a:solidFill>
                  <a:srgbClr val="000000"/>
                </a:solidFill>
                <a:latin typeface="Arial"/>
                <a:ea typeface="Arial"/>
                <a:cs typeface="Arial"/>
                <a:sym typeface="Arial"/>
              </a:rPr>
              <a:t>Be supportive and respond in a positive way</a:t>
            </a:r>
            <a:r>
              <a:rPr lang="en-US" sz="1100" b="0" i="1" u="none" strike="noStrike" cap="none" baseline="0" dirty="0" smtClean="0">
                <a:solidFill>
                  <a:srgbClr val="000000"/>
                </a:solidFill>
                <a:latin typeface="Arial"/>
                <a:ea typeface="Arial"/>
                <a:cs typeface="Arial"/>
                <a:sym typeface="Arial"/>
              </a:rPr>
              <a:t>.</a:t>
            </a:r>
          </a:p>
          <a:p>
            <a:pPr lvl="1"/>
            <a:r>
              <a:rPr lang="en-US" sz="1100" b="0" i="0" u="none" strike="noStrike" cap="none" baseline="0" dirty="0" smtClean="0">
                <a:solidFill>
                  <a:srgbClr val="000000"/>
                </a:solidFill>
                <a:latin typeface="Arial"/>
                <a:ea typeface="Arial"/>
                <a:cs typeface="Arial"/>
                <a:sym typeface="Arial"/>
              </a:rPr>
              <a:t>It takes a lot of courage for a person to come out. If you make a mistake, say sorry and move forward. </a:t>
            </a:r>
          </a:p>
          <a:p>
            <a:pPr lvl="2"/>
            <a:r>
              <a:rPr lang="en-US" sz="1100" b="0" i="0" u="none" strike="noStrike" cap="none" baseline="0" dirty="0" smtClean="0">
                <a:solidFill>
                  <a:srgbClr val="000000"/>
                </a:solidFill>
                <a:latin typeface="Arial"/>
                <a:ea typeface="Arial"/>
                <a:cs typeface="Arial"/>
                <a:sym typeface="Arial"/>
              </a:rPr>
              <a:t>Use this opportunity to learn and grow. After all, we’re all human. If someone discloses to you their sexual orientation it means they trust you. </a:t>
            </a:r>
          </a:p>
          <a:p>
            <a:pPr lvl="1"/>
            <a:r>
              <a:rPr lang="en-US" sz="1100" b="0" i="0" u="none" strike="noStrike" cap="none" baseline="0" dirty="0" smtClean="0">
                <a:solidFill>
                  <a:srgbClr val="000000"/>
                </a:solidFill>
                <a:latin typeface="Arial"/>
                <a:ea typeface="Arial"/>
                <a:cs typeface="Arial"/>
                <a:sym typeface="Arial"/>
              </a:rPr>
              <a:t>Be respectful, open minded and non-judgmental. Keep your conversations private. This is their story to tell. Not yours. A person can choose who they tell and don’t tell about their gender or sexuality. It’s for their own comfort and safety. </a:t>
            </a:r>
          </a:p>
          <a:p>
            <a:pPr lvl="1"/>
            <a:r>
              <a:rPr lang="en-US" sz="1100" b="0" i="0" u="none" strike="noStrike" cap="none" baseline="0" dirty="0" smtClean="0">
                <a:solidFill>
                  <a:srgbClr val="000000"/>
                </a:solidFill>
                <a:latin typeface="Arial"/>
                <a:ea typeface="Arial"/>
                <a:cs typeface="Arial"/>
                <a:sym typeface="Arial"/>
              </a:rPr>
              <a:t>If someone comes out to you regarding their sexual orientation or gender identity, you should ask who else knows, and who they DO NOT want to know. </a:t>
            </a:r>
          </a:p>
          <a:p>
            <a:pPr lvl="1"/>
            <a:r>
              <a:rPr lang="en-US" sz="1100" b="0" i="0" u="none" strike="noStrike" cap="none" baseline="0" dirty="0" smtClean="0">
                <a:solidFill>
                  <a:srgbClr val="000000"/>
                </a:solidFill>
                <a:latin typeface="Arial"/>
                <a:ea typeface="Arial"/>
                <a:cs typeface="Arial"/>
                <a:sym typeface="Arial"/>
              </a:rPr>
              <a:t>Ask the person that has come out to you what they need. </a:t>
            </a:r>
          </a:p>
          <a:p>
            <a:r>
              <a:rPr lang="en-US" sz="1100" b="1" i="1" u="none" strike="noStrike" cap="none" baseline="0" dirty="0" smtClean="0">
                <a:solidFill>
                  <a:srgbClr val="000000"/>
                </a:solidFill>
                <a:latin typeface="Arial"/>
                <a:ea typeface="Arial"/>
                <a:cs typeface="Arial"/>
                <a:sym typeface="Arial"/>
              </a:rPr>
              <a:t>Take action</a:t>
            </a:r>
            <a:r>
              <a:rPr lang="en-US" sz="1100" b="0" i="1" u="none" strike="noStrike" cap="none" baseline="0" dirty="0" smtClean="0">
                <a:solidFill>
                  <a:srgbClr val="000000"/>
                </a:solidFill>
                <a:latin typeface="Arial"/>
                <a:ea typeface="Arial"/>
                <a:cs typeface="Arial"/>
                <a:sym typeface="Arial"/>
              </a:rPr>
              <a:t>. </a:t>
            </a:r>
          </a:p>
          <a:p>
            <a:pPr lvl="1"/>
            <a:r>
              <a:rPr lang="en-US" sz="1100" b="0" i="0" u="none" strike="noStrike" cap="none" baseline="0" dirty="0" smtClean="0">
                <a:solidFill>
                  <a:srgbClr val="000000"/>
                </a:solidFill>
                <a:latin typeface="Arial"/>
                <a:ea typeface="Arial"/>
                <a:cs typeface="Arial"/>
                <a:sym typeface="Arial"/>
              </a:rPr>
              <a:t>Identify and address inappropriate behaviour or actions. If you see someone being bullied for their gender identity or sexual orientation, speak up. We want to create a safe space for everyone, regardless of a person’s gender or sexual orientation.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If you aren’t part of the solution, you are part of the problem. </a:t>
            </a:r>
          </a:p>
          <a:p>
            <a:r>
              <a:rPr lang="en-US" sz="1100" b="1" i="1" u="none" strike="noStrike" cap="none" baseline="0" dirty="0" smtClean="0">
                <a:solidFill>
                  <a:srgbClr val="000000"/>
                </a:solidFill>
                <a:latin typeface="Arial"/>
                <a:ea typeface="Arial"/>
                <a:cs typeface="Arial"/>
                <a:sym typeface="Arial"/>
              </a:rPr>
              <a:t>Be respectful</a:t>
            </a:r>
            <a:r>
              <a:rPr lang="en-US" sz="1100" b="1" i="0" u="none" strike="noStrike" cap="none" baseline="0" dirty="0" smtClean="0">
                <a:solidFill>
                  <a:srgbClr val="000000"/>
                </a:solidFill>
                <a:latin typeface="Arial"/>
                <a:ea typeface="Arial"/>
                <a:cs typeface="Arial"/>
                <a:sym typeface="Arial"/>
              </a:rPr>
              <a:t>.</a:t>
            </a:r>
            <a:r>
              <a:rPr lang="en-US" sz="1100" b="0" i="0" u="none" strike="noStrike" cap="none" baseline="0" dirty="0" smtClean="0">
                <a:solidFill>
                  <a:srgbClr val="000000"/>
                </a:solidFill>
                <a:latin typeface="Arial"/>
                <a:ea typeface="Arial"/>
                <a:cs typeface="Arial"/>
                <a:sym typeface="Arial"/>
              </a:rPr>
              <a:t> </a:t>
            </a:r>
          </a:p>
          <a:p>
            <a:pPr lvl="1"/>
            <a:r>
              <a:rPr lang="en-US" sz="1100" b="0" i="0" u="none" strike="noStrike" cap="none" baseline="0" dirty="0" smtClean="0">
                <a:solidFill>
                  <a:srgbClr val="000000"/>
                </a:solidFill>
                <a:latin typeface="Arial"/>
                <a:ea typeface="Arial"/>
                <a:cs typeface="Arial"/>
                <a:sym typeface="Arial"/>
              </a:rPr>
              <a:t>If one of your friends has come out to you, you can feel good that they have reached out and trusted you to help them work through some of the challenges that they may face.</a:t>
            </a:r>
          </a:p>
          <a:p>
            <a:pPr lvl="1"/>
            <a:r>
              <a:rPr lang="en-US" sz="1100" b="0" i="0" u="none" strike="noStrike" cap="none" baseline="0" dirty="0" smtClean="0">
                <a:solidFill>
                  <a:srgbClr val="000000"/>
                </a:solidFill>
                <a:latin typeface="Arial"/>
                <a:ea typeface="Arial"/>
                <a:cs typeface="Arial"/>
                <a:sym typeface="Arial"/>
              </a:rPr>
              <a:t>You may be curious, but be sensitive when asking questions. Respect the person’s privacy – it is up to them to decide when and how they tell you, and others, as well as how much information they feel comfortable sharing.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Teacher prompt: </a:t>
            </a:r>
          </a:p>
          <a:p>
            <a:pPr marL="158750" indent="0">
              <a:buNone/>
            </a:pPr>
            <a:r>
              <a:rPr lang="en-US" sz="1100" b="1" i="0" u="none" strike="noStrike" cap="none" baseline="0" dirty="0" smtClean="0">
                <a:solidFill>
                  <a:srgbClr val="000000"/>
                </a:solidFill>
                <a:latin typeface="Arial"/>
                <a:ea typeface="Arial"/>
                <a:cs typeface="Arial"/>
                <a:sym typeface="Arial"/>
              </a:rPr>
              <a:t>“Gender identity, gender expression, and sexual orientation are connected to the way you see yourself and to your interactions with others. Understanding and accepting your gender identity and your sexual orientation can have a strong impact on the development of your self-concept. Young people can develop positively if they understand their gender identity and their sexual orientation and if these are respected by themselves, their family, and their community. What kind of support do people need to help them understand their gender identity and their sexual orientation?” </a:t>
            </a:r>
            <a:endParaRPr lang="en-US" sz="1100" b="1" i="1" u="none" strike="noStrike" cap="none" baseline="0" dirty="0" smtClean="0">
              <a:solidFill>
                <a:srgbClr val="000000"/>
              </a:solidFill>
              <a:latin typeface="Arial"/>
              <a:ea typeface="Arial"/>
              <a:cs typeface="Arial"/>
              <a:sym typeface="Arial"/>
            </a:endParaRPr>
          </a:p>
          <a:p>
            <a:pPr marL="457200" indent="-298450"/>
            <a:r>
              <a:rPr lang="en-US" sz="1100" b="0" i="0" u="none" strike="noStrike" cap="none" baseline="0" dirty="0" smtClean="0">
                <a:solidFill>
                  <a:srgbClr val="000000"/>
                </a:solidFill>
                <a:latin typeface="Arial"/>
                <a:ea typeface="Arial"/>
                <a:cs typeface="Arial"/>
                <a:sym typeface="Arial"/>
              </a:rPr>
              <a:t>Sample response “It is important for people to have role models that they can relate to – for example, people of similar ages or cultures. It’s also important to have all gender identities and sexual orientations portrayed positively in the media, in literature, and in materials we use at school. When we treat everyone with respect and kindness, we provide the support that people need. Family, school, and community support are crucial. Additional help can come from trusted adults, community organizations, and school support groups such as gay-straight alliances.” </a:t>
            </a:r>
            <a:endParaRPr lang="en-US" dirty="0" smtClean="0"/>
          </a:p>
          <a:p>
            <a:pPr marL="158750" indent="0">
              <a:buNone/>
            </a:pPr>
            <a:endParaRPr lang="en-US" sz="1100" b="0" i="0" u="none" strike="noStrike" cap="none" baseline="0" dirty="0" smtClean="0">
              <a:solidFill>
                <a:srgbClr val="000000"/>
              </a:solidFill>
              <a:latin typeface="Arial"/>
              <a:cs typeface="Arial"/>
              <a:sym typeface="Arial"/>
            </a:endParaRPr>
          </a:p>
          <a:p>
            <a:pPr marL="158750" indent="0">
              <a:buFont typeface="Wingdings" panose="05000000000000000000" pitchFamily="2" charset="2"/>
              <a:buNone/>
            </a:pPr>
            <a:r>
              <a:rPr lang="en-US" sz="1100" b="1" i="0" u="none" strike="noStrike" cap="none" baseline="0" dirty="0" smtClean="0">
                <a:solidFill>
                  <a:srgbClr val="000000"/>
                </a:solidFill>
                <a:latin typeface="Arial"/>
                <a:ea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Teaching Sexual Health (2022}. Sexual &amp; Gender Diversity: Words You May Hear. https://teachingsexualhealth.ca/parents/information-by-topic/sexual-diversity/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Sex &amp; U. (</a:t>
            </a:r>
            <a:r>
              <a:rPr lang="en-US" sz="1100" b="0" i="0" u="none" strike="noStrike" cap="none" baseline="0" dirty="0" err="1" smtClean="0">
                <a:solidFill>
                  <a:srgbClr val="000000"/>
                </a:solidFill>
                <a:latin typeface="Arial"/>
                <a:ea typeface="Arial"/>
                <a:cs typeface="Arial"/>
                <a:sym typeface="Arial"/>
              </a:rPr>
              <a:t>n.d.</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LGBTTQ</a:t>
            </a:r>
            <a:r>
              <a:rPr lang="en-US" sz="1100" b="0" i="0" u="none" strike="noStrike" cap="none" baseline="0" dirty="0" smtClean="0">
                <a:solidFill>
                  <a:srgbClr val="000000"/>
                </a:solidFill>
                <a:latin typeface="Arial"/>
                <a:ea typeface="Arial"/>
                <a:cs typeface="Arial"/>
                <a:sym typeface="Arial"/>
              </a:rPr>
              <a:t>+ Coming Out:</a:t>
            </a:r>
            <a:r>
              <a:rPr lang="en-US" sz="1100" b="0" i="0" u="none" strike="noStrike" cap="none" baseline="0" dirty="0" smtClean="0">
                <a:solidFill>
                  <a:srgbClr val="000000"/>
                </a:solidFill>
                <a:latin typeface="Arial"/>
                <a:ea typeface="Arial"/>
                <a:cs typeface="Arial"/>
                <a:sym typeface="Wingdings" panose="05000000000000000000" pitchFamily="2" charset="2"/>
              </a:rPr>
              <a:t> Supporting Someone Who Has Come Out. https://www.sexandu.ca/lgbttq/coming-out/#tc2 </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CA" sz="1100" b="0" i="0" u="none" strike="noStrike" cap="none" baseline="0" dirty="0" smtClean="0">
              <a:solidFill>
                <a:srgbClr val="000000"/>
              </a:solidFill>
              <a:latin typeface="Arial"/>
              <a:ea typeface="Arial"/>
              <a:cs typeface="Arial"/>
              <a:sym typeface="Arial"/>
            </a:endParaRPr>
          </a:p>
          <a:p>
            <a:pPr marL="158750" indent="0">
              <a:buNone/>
            </a:pPr>
            <a:endParaRPr dirty="0"/>
          </a:p>
        </p:txBody>
      </p:sp>
    </p:spTree>
    <p:extLst>
      <p:ext uri="{BB962C8B-B14F-4D97-AF65-F5344CB8AC3E}">
        <p14:creationId xmlns:p14="http://schemas.microsoft.com/office/powerpoint/2010/main" val="3569256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Do:</a:t>
            </a:r>
            <a:endParaRPr lang="en-US" sz="1100" b="0" i="0" u="none" strike="noStrike" cap="none" baseline="0" dirty="0" smtClean="0">
              <a:solidFill>
                <a:srgbClr val="000000"/>
              </a:solidFill>
              <a:latin typeface="Arial"/>
              <a:ea typeface="Arial"/>
              <a:cs typeface="Arial"/>
              <a:sym typeface="Arial"/>
            </a:endParaRP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Use inclusive language such as “partner” or “significant other”, instead of “boyfriend/girlfriend” or “friends” and “folks”, instead of “guys”; “parents” instead of “mom/dad” or “mother/father”</a:t>
            </a:r>
          </a:p>
          <a:p>
            <a:pPr marL="0" lvl="0" indent="0" algn="l" rtl="0">
              <a:spcBef>
                <a:spcPts val="0"/>
              </a:spcBef>
              <a:spcAft>
                <a:spcPts val="0"/>
              </a:spcAft>
              <a:buNone/>
            </a:pPr>
            <a:endParaRPr lang="en-US" sz="1100" b="1" i="0" u="sng"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latin typeface="Arial"/>
                <a:ea typeface="Arial"/>
                <a:cs typeface="Arial"/>
                <a:sym typeface="Arial"/>
              </a:rPr>
              <a:t>Don’t:</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Avoid using heteronormative language.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dirty="0" smtClean="0">
                <a:solidFill>
                  <a:schemeClr val="tx1"/>
                </a:solidFill>
                <a:latin typeface="Arial"/>
                <a:ea typeface="Arial"/>
                <a:cs typeface="Arial"/>
                <a:sym typeface="Arial"/>
              </a:rPr>
              <a:t>Do</a:t>
            </a:r>
            <a:r>
              <a:rPr lang="en-US" sz="1100" b="1" i="0" u="none" strike="noStrike" cap="none" baseline="0" dirty="0" smtClean="0">
                <a:solidFill>
                  <a:schemeClr val="tx1"/>
                </a:solidFill>
                <a:latin typeface="Arial"/>
                <a:ea typeface="Arial"/>
                <a:cs typeface="Arial"/>
                <a:sym typeface="Arial"/>
              </a:rPr>
              <a:t> not m</a:t>
            </a:r>
            <a:r>
              <a:rPr lang="en-US" sz="1100" b="1" i="0" u="none" strike="noStrike" cap="none" dirty="0" smtClean="0">
                <a:solidFill>
                  <a:schemeClr val="tx1"/>
                </a:solidFill>
                <a:latin typeface="Arial"/>
                <a:ea typeface="Arial"/>
                <a:cs typeface="Arial"/>
                <a:sym typeface="Arial"/>
              </a:rPr>
              <a:t>ake assumptions because it is a way of showing respect and honouring diversity</a:t>
            </a:r>
          </a:p>
          <a:p>
            <a:pPr marL="171450" lvl="0" indent="-171450" algn="l" rtl="0">
              <a:spcBef>
                <a:spcPts val="0"/>
              </a:spcBef>
              <a:spcAft>
                <a:spcPts val="0"/>
              </a:spcAft>
            </a:pPr>
            <a:r>
              <a:rPr lang="en-US" sz="1100" b="1" i="0" u="none" strike="noStrike" cap="none" baseline="0" dirty="0" smtClean="0">
                <a:solidFill>
                  <a:srgbClr val="000000"/>
                </a:solidFill>
                <a:latin typeface="Arial"/>
                <a:ea typeface="Arial"/>
                <a:cs typeface="Arial"/>
                <a:sym typeface="Arial"/>
              </a:rPr>
              <a:t>Do not let someone coming out determine how you treat them or act around them…</a:t>
            </a:r>
          </a:p>
          <a:p>
            <a:pPr marL="628650" lvl="1" indent="-171450" algn="l" rtl="0">
              <a:spcBef>
                <a:spcPts val="0"/>
              </a:spcBef>
              <a:spcAft>
                <a:spcPts val="0"/>
              </a:spcAft>
            </a:pPr>
            <a:r>
              <a:rPr lang="en-US" sz="1100" b="0" i="0" u="none" strike="noStrike" cap="none" baseline="0" dirty="0" smtClean="0">
                <a:solidFill>
                  <a:srgbClr val="000000"/>
                </a:solidFill>
                <a:latin typeface="Arial"/>
                <a:ea typeface="Arial"/>
                <a:cs typeface="Arial"/>
                <a:sym typeface="Arial"/>
              </a:rPr>
              <a:t>When someone discloses their sexual orientation and/or gender identity, you should still treat them in a positive and respectful manner, and appreciate that their decision to tell you could have been difficult. </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LGBTQ+ people often fear that coming out will change most aspects of their lives, especially the nature of their relationships with family and friends; this can be overwhelming and frightening to think about. </a:t>
            </a:r>
          </a:p>
          <a:p>
            <a:pPr marL="0" lvl="0" indent="0" algn="l" rtl="0">
              <a:spcBef>
                <a:spcPts val="0"/>
              </a:spcBef>
              <a:spcAft>
                <a:spcPts val="0"/>
              </a:spcAft>
              <a:buNone/>
            </a:pPr>
            <a:endParaRPr lang="en-US" sz="1100" b="1"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Background Knowledge</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Many people use words that assume everyone is heterosexual (also known as “straight”). Heterosexual means a person who is physically or sexually attracted to the opposite sex. This is called heteronormative language. For example, a form that asks for ‘mother and father’s names’ assumes that all kids have two “straight” parents. Saying ‘when a girl grows up and has a boyfriend’ assumes that all girls are straight and are attracted to boys. This kind of language reinforces stereotypes and assumptions about who people are, who they are attracted to, and who they can love. When we make assumptions about people’s orientations or relationships, we may be telling them that anyone who does not fit such an expectation is ‘abnormal’, ‘different’, or just not part of the ‘typical human experience”. Using inclusive language that does not make assumptions is a way of showing respect and honouring diversity as a strength. You can’t assume someone’s sexual orientation by looking at them.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cs typeface="Arial"/>
                <a:sym typeface="Arial"/>
              </a:rPr>
              <a:t>Great resources for understanding how to be an ally to all orientations and identities </a:t>
            </a:r>
            <a:r>
              <a:rPr lang="en-US" sz="1100" b="0" i="0" u="none" strike="noStrike" cap="none" baseline="0" dirty="0" smtClean="0">
                <a:solidFill>
                  <a:srgbClr val="000000"/>
                </a:solidFill>
                <a:latin typeface="Arial"/>
                <a:cs typeface="Arial"/>
                <a:sym typeface="Wingdings" panose="05000000000000000000" pitchFamily="2" charset="2"/>
              </a:rPr>
              <a:t></a:t>
            </a:r>
          </a:p>
          <a:p>
            <a:pPr marL="171450" lvl="0" indent="-171450" algn="l" rtl="0">
              <a:spcBef>
                <a:spcPts val="0"/>
              </a:spcBef>
              <a:spcAft>
                <a:spcPts val="0"/>
              </a:spcAft>
            </a:pPr>
            <a:r>
              <a:rPr lang="en-US" sz="1100" b="0" i="0" u="none" strike="noStrike" cap="none" baseline="0" dirty="0" smtClean="0">
                <a:solidFill>
                  <a:srgbClr val="000000"/>
                </a:solidFill>
                <a:latin typeface="Arial"/>
                <a:cs typeface="Arial"/>
                <a:sym typeface="Wingdings" panose="05000000000000000000" pitchFamily="2" charset="2"/>
              </a:rPr>
              <a:t>Sexuality Do’s and Don’ts: https://www.dailyuw.com/special_sections/sexuality-do-s-and-don-ts/article_a0bcbcc0-0d3d-11e8-bc25-8fb582324307.html </a:t>
            </a:r>
          </a:p>
          <a:p>
            <a:pPr marL="171450" lvl="0" indent="-171450" algn="l" rtl="0">
              <a:spcBef>
                <a:spcPts val="0"/>
              </a:spcBef>
              <a:spcAft>
                <a:spcPts val="0"/>
              </a:spcAft>
            </a:pPr>
            <a:r>
              <a:rPr lang="en-US" sz="1100" b="0" i="0" u="none" strike="noStrike" cap="none" baseline="0" dirty="0" err="1" smtClean="0">
                <a:solidFill>
                  <a:srgbClr val="000000"/>
                </a:solidFill>
                <a:latin typeface="Arial"/>
                <a:cs typeface="Arial"/>
                <a:sym typeface="Wingdings" panose="05000000000000000000" pitchFamily="2" charset="2"/>
              </a:rPr>
              <a:t>Jubenvill</a:t>
            </a:r>
            <a:r>
              <a:rPr lang="en-US" sz="1100" b="0" i="0" u="none" strike="noStrike" cap="none" baseline="0" dirty="0" smtClean="0">
                <a:solidFill>
                  <a:srgbClr val="000000"/>
                </a:solidFill>
                <a:latin typeface="Arial"/>
                <a:cs typeface="Arial"/>
                <a:sym typeface="Wingdings" panose="05000000000000000000" pitchFamily="2" charset="2"/>
              </a:rPr>
              <a:t>, H. (2020). Edmonton Federation of Community Leagues – LGBTQ+ Do’s and Don’ts: A Guide to Being Respectful and Inclusive of LGBTQ+ Community Members. https://efcl.org/wp-content/uploads/2020/04/LGBTQ-Dos-and-Donts.pdf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cs typeface="Arial"/>
                <a:sym typeface="Wingdings" panose="05000000000000000000" pitchFamily="2" charset="2"/>
              </a:rPr>
              <a:t>The Network/La Red (2017). Some Do’s and Don’ts for working with </a:t>
            </a:r>
            <a:r>
              <a:rPr lang="en-US" sz="1100" b="0" i="0" u="none" strike="noStrike" cap="none" baseline="0" dirty="0" err="1" smtClean="0">
                <a:solidFill>
                  <a:srgbClr val="000000"/>
                </a:solidFill>
                <a:latin typeface="Arial"/>
                <a:cs typeface="Arial"/>
                <a:sym typeface="Wingdings" panose="05000000000000000000" pitchFamily="2" charset="2"/>
              </a:rPr>
              <a:t>LGBQ</a:t>
            </a:r>
            <a:r>
              <a:rPr lang="en-US" sz="1100" b="0" i="0" u="none" strike="noStrike" cap="none" baseline="0" dirty="0" smtClean="0">
                <a:solidFill>
                  <a:srgbClr val="000000"/>
                </a:solidFill>
                <a:latin typeface="Arial"/>
                <a:cs typeface="Arial"/>
                <a:sym typeface="Wingdings" panose="05000000000000000000" pitchFamily="2" charset="2"/>
              </a:rPr>
              <a:t>/T Folks. https://avp.org/wp-content/uploads/2017/04/TNLR_Dos_and_Donts_Working_with_LGBTQ.pdf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31416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endParaRPr lang="en-CA" dirty="0"/>
          </a:p>
        </p:txBody>
      </p:sp>
    </p:spTree>
    <p:extLst>
      <p:ext uri="{BB962C8B-B14F-4D97-AF65-F5344CB8AC3E}">
        <p14:creationId xmlns:p14="http://schemas.microsoft.com/office/powerpoint/2010/main" val="2199360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805ba594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805ba59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sng" dirty="0" smtClean="0"/>
              <a:t>Teacher Prompt:</a:t>
            </a:r>
            <a:r>
              <a:rPr lang="en-US" b="1" i="0" u="sng" baseline="0" dirty="0" smtClean="0"/>
              <a:t> </a:t>
            </a:r>
          </a:p>
          <a:p>
            <a:pPr marL="0" lvl="0" indent="0" algn="l" rtl="0">
              <a:spcBef>
                <a:spcPts val="0"/>
              </a:spcBef>
              <a:spcAft>
                <a:spcPts val="0"/>
              </a:spcAft>
              <a:buNone/>
            </a:pPr>
            <a:r>
              <a:rPr lang="en-US" b="1" i="1" baseline="0" dirty="0" smtClean="0"/>
              <a:t>How can you be an ally in this situation? What could you say to the bullies? </a:t>
            </a:r>
            <a:endParaRPr lang="en-US" b="0" i="0" baseline="0" dirty="0" smtClean="0"/>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0" i="0" baseline="0" dirty="0" smtClean="0"/>
              <a:t>Sample Responses:</a:t>
            </a:r>
          </a:p>
          <a:p>
            <a:pPr marL="0" lvl="0" indent="0" algn="l" rtl="0">
              <a:spcBef>
                <a:spcPts val="0"/>
              </a:spcBef>
              <a:spcAft>
                <a:spcPts val="0"/>
              </a:spcAft>
              <a:buNone/>
            </a:pPr>
            <a:r>
              <a:rPr lang="en-US" b="1" i="0" baseline="0" dirty="0" smtClean="0"/>
              <a:t>What to do:</a:t>
            </a:r>
          </a:p>
          <a:p>
            <a:pPr marL="171450" lvl="0" indent="-171450" algn="l" rtl="0">
              <a:spcBef>
                <a:spcPts val="0"/>
              </a:spcBef>
              <a:spcAft>
                <a:spcPts val="0"/>
              </a:spcAft>
            </a:pPr>
            <a:r>
              <a:rPr lang="en-US" b="0" i="0" baseline="0" dirty="0" smtClean="0"/>
              <a:t>Tell the students that it is not ok to say the things they are saying, in fact it is mean and disrespectful</a:t>
            </a:r>
          </a:p>
          <a:p>
            <a:pPr marL="171450" lvl="0" indent="-171450" algn="l" rtl="0">
              <a:spcBef>
                <a:spcPts val="0"/>
              </a:spcBef>
              <a:spcAft>
                <a:spcPts val="0"/>
              </a:spcAft>
            </a:pPr>
            <a:r>
              <a:rPr lang="en-US" b="0" i="0" baseline="0" dirty="0" smtClean="0"/>
              <a:t>Use the name the person asks you to use</a:t>
            </a:r>
          </a:p>
          <a:p>
            <a:pPr marL="171450" lvl="0" indent="-171450" algn="l" rtl="0">
              <a:spcBef>
                <a:spcPts val="0"/>
              </a:spcBef>
              <a:spcAft>
                <a:spcPts val="0"/>
              </a:spcAft>
            </a:pPr>
            <a:r>
              <a:rPr lang="en-US" b="0" i="0" baseline="0" dirty="0" smtClean="0"/>
              <a:t>If you’re unsure what pronouns they use, ask</a:t>
            </a:r>
          </a:p>
          <a:p>
            <a:pPr marL="171450" lvl="0" indent="-171450" algn="l" rtl="0">
              <a:spcBef>
                <a:spcPts val="0"/>
              </a:spcBef>
              <a:spcAft>
                <a:spcPts val="0"/>
              </a:spcAft>
            </a:pPr>
            <a:r>
              <a:rPr lang="en-US" b="0" i="0" baseline="0" dirty="0" smtClean="0"/>
              <a:t>Recognize that you don’t have to understand what it means to be non-binary, but that you can still respect them</a:t>
            </a:r>
          </a:p>
          <a:p>
            <a:pPr marL="171450" lvl="0" indent="-171450" algn="l" rtl="0">
              <a:spcBef>
                <a:spcPts val="0"/>
              </a:spcBef>
              <a:spcAft>
                <a:spcPts val="0"/>
              </a:spcAft>
            </a:pPr>
            <a:r>
              <a:rPr lang="en-US" b="0" i="0" baseline="0" dirty="0" smtClean="0"/>
              <a:t>Speak up when someone makes homo/bi/transphobic or heterosexist remarks</a:t>
            </a:r>
          </a:p>
          <a:p>
            <a:pPr marL="171450" lvl="0" indent="-171450" algn="l" rtl="0">
              <a:spcBef>
                <a:spcPts val="0"/>
              </a:spcBef>
              <a:spcAft>
                <a:spcPts val="0"/>
              </a:spcAft>
            </a:pPr>
            <a:r>
              <a:rPr lang="en-US" b="1" i="0" baseline="0" dirty="0" smtClean="0"/>
              <a:t>Be aware and recognize your own beliefs, but still respectful of others</a:t>
            </a:r>
          </a:p>
          <a:p>
            <a:pPr marL="0" lvl="0" indent="0" algn="l" rtl="0">
              <a:spcBef>
                <a:spcPts val="0"/>
              </a:spcBef>
              <a:spcAft>
                <a:spcPts val="0"/>
              </a:spcAft>
              <a:buNone/>
            </a:pPr>
            <a:endParaRPr lang="en-US" b="1" i="0" baseline="0" dirty="0" smtClean="0"/>
          </a:p>
          <a:p>
            <a:pPr marL="0" lvl="0" indent="0" algn="l" rtl="0">
              <a:spcBef>
                <a:spcPts val="0"/>
              </a:spcBef>
              <a:spcAft>
                <a:spcPts val="0"/>
              </a:spcAft>
              <a:buNone/>
            </a:pPr>
            <a:r>
              <a:rPr lang="en-US" b="1" i="0" baseline="0" dirty="0" smtClean="0"/>
              <a:t>What </a:t>
            </a:r>
            <a:r>
              <a:rPr lang="en-US" b="1" i="0" u="sng" baseline="0" dirty="0" smtClean="0"/>
              <a:t>not</a:t>
            </a:r>
            <a:r>
              <a:rPr lang="en-US" b="1" i="0" u="none" baseline="0" dirty="0" smtClean="0"/>
              <a:t> to do:</a:t>
            </a:r>
          </a:p>
          <a:p>
            <a:pPr marL="171450" lvl="0" indent="-171450" algn="l" rtl="0">
              <a:spcBef>
                <a:spcPts val="0"/>
              </a:spcBef>
              <a:spcAft>
                <a:spcPts val="0"/>
              </a:spcAft>
            </a:pPr>
            <a:r>
              <a:rPr lang="en-US" b="0" i="0" u="none" baseline="0" dirty="0" smtClean="0"/>
              <a:t>Join in because you think its funny</a:t>
            </a:r>
          </a:p>
          <a:p>
            <a:pPr marL="171450" lvl="0" indent="-171450" algn="l" rtl="0">
              <a:spcBef>
                <a:spcPts val="0"/>
              </a:spcBef>
              <a:spcAft>
                <a:spcPts val="0"/>
              </a:spcAft>
            </a:pPr>
            <a:r>
              <a:rPr lang="en-US" b="0" i="0" u="none" baseline="0" dirty="0" smtClean="0"/>
              <a:t>Purposely use the persons previous name</a:t>
            </a:r>
          </a:p>
          <a:p>
            <a:pPr marL="171450" lvl="0" indent="-171450" algn="l" rtl="0">
              <a:spcBef>
                <a:spcPts val="0"/>
              </a:spcBef>
              <a:spcAft>
                <a:spcPts val="0"/>
              </a:spcAft>
            </a:pPr>
            <a:r>
              <a:rPr lang="en-US" b="0" i="0" u="none" baseline="0" dirty="0" smtClean="0"/>
              <a:t>Continue using the wrong pronouns </a:t>
            </a:r>
            <a:r>
              <a:rPr lang="en-US" b="1" i="0" u="none" baseline="0" dirty="0" smtClean="0"/>
              <a:t>without</a:t>
            </a:r>
            <a:r>
              <a:rPr lang="en-US" b="0" i="0" u="none" baseline="0" dirty="0" smtClean="0"/>
              <a:t> correcting yourself or allowing to be corrected by others</a:t>
            </a:r>
          </a:p>
          <a:p>
            <a:pPr marL="171450" lvl="0" indent="-171450" algn="l" rtl="0">
              <a:spcBef>
                <a:spcPts val="0"/>
              </a:spcBef>
              <a:spcAft>
                <a:spcPts val="0"/>
              </a:spcAft>
            </a:pPr>
            <a:r>
              <a:rPr lang="en-US" b="0" i="0" u="none" baseline="0" dirty="0" smtClean="0"/>
              <a:t>Using inappropriate nicknames (i.e., he/she, it, thing)</a:t>
            </a:r>
          </a:p>
          <a:p>
            <a:pPr marL="0" lvl="0" indent="0" algn="l" rtl="0">
              <a:spcBef>
                <a:spcPts val="0"/>
              </a:spcBef>
              <a:spcAft>
                <a:spcPts val="0"/>
              </a:spcAft>
              <a:buNone/>
            </a:pPr>
            <a:endParaRPr lang="en-US" b="0" i="0" u="none" baseline="0" dirty="0" smtClean="0"/>
          </a:p>
          <a:p>
            <a:pPr marL="0" lvl="0" indent="0" algn="l" rtl="0">
              <a:spcBef>
                <a:spcPts val="0"/>
              </a:spcBef>
              <a:spcAft>
                <a:spcPts val="0"/>
              </a:spcAft>
              <a:buNone/>
            </a:pPr>
            <a:r>
              <a:rPr lang="en-US" b="0" i="0" u="none" baseline="0" dirty="0" smtClean="0"/>
              <a:t>For further class discussions, use </a:t>
            </a:r>
            <a:r>
              <a:rPr lang="en-US" b="0" i="1" u="none" baseline="0" dirty="0" smtClean="0"/>
              <a:t>The Trevor Project</a:t>
            </a:r>
            <a:r>
              <a:rPr lang="en-US" b="0" i="0" u="none" baseline="0" dirty="0" smtClean="0"/>
              <a:t> on </a:t>
            </a:r>
            <a:r>
              <a:rPr lang="en-US" b="1" i="0" u="none" baseline="0" dirty="0" smtClean="0"/>
              <a:t>How to Be an Ally to Transgender and Non-binary People. </a:t>
            </a:r>
            <a:r>
              <a:rPr lang="en-US" b="0" i="0" u="none" baseline="0" dirty="0" smtClean="0"/>
              <a:t>PDF Link: https://www.thetrevorproject.org/wp-content/uploads/2020/03/Guide-to-Being-an-Ally-to-Transgender-and-Nonbinary-Youth.pdf</a:t>
            </a:r>
          </a:p>
          <a:p>
            <a:pPr marL="0" lvl="0" indent="0" algn="l" rtl="0">
              <a:spcBef>
                <a:spcPts val="0"/>
              </a:spcBef>
              <a:spcAft>
                <a:spcPts val="0"/>
              </a:spcAft>
              <a:buNone/>
            </a:pPr>
            <a:endParaRPr lang="en-US" b="0" i="0" u="none" baseline="0" dirty="0" smtClean="0"/>
          </a:p>
          <a:p>
            <a:pPr marL="0" lvl="0" indent="0" algn="l" rtl="0">
              <a:spcBef>
                <a:spcPts val="0"/>
              </a:spcBef>
              <a:spcAft>
                <a:spcPts val="0"/>
              </a:spcAft>
              <a:buNone/>
            </a:pPr>
            <a:r>
              <a:rPr lang="en-US" b="1" i="0" u="sng" baseline="0" dirty="0" smtClean="0"/>
              <a:t>Background Knowledge</a:t>
            </a:r>
          </a:p>
          <a:p>
            <a:pPr marL="0" lvl="0" indent="0" algn="l" rtl="0">
              <a:spcBef>
                <a:spcPts val="0"/>
              </a:spcBef>
              <a:spcAft>
                <a:spcPts val="0"/>
              </a:spcAft>
              <a:buNone/>
            </a:pPr>
            <a:r>
              <a:rPr lang="en-US" b="0" i="1" u="none" baseline="0" dirty="0" smtClean="0"/>
              <a:t>Concepts to Consider Discussing:</a:t>
            </a:r>
          </a:p>
          <a:p>
            <a:pPr marL="171450" lvl="0" indent="-171450" algn="l" rtl="0">
              <a:spcBef>
                <a:spcPts val="0"/>
              </a:spcBef>
              <a:spcAft>
                <a:spcPts val="0"/>
              </a:spcAft>
            </a:pPr>
            <a:r>
              <a:rPr lang="en-US" sz="1100" b="1" i="1" u="none" strike="noStrike" cap="none" baseline="0" dirty="0" smtClean="0">
                <a:solidFill>
                  <a:srgbClr val="000000"/>
                </a:solidFill>
                <a:latin typeface="Arial"/>
                <a:ea typeface="Arial"/>
                <a:cs typeface="Arial"/>
                <a:sym typeface="Arial"/>
              </a:rPr>
              <a:t>homophobia. </a:t>
            </a:r>
            <a:r>
              <a:rPr lang="en-US" sz="1100" b="0" i="0" u="none" strike="noStrike" cap="none" baseline="0" dirty="0" smtClean="0">
                <a:solidFill>
                  <a:srgbClr val="000000"/>
                </a:solidFill>
                <a:latin typeface="Arial"/>
                <a:ea typeface="Arial"/>
                <a:cs typeface="Arial"/>
                <a:sym typeface="Arial"/>
              </a:rPr>
              <a:t>According to the Ontario Human Rights Commission, “the irrational aversion to, fear or hatred of gay, lesbian or bisexual people and communities, or of </a:t>
            </a:r>
            <a:r>
              <a:rPr lang="en-US" sz="1100" b="0" i="0" u="none" strike="noStrike" cap="none" baseline="0" dirty="0" err="1" smtClean="0">
                <a:solidFill>
                  <a:srgbClr val="000000"/>
                </a:solidFill>
                <a:latin typeface="Arial"/>
                <a:ea typeface="Arial"/>
                <a:cs typeface="Arial"/>
                <a:sym typeface="Arial"/>
              </a:rPr>
              <a:t>behaviours</a:t>
            </a:r>
            <a:r>
              <a:rPr lang="en-US" sz="1100" b="0" i="0" u="none" strike="noStrike" cap="none" baseline="0" dirty="0" smtClean="0">
                <a:solidFill>
                  <a:srgbClr val="000000"/>
                </a:solidFill>
                <a:latin typeface="Arial"/>
                <a:ea typeface="Arial"/>
                <a:cs typeface="Arial"/>
                <a:sym typeface="Arial"/>
              </a:rPr>
              <a:t> stereotyped as ‘homosexual’.” (From </a:t>
            </a:r>
            <a:r>
              <a:rPr lang="en-US" sz="1100" b="0" i="1" u="none" strike="noStrike" cap="none" baseline="0" dirty="0" smtClean="0">
                <a:solidFill>
                  <a:srgbClr val="000000"/>
                </a:solidFill>
                <a:latin typeface="Arial"/>
                <a:ea typeface="Arial"/>
                <a:cs typeface="Arial"/>
                <a:sym typeface="Arial"/>
              </a:rPr>
              <a:t>Teaching Human Rights in Ontario: A Guide for Ontario Schools</a:t>
            </a:r>
            <a:r>
              <a:rPr lang="en-US" sz="1100" b="0" i="0" u="none" strike="noStrike" cap="none" baseline="0" dirty="0" smtClean="0">
                <a:solidFill>
                  <a:srgbClr val="000000"/>
                </a:solidFill>
                <a:latin typeface="Arial"/>
                <a:ea typeface="Arial"/>
                <a:cs typeface="Arial"/>
                <a:sym typeface="Arial"/>
              </a:rPr>
              <a:t>.)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308).</a:t>
            </a:r>
          </a:p>
          <a:p>
            <a:pPr marL="171450" lvl="0" indent="-171450" algn="l" rtl="0">
              <a:spcBef>
                <a:spcPts val="0"/>
              </a:spcBef>
              <a:spcAft>
                <a:spcPts val="0"/>
              </a:spcAft>
            </a:pPr>
            <a:r>
              <a:rPr lang="en-US" sz="1100" b="1" i="1" u="none" strike="noStrike" cap="none" baseline="0" dirty="0" smtClean="0">
                <a:solidFill>
                  <a:srgbClr val="000000"/>
                </a:solidFill>
                <a:latin typeface="Arial"/>
                <a:ea typeface="Arial"/>
                <a:cs typeface="Arial"/>
                <a:sym typeface="Arial"/>
              </a:rPr>
              <a:t>transphobia. </a:t>
            </a:r>
            <a:r>
              <a:rPr lang="en-US" sz="1100" b="0" i="0" u="none" strike="noStrike" cap="none" baseline="0" dirty="0" smtClean="0">
                <a:solidFill>
                  <a:srgbClr val="000000"/>
                </a:solidFill>
                <a:latin typeface="Arial"/>
                <a:ea typeface="Arial"/>
                <a:cs typeface="Arial"/>
                <a:sym typeface="Arial"/>
              </a:rPr>
              <a:t>According to the Ontario Human Rights Commission, “the aversion to, fear or hatred or intolerance of trans people and communities.” (From </a:t>
            </a:r>
            <a:r>
              <a:rPr lang="en-US" sz="1100" b="0" i="1" u="none" strike="noStrike" cap="none" baseline="0" dirty="0" smtClean="0">
                <a:solidFill>
                  <a:srgbClr val="000000"/>
                </a:solidFill>
                <a:latin typeface="Arial"/>
                <a:ea typeface="Arial"/>
                <a:cs typeface="Arial"/>
                <a:sym typeface="Arial"/>
              </a:rPr>
              <a:t>Policy on Preventing Discrimination because of Gender Identity and Gender Expression</a:t>
            </a:r>
            <a:r>
              <a:rPr lang="en-US" sz="1100" b="0" i="0" u="none" strike="noStrike" cap="none" baseline="0" dirty="0" smtClean="0">
                <a:solidFill>
                  <a:srgbClr val="000000"/>
                </a:solidFill>
                <a:latin typeface="Arial"/>
                <a:ea typeface="Arial"/>
                <a:cs typeface="Arial"/>
                <a:sym typeface="Arial"/>
              </a:rPr>
              <a:t>.) (Health and Physical Education Curriculum – </a:t>
            </a:r>
            <a:r>
              <a:rPr lang="en-US" sz="1100" b="0" i="0" u="none" strike="noStrike" cap="none" baseline="0" dirty="0" err="1" smtClean="0">
                <a:solidFill>
                  <a:srgbClr val="000000"/>
                </a:solidFill>
                <a:latin typeface="Arial"/>
                <a:ea typeface="Arial"/>
                <a:cs typeface="Arial"/>
                <a:sym typeface="Arial"/>
              </a:rPr>
              <a:t>OME</a:t>
            </a:r>
            <a:r>
              <a:rPr lang="en-US" sz="1100" b="0" i="0" u="none" strike="noStrike" cap="none" baseline="0" dirty="0" smtClean="0">
                <a:solidFill>
                  <a:srgbClr val="000000"/>
                </a:solidFill>
                <a:latin typeface="Arial"/>
                <a:ea typeface="Arial"/>
                <a:cs typeface="Arial"/>
                <a:sym typeface="Arial"/>
              </a:rPr>
              <a:t>, 2019, p. 316).</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Photo Reference:</a:t>
            </a:r>
          </a:p>
          <a:p>
            <a:pPr marL="457200" indent="-298450"/>
            <a:r>
              <a:rPr lang="en-US" sz="1100" b="0" i="0" u="none" strike="noStrike" cap="none" baseline="0" dirty="0" smtClean="0">
                <a:solidFill>
                  <a:srgbClr val="000000"/>
                </a:solidFill>
                <a:latin typeface="Arial"/>
                <a:ea typeface="Arial"/>
                <a:cs typeface="Arial"/>
                <a:sym typeface="Arial"/>
              </a:rPr>
              <a:t>Shutterstock_2092101421 (image on left side of slide)</a:t>
            </a:r>
          </a:p>
          <a:p>
            <a:pPr marL="457200" indent="-298450"/>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r>
              <a:rPr lang="en-US" sz="1100" b="1" i="0" u="none" strike="noStrike" cap="none" baseline="0" dirty="0" smtClean="0">
                <a:solidFill>
                  <a:srgbClr val="000000"/>
                </a:solidFill>
                <a:latin typeface="Arial"/>
                <a:cs typeface="Arial"/>
                <a:sym typeface="Arial"/>
              </a:rPr>
              <a:t> </a:t>
            </a:r>
            <a:r>
              <a:rPr lang="en-US" sz="1100" b="0" i="0" u="none" strike="noStrike" cap="none" baseline="0" dirty="0" smtClean="0">
                <a:solidFill>
                  <a:srgbClr val="000000"/>
                </a:solidFill>
                <a:latin typeface="Arial"/>
                <a:cs typeface="Arial"/>
                <a:sym typeface="Arial"/>
              </a:rPr>
              <a:t>(checklist on right side of slide)</a:t>
            </a:r>
            <a:endParaRPr lang="en-US" sz="1100" b="1"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3204064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Support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Niagara Falls Community Health Centre. You can reach out to Celeste, a LGBTQ2+ Support Coordinator. They offer 1-on-1 support, group programming, and family education. You can call or 289-321-0588, or email them at cturner@nfchc.ca. </a:t>
            </a:r>
          </a:p>
          <a:p>
            <a:r>
              <a:rPr lang="en-US" sz="1100" b="0" i="0" u="none" strike="noStrike" cap="none" baseline="0" dirty="0" smtClean="0">
                <a:solidFill>
                  <a:srgbClr val="000000"/>
                </a:solidFill>
                <a:latin typeface="Arial"/>
                <a:ea typeface="Arial"/>
                <a:cs typeface="Arial"/>
                <a:sym typeface="Arial"/>
              </a:rPr>
              <a:t>Quest Community Health Centre, Rainbow Niagara 2SLGBQT+ Services. Offers primary care, trans specific healthcare, assessment and referral, mental health counselling, and much more. </a:t>
            </a:r>
            <a:r>
              <a:rPr lang="en-CA" sz="1100" b="0" i="0" u="none" strike="noStrike" cap="none" baseline="0" dirty="0" smtClean="0">
                <a:solidFill>
                  <a:srgbClr val="000000"/>
                </a:solidFill>
                <a:latin typeface="Arial"/>
                <a:ea typeface="Arial"/>
                <a:cs typeface="Arial"/>
                <a:sym typeface="Arial"/>
              </a:rPr>
              <a:t>https://questchc.ca/participate-at-quest/rainbowniagara </a:t>
            </a:r>
          </a:p>
          <a:p>
            <a:pPr marL="158750" indent="0">
              <a:buNone/>
            </a:pPr>
            <a:endParaRPr lang="en-CA"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dirty="0"/>
          </a:p>
        </p:txBody>
      </p:sp>
    </p:spTree>
    <p:extLst>
      <p:ext uri="{BB962C8B-B14F-4D97-AF65-F5344CB8AC3E}">
        <p14:creationId xmlns:p14="http://schemas.microsoft.com/office/powerpoint/2010/main" val="3602757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 </a:t>
            </a:r>
          </a:p>
          <a:p>
            <a:r>
              <a:rPr lang="en-US" sz="1100" b="0" i="0" u="none" strike="noStrike" cap="none" baseline="0" dirty="0" err="1" smtClean="0">
                <a:solidFill>
                  <a:srgbClr val="000000"/>
                </a:solidFill>
                <a:latin typeface="Arial"/>
                <a:ea typeface="Arial"/>
                <a:cs typeface="Arial"/>
                <a:sym typeface="Arial"/>
              </a:rPr>
              <a:t>LGBT</a:t>
            </a:r>
            <a:r>
              <a:rPr lang="en-US" sz="1100" b="0" i="0" u="none" strike="noStrike" cap="none" baseline="0" dirty="0" smtClean="0">
                <a:solidFill>
                  <a:srgbClr val="000000"/>
                </a:solidFill>
                <a:latin typeface="Arial"/>
                <a:ea typeface="Arial"/>
                <a:cs typeface="Arial"/>
                <a:sym typeface="Arial"/>
              </a:rPr>
              <a:t> </a:t>
            </a:r>
            <a:r>
              <a:rPr lang="en-US" sz="1100" b="0" i="0" u="none" strike="noStrike" cap="none" baseline="0" dirty="0" err="1" smtClean="0">
                <a:solidFill>
                  <a:srgbClr val="000000"/>
                </a:solidFill>
                <a:latin typeface="Arial"/>
                <a:ea typeface="Arial"/>
                <a:cs typeface="Arial"/>
                <a:sym typeface="Arial"/>
              </a:rPr>
              <a:t>Youthline</a:t>
            </a:r>
            <a:r>
              <a:rPr lang="en-US" sz="1100" b="0" i="0" u="none" strike="noStrike" cap="none" baseline="0" dirty="0" smtClean="0">
                <a:solidFill>
                  <a:srgbClr val="000000"/>
                </a:solidFill>
                <a:latin typeface="Arial"/>
                <a:ea typeface="Arial"/>
                <a:cs typeface="Arial"/>
                <a:sym typeface="Arial"/>
              </a:rPr>
              <a:t>. Confidential, non-judgmental, and informed peer support through text, phone, and chat services. They can be reached at 647-694-4275 or through their website, https://www.youthline.ca/ </a:t>
            </a:r>
          </a:p>
          <a:p>
            <a:r>
              <a:rPr lang="en-US" sz="1200" b="1" dirty="0" smtClean="0">
                <a:solidFill>
                  <a:schemeClr val="dk1"/>
                </a:solidFill>
                <a:latin typeface="Calibri"/>
                <a:ea typeface="Calibri"/>
                <a:cs typeface="Calibri"/>
                <a:sym typeface="Calibri"/>
              </a:rPr>
              <a:t>Niagara Region Friendship</a:t>
            </a:r>
            <a:r>
              <a:rPr lang="en-US" sz="1200" b="1" baseline="0" dirty="0" smtClean="0">
                <a:solidFill>
                  <a:schemeClr val="dk1"/>
                </a:solidFill>
                <a:latin typeface="Calibri"/>
                <a:ea typeface="Calibri"/>
                <a:cs typeface="Calibri"/>
                <a:sym typeface="Calibri"/>
              </a:rPr>
              <a:t> Centres:</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Fort Erie Native Friendship Centre  https://www.fenfc.org/</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905-871-8931</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796 Buffalo Road, Fort Erie, Ontario</a:t>
            </a: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Niagara Regional Native Centre (Niagara-on-the-Lake)  https://ofifc.org/friendship-centre/niagara-regional-native-centre-niagara-on-the-lake/</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Phone #: 905-688-6484</a:t>
            </a:r>
          </a:p>
          <a:p>
            <a:pPr marL="1085850" lvl="2"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Wingdings" panose="05000000000000000000" pitchFamily="2" charset="2"/>
              </a:rPr>
              <a:t>382 Airport Road R.R.#4, Niagara-on-the-Lake, Ontario L0S1J0</a:t>
            </a:r>
            <a:endParaRPr lang="en-US" sz="1200" b="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US" sz="1200" b="0" baseline="0" dirty="0" smtClean="0">
                <a:solidFill>
                  <a:schemeClr val="dk1"/>
                </a:solidFill>
                <a:latin typeface="Calibri"/>
                <a:ea typeface="Calibri"/>
                <a:cs typeface="Calibri"/>
                <a:sym typeface="Calibri"/>
              </a:rPr>
              <a:t>Niagara Regional Native Centre </a:t>
            </a:r>
            <a:r>
              <a:rPr lang="en-US" sz="1200" b="0" baseline="0" dirty="0" smtClean="0">
                <a:solidFill>
                  <a:schemeClr val="dk1"/>
                </a:solidFill>
                <a:latin typeface="Calibri"/>
                <a:ea typeface="Calibri"/>
                <a:cs typeface="Calibri"/>
                <a:sym typeface="Wingdings" panose="05000000000000000000" pitchFamily="2" charset="2"/>
              </a:rPr>
              <a:t> https://nrnc.ca/</a:t>
            </a:r>
          </a:p>
          <a:p>
            <a:pPr lvl="2" fontAlgn="base"/>
            <a:r>
              <a:rPr lang="en-US" sz="1100" b="1" i="0" u="none" strike="noStrike" cap="none" dirty="0" smtClean="0">
                <a:solidFill>
                  <a:srgbClr val="000000"/>
                </a:solidFill>
                <a:effectLst/>
                <a:latin typeface="Arial"/>
                <a:ea typeface="Arial"/>
                <a:cs typeface="Arial"/>
                <a:sym typeface="Arial"/>
              </a:rPr>
              <a:t>Main Centre</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382 Airport Road</a:t>
            </a:r>
          </a:p>
          <a:p>
            <a:pPr lvl="3" fontAlgn="base"/>
            <a:r>
              <a:rPr lang="en-US" sz="1100" b="0" i="0" u="none" strike="noStrike" cap="none" dirty="0" smtClean="0">
                <a:solidFill>
                  <a:srgbClr val="000000"/>
                </a:solidFill>
                <a:effectLst/>
                <a:latin typeface="Arial"/>
                <a:ea typeface="Arial"/>
                <a:cs typeface="Arial"/>
                <a:sym typeface="Arial"/>
              </a:rPr>
              <a:t>Niagara-on-the-Lake, ON L0S 1J0</a:t>
            </a:r>
          </a:p>
          <a:p>
            <a:pPr lvl="3" fontAlgn="base"/>
            <a:r>
              <a:rPr lang="en-US" sz="1100" b="0" i="0" u="none" strike="noStrike" cap="none" dirty="0" smtClean="0">
                <a:solidFill>
                  <a:srgbClr val="000000"/>
                </a:solidFill>
                <a:effectLst/>
                <a:latin typeface="Arial"/>
                <a:ea typeface="Arial"/>
                <a:cs typeface="Arial"/>
                <a:sym typeface="Arial"/>
              </a:rPr>
              <a:t>Phone: 905-688-6484</a:t>
            </a:r>
          </a:p>
          <a:p>
            <a:pPr lvl="3" fontAlgn="base"/>
            <a:r>
              <a:rPr lang="en-US" sz="1100" b="0" i="0" u="none" strike="noStrike" cap="none" dirty="0" smtClean="0">
                <a:solidFill>
                  <a:srgbClr val="000000"/>
                </a:solidFill>
                <a:effectLst/>
                <a:latin typeface="Arial"/>
                <a:ea typeface="Arial"/>
                <a:cs typeface="Arial"/>
                <a:sym typeface="Arial"/>
              </a:rPr>
              <a:t>Fax: 905-688-4033</a:t>
            </a:r>
          </a:p>
          <a:p>
            <a:pPr lvl="2" fontAlgn="base"/>
            <a:r>
              <a:rPr lang="en-US" sz="1100" b="1" i="0" u="none" strike="noStrike" cap="none" dirty="0" smtClean="0">
                <a:solidFill>
                  <a:srgbClr val="000000"/>
                </a:solidFill>
                <a:effectLst/>
                <a:latin typeface="Arial"/>
                <a:ea typeface="Arial"/>
                <a:cs typeface="Arial"/>
                <a:sym typeface="Arial"/>
              </a:rPr>
              <a:t>Literacy and Employment</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15B-140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905- 685-8547</a:t>
            </a:r>
          </a:p>
          <a:p>
            <a:pPr lvl="2" fontAlgn="base"/>
            <a:r>
              <a:rPr lang="en-US" sz="1100" b="1" i="0" u="none" strike="noStrike" cap="none" dirty="0" smtClean="0">
                <a:solidFill>
                  <a:srgbClr val="000000"/>
                </a:solidFill>
                <a:effectLst/>
                <a:latin typeface="Arial"/>
                <a:ea typeface="Arial"/>
                <a:cs typeface="Arial"/>
                <a:sym typeface="Arial"/>
              </a:rPr>
              <a:t>Indigenous Community Justice Programs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18-140 </a:t>
            </a:r>
            <a:r>
              <a:rPr lang="en-US" sz="1100" b="0" i="0" u="none" strike="noStrike" cap="none" dirty="0" err="1" smtClean="0">
                <a:solidFill>
                  <a:srgbClr val="000000"/>
                </a:solidFill>
                <a:effectLst/>
                <a:latin typeface="Arial"/>
                <a:ea typeface="Arial"/>
                <a:cs typeface="Arial"/>
                <a:sym typeface="Arial"/>
              </a:rPr>
              <a:t>Welland</a:t>
            </a:r>
            <a:r>
              <a:rPr lang="en-US" sz="1100" b="0" i="0" u="none" strike="noStrike" cap="none" dirty="0" smtClean="0">
                <a:solidFill>
                  <a:srgbClr val="000000"/>
                </a:solidFill>
                <a:effectLst/>
                <a:latin typeface="Arial"/>
                <a:ea typeface="Arial"/>
                <a:cs typeface="Arial"/>
                <a:sym typeface="Arial"/>
              </a:rPr>
              <a:t> Avenue</a:t>
            </a:r>
          </a:p>
          <a:p>
            <a:pPr lvl="3" fontAlgn="base"/>
            <a:r>
              <a:rPr lang="en-US" sz="1100" b="0" i="0" u="none" strike="noStrike" cap="none" dirty="0" smtClean="0">
                <a:solidFill>
                  <a:srgbClr val="000000"/>
                </a:solidFill>
                <a:effectLst/>
                <a:latin typeface="Arial"/>
                <a:ea typeface="Arial"/>
                <a:cs typeface="Arial"/>
                <a:sym typeface="Arial"/>
              </a:rPr>
              <a:t>St. </a:t>
            </a:r>
            <a:r>
              <a:rPr lang="en-US" sz="1100" b="0" i="0" u="none" strike="noStrike" cap="none" dirty="0" err="1" smtClean="0">
                <a:solidFill>
                  <a:srgbClr val="000000"/>
                </a:solidFill>
                <a:effectLst/>
                <a:latin typeface="Arial"/>
                <a:ea typeface="Arial"/>
                <a:cs typeface="Arial"/>
                <a:sym typeface="Arial"/>
              </a:rPr>
              <a:t>Catharines</a:t>
            </a:r>
            <a:r>
              <a:rPr lang="en-US" sz="1100" b="0" i="0" u="none" strike="noStrike" cap="none" dirty="0" smtClean="0">
                <a:solidFill>
                  <a:srgbClr val="000000"/>
                </a:solidFill>
                <a:effectLst/>
                <a:latin typeface="Arial"/>
                <a:ea typeface="Arial"/>
                <a:cs typeface="Arial"/>
                <a:sym typeface="Arial"/>
              </a:rPr>
              <a:t> ON L2R 2N6</a:t>
            </a:r>
          </a:p>
          <a:p>
            <a:pPr lvl="3" fontAlgn="base"/>
            <a:r>
              <a:rPr lang="en-US" sz="1100" b="0" i="0" u="none" strike="noStrike" cap="none" dirty="0" smtClean="0">
                <a:solidFill>
                  <a:srgbClr val="000000"/>
                </a:solidFill>
                <a:effectLst/>
                <a:latin typeface="Arial"/>
                <a:ea typeface="Arial"/>
                <a:cs typeface="Arial"/>
                <a:sym typeface="Arial"/>
              </a:rPr>
              <a:t>Phone: 905-685-5246</a:t>
            </a:r>
          </a:p>
          <a:p>
            <a:pPr lvl="2" fontAlgn="base"/>
            <a:r>
              <a:rPr lang="en-US" sz="1100" b="0" i="0" u="none" strike="noStrike" cap="none" dirty="0" smtClean="0">
                <a:solidFill>
                  <a:srgbClr val="000000"/>
                </a:solidFill>
                <a:effectLst/>
                <a:latin typeface="Arial"/>
                <a:ea typeface="Arial"/>
                <a:cs typeface="Arial"/>
                <a:sym typeface="Arial"/>
              </a:rPr>
              <a:t> </a:t>
            </a:r>
            <a:r>
              <a:rPr lang="en-US" sz="1100" b="1" i="0" u="none" strike="noStrike" cap="none" dirty="0" smtClean="0">
                <a:solidFill>
                  <a:srgbClr val="000000"/>
                </a:solidFill>
                <a:effectLst/>
                <a:latin typeface="Arial"/>
                <a:ea typeface="Arial"/>
                <a:cs typeface="Arial"/>
                <a:sym typeface="Arial"/>
              </a:rPr>
              <a:t>Soaring Eagles Elementary and Secondary Alternative Schools</a:t>
            </a:r>
            <a:endParaRPr lang="en-US" sz="1100" b="0" i="0" u="none" strike="noStrike" cap="none" dirty="0" smtClean="0">
              <a:solidFill>
                <a:srgbClr val="000000"/>
              </a:solidFill>
              <a:effectLst/>
              <a:latin typeface="Arial"/>
              <a:ea typeface="Arial"/>
              <a:cs typeface="Arial"/>
              <a:sym typeface="Arial"/>
            </a:endParaRPr>
          </a:p>
          <a:p>
            <a:pPr lvl="3" fontAlgn="base"/>
            <a:r>
              <a:rPr lang="en-US" sz="1100" b="0" i="0" u="none" strike="noStrike" cap="none" dirty="0" smtClean="0">
                <a:solidFill>
                  <a:srgbClr val="000000"/>
                </a:solidFill>
                <a:effectLst/>
                <a:latin typeface="Arial"/>
                <a:ea typeface="Arial"/>
                <a:cs typeface="Arial"/>
                <a:sym typeface="Arial"/>
              </a:rPr>
              <a:t>3024 &amp; 3054 Orchard Hill</a:t>
            </a:r>
          </a:p>
          <a:p>
            <a:pPr lvl="3" fontAlgn="base"/>
            <a:r>
              <a:rPr lang="en-US" sz="1100" b="0" i="0" u="none" strike="noStrike" cap="none" dirty="0" err="1" smtClean="0">
                <a:solidFill>
                  <a:srgbClr val="000000"/>
                </a:solidFill>
                <a:effectLst/>
                <a:latin typeface="Arial"/>
                <a:ea typeface="Arial"/>
                <a:cs typeface="Arial"/>
                <a:sym typeface="Arial"/>
              </a:rPr>
              <a:t>Fonthill</a:t>
            </a:r>
            <a:r>
              <a:rPr lang="en-US" sz="1100" b="0" i="0" u="none" strike="noStrike" cap="none" dirty="0" smtClean="0">
                <a:solidFill>
                  <a:srgbClr val="000000"/>
                </a:solidFill>
                <a:effectLst/>
                <a:latin typeface="Arial"/>
                <a:ea typeface="Arial"/>
                <a:cs typeface="Arial"/>
                <a:sym typeface="Arial"/>
              </a:rPr>
              <a:t>, ON L0S 1E6</a:t>
            </a:r>
          </a:p>
          <a:p>
            <a:pPr lvl="3" fontAlgn="base"/>
            <a:r>
              <a:rPr lang="en-US" sz="1100" b="0" i="0" u="none" strike="noStrike" cap="none" dirty="0" smtClean="0">
                <a:solidFill>
                  <a:srgbClr val="000000"/>
                </a:solidFill>
                <a:effectLst/>
                <a:latin typeface="Arial"/>
                <a:ea typeface="Arial"/>
                <a:cs typeface="Arial"/>
                <a:sym typeface="Arial"/>
              </a:rPr>
              <a:t>Phone: 905-892-3578 / 905-892-9111</a:t>
            </a:r>
            <a:endParaRPr lang="en-US" sz="1100" b="0"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cs typeface="Arial"/>
                <a:sym typeface="Arial"/>
              </a:rPr>
              <a:t>Image from </a:t>
            </a:r>
            <a:r>
              <a:rPr lang="en-US" sz="1100" b="1" i="0" u="none" strike="noStrike" cap="none" dirty="0" err="1" smtClean="0">
                <a:solidFill>
                  <a:srgbClr val="000000"/>
                </a:solidFill>
                <a:effectLst/>
                <a:latin typeface="Arial"/>
                <a:cs typeface="Arial"/>
                <a:sym typeface="Arial"/>
              </a:rPr>
              <a:t>Canva</a:t>
            </a:r>
            <a:r>
              <a:rPr lang="en-US" sz="1100" b="1" i="0" u="none" strike="noStrike" cap="none" dirty="0" smtClean="0">
                <a:solidFill>
                  <a:srgbClr val="000000"/>
                </a:solidFill>
                <a:effectLst/>
                <a:latin typeface="Arial"/>
                <a:cs typeface="Arial"/>
                <a:sym typeface="Arial"/>
              </a:rPr>
              <a:t>. </a:t>
            </a:r>
            <a:endParaRPr lang="en-US" i="0" dirty="0" smtClean="0"/>
          </a:p>
          <a:p>
            <a:pPr marL="158750" indent="0">
              <a:buNone/>
            </a:pPr>
            <a:endParaRPr lang="en-U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2029472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chemeClr val="tx1"/>
              </a:buClr>
              <a:buSzPts val="1100"/>
              <a:buFont typeface="Arial"/>
              <a:buNone/>
              <a:tabLst/>
              <a:defRPr/>
            </a:pPr>
            <a:r>
              <a:rPr lang="en-US" b="1" u="sng" dirty="0" smtClean="0">
                <a:solidFill>
                  <a:schemeClr val="tx1"/>
                </a:solidFill>
                <a:sym typeface="Wingdings" panose="05000000000000000000" pitchFamily="2" charset="2"/>
              </a:rPr>
              <a:t>General Information</a:t>
            </a:r>
            <a:endParaRPr lang="en-CA" b="1" u="sng" dirty="0" smtClean="0">
              <a:solidFill>
                <a:schemeClr val="tx1"/>
              </a:solidFill>
              <a:sym typeface="Wingdings" panose="05000000000000000000" pitchFamily="2" charset="2"/>
            </a:endParaRPr>
          </a:p>
          <a:p>
            <a:pPr marL="158750" marR="0" lvl="0" indent="0" algn="l" defTabSz="914400" rtl="0" eaLnBrk="1" fontAlgn="auto" latinLnBrk="0" hangingPunct="1">
              <a:lnSpc>
                <a:spcPct val="100000"/>
              </a:lnSpc>
              <a:spcBef>
                <a:spcPts val="0"/>
              </a:spcBef>
              <a:spcAft>
                <a:spcPts val="0"/>
              </a:spcAft>
              <a:buClr>
                <a:schemeClr val="tx1"/>
              </a:buClr>
              <a:buSzPts val="1100"/>
              <a:buFont typeface="Arial"/>
              <a:buNone/>
              <a:tabLst/>
              <a:defRPr/>
            </a:pPr>
            <a:r>
              <a:rPr lang="en-CA" b="1" dirty="0" smtClean="0">
                <a:solidFill>
                  <a:schemeClr val="tx1"/>
                </a:solidFill>
                <a:sym typeface="Wingdings" panose="05000000000000000000" pitchFamily="2" charset="2"/>
              </a:rPr>
              <a:t>Niagara Region Sexual</a:t>
            </a:r>
            <a:r>
              <a:rPr lang="en-CA" b="1" baseline="0" dirty="0" smtClean="0">
                <a:solidFill>
                  <a:schemeClr val="tx1"/>
                </a:solidFill>
                <a:sym typeface="Wingdings" panose="05000000000000000000" pitchFamily="2" charset="2"/>
              </a:rPr>
              <a:t> Orientation and Gender Identity Resources: </a:t>
            </a:r>
            <a:r>
              <a:rPr lang="en-CA" sz="1100" dirty="0" smtClean="0">
                <a:solidFill>
                  <a:schemeClr val="tx1"/>
                </a:solidFill>
                <a:sym typeface="Wingdings" panose="05000000000000000000" pitchFamily="2" charset="2"/>
                <a:hlinkClick r:id="rId3"/>
              </a:rPr>
              <a:t>https://www.niagararegion.ca/living/health_wellness/sexualhealth/orientation.aspx</a:t>
            </a:r>
            <a:r>
              <a:rPr lang="en-CA" sz="1100" dirty="0" smtClean="0">
                <a:solidFill>
                  <a:schemeClr val="tx1"/>
                </a:solidFill>
                <a:sym typeface="Wingdings" panose="05000000000000000000" pitchFamily="2" charset="2"/>
              </a:rPr>
              <a:t> </a:t>
            </a:r>
            <a:endParaRPr lang="en-CA" dirty="0" smtClean="0">
              <a:solidFill>
                <a:schemeClr val="tx1"/>
              </a:solidFill>
              <a:sym typeface="Wingdings" panose="05000000000000000000" pitchFamily="2" charset="2"/>
            </a:endParaRPr>
          </a:p>
          <a:p>
            <a:pPr>
              <a:buClr>
                <a:schemeClr val="tx1"/>
              </a:buClr>
            </a:pPr>
            <a:r>
              <a:rPr lang="en-CA" dirty="0" err="1" smtClean="0">
                <a:solidFill>
                  <a:schemeClr val="tx1"/>
                </a:solidFill>
                <a:sym typeface="Wingdings" panose="05000000000000000000" pitchFamily="2" charset="2"/>
              </a:rPr>
              <a:t>Egale</a:t>
            </a:r>
            <a:r>
              <a:rPr lang="en-CA" dirty="0" smtClean="0">
                <a:solidFill>
                  <a:schemeClr val="tx1"/>
                </a:solidFill>
                <a:sym typeface="Wingdings" panose="05000000000000000000" pitchFamily="2" charset="2"/>
              </a:rPr>
              <a:t>  </a:t>
            </a:r>
            <a:r>
              <a:rPr lang="en-CA" dirty="0" smtClean="0">
                <a:solidFill>
                  <a:schemeClr val="tx1"/>
                </a:solidFill>
                <a:sym typeface="Wingdings" panose="05000000000000000000" pitchFamily="2" charset="2"/>
                <a:hlinkClick r:id="rId4"/>
              </a:rPr>
              <a:t>https://egale.ca/</a:t>
            </a:r>
            <a:r>
              <a:rPr lang="en-CA" dirty="0" smtClean="0">
                <a:solidFill>
                  <a:schemeClr val="tx1"/>
                </a:solidFill>
                <a:sym typeface="Wingdings" panose="05000000000000000000" pitchFamily="2" charset="2"/>
              </a:rPr>
              <a:t> (</a:t>
            </a:r>
            <a:r>
              <a:rPr lang="en-CA" dirty="0" smtClean="0">
                <a:solidFill>
                  <a:schemeClr val="tx1"/>
                </a:solidFill>
                <a:sym typeface="Wingdings" panose="05000000000000000000" pitchFamily="2" charset="2"/>
                <a:hlinkClick r:id="rId5"/>
              </a:rPr>
              <a:t>https://egale.ca/awareness/supporting-gender-diverse-child/</a:t>
            </a:r>
            <a:r>
              <a:rPr lang="en-CA" dirty="0" smtClean="0">
                <a:solidFill>
                  <a:schemeClr val="tx1"/>
                </a:solidFill>
                <a:sym typeface="Wingdings" panose="05000000000000000000" pitchFamily="2" charset="2"/>
              </a:rPr>
              <a:t>)</a:t>
            </a:r>
            <a:endParaRPr lang="en-CA" dirty="0" smtClean="0">
              <a:solidFill>
                <a:schemeClr val="tx1"/>
              </a:solidFill>
            </a:endParaRPr>
          </a:p>
          <a:p>
            <a:pPr>
              <a:buClr>
                <a:schemeClr val="tx1"/>
              </a:buClr>
            </a:pPr>
            <a:r>
              <a:rPr lang="en-CA" dirty="0" smtClean="0">
                <a:solidFill>
                  <a:schemeClr val="tx1"/>
                </a:solidFill>
              </a:rPr>
              <a:t>Rainbow Health Ontario </a:t>
            </a:r>
            <a:r>
              <a:rPr lang="en-CA" dirty="0" smtClean="0">
                <a:solidFill>
                  <a:schemeClr val="tx1"/>
                </a:solidFill>
                <a:sym typeface="Wingdings" panose="05000000000000000000" pitchFamily="2" charset="2"/>
              </a:rPr>
              <a:t> </a:t>
            </a:r>
            <a:r>
              <a:rPr lang="en-CA" dirty="0" smtClean="0">
                <a:solidFill>
                  <a:schemeClr val="tx1"/>
                </a:solidFill>
                <a:sym typeface="Wingdings" panose="05000000000000000000" pitchFamily="2" charset="2"/>
                <a:hlinkClick r:id="rId6"/>
              </a:rPr>
              <a:t>https://www.rainbowhealthontario.ca/</a:t>
            </a:r>
            <a:r>
              <a:rPr lang="en-CA" dirty="0" smtClean="0">
                <a:solidFill>
                  <a:schemeClr val="tx1"/>
                </a:solidFill>
                <a:sym typeface="Wingdings" panose="05000000000000000000" pitchFamily="2" charset="2"/>
              </a:rPr>
              <a:t> </a:t>
            </a:r>
          </a:p>
          <a:p>
            <a:pPr>
              <a:buClr>
                <a:schemeClr val="tx1"/>
              </a:buClr>
            </a:pPr>
            <a:r>
              <a:rPr lang="en-CA" dirty="0" err="1" smtClean="0">
                <a:solidFill>
                  <a:schemeClr val="tx1"/>
                </a:solidFill>
                <a:sym typeface="Wingdings" panose="05000000000000000000" pitchFamily="2" charset="2"/>
              </a:rPr>
              <a:t>Pflag</a:t>
            </a:r>
            <a:r>
              <a:rPr lang="en-CA" baseline="0" dirty="0" smtClean="0">
                <a:solidFill>
                  <a:schemeClr val="tx1"/>
                </a:solidFill>
                <a:sym typeface="Wingdings" panose="05000000000000000000" pitchFamily="2" charset="2"/>
              </a:rPr>
              <a:t> Niagara Region  https://sites.google.com/pflagcanada.ca/pflagniagara/ </a:t>
            </a:r>
          </a:p>
          <a:p>
            <a:pPr>
              <a:buClr>
                <a:schemeClr val="tx1"/>
              </a:buClr>
            </a:pPr>
            <a:r>
              <a:rPr lang="en-CA" baseline="0" dirty="0" smtClean="0">
                <a:solidFill>
                  <a:schemeClr val="tx1"/>
                </a:solidFill>
                <a:sym typeface="Wingdings" panose="05000000000000000000" pitchFamily="2" charset="2"/>
              </a:rPr>
              <a:t>Transgender Niagara  http://www.transgenderniagara.com/ </a:t>
            </a:r>
            <a:endParaRPr lang="en-CA" dirty="0" smtClean="0">
              <a:solidFill>
                <a:schemeClr val="tx1"/>
              </a:solidFill>
              <a:sym typeface="Wingdings" panose="05000000000000000000" pitchFamily="2" charset="2"/>
            </a:endParaRPr>
          </a:p>
          <a:p>
            <a:pPr>
              <a:buClr>
                <a:schemeClr val="tx1"/>
              </a:buClr>
            </a:pPr>
            <a:r>
              <a:rPr lang="en-CA" dirty="0" smtClean="0">
                <a:solidFill>
                  <a:schemeClr val="tx1"/>
                </a:solidFill>
                <a:sym typeface="Wingdings" panose="05000000000000000000" pitchFamily="2" charset="2"/>
              </a:rPr>
              <a:t>OUT Niagara  https://www.outniagara.org/ </a:t>
            </a: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CA" dirty="0" smtClean="0">
                <a:solidFill>
                  <a:schemeClr val="tx1"/>
                </a:solidFill>
                <a:sym typeface="Wingdings" panose="05000000000000000000" pitchFamily="2" charset="2"/>
              </a:rPr>
              <a:t>Rainbow</a:t>
            </a:r>
            <a:r>
              <a:rPr lang="en-CA" baseline="0" dirty="0" smtClean="0">
                <a:solidFill>
                  <a:schemeClr val="tx1"/>
                </a:solidFill>
                <a:sym typeface="Wingdings" panose="05000000000000000000" pitchFamily="2" charset="2"/>
              </a:rPr>
              <a:t> Niagara  https://www.queerevents.ca/community-resources/community-resources/rainbow-Niagara </a:t>
            </a:r>
            <a:endParaRPr lang="en-CA" dirty="0" smtClean="0">
              <a:solidFill>
                <a:schemeClr val="tx1"/>
              </a:solidFill>
              <a:sym typeface="Wingdings" panose="05000000000000000000" pitchFamily="2" charset="2"/>
            </a:endParaRPr>
          </a:p>
          <a:p>
            <a:pPr marL="158750" indent="0">
              <a:buClr>
                <a:schemeClr val="tx1"/>
              </a:buClr>
              <a:buNone/>
            </a:pPr>
            <a:endParaRPr lang="en-CA" b="1" dirty="0" smtClean="0">
              <a:solidFill>
                <a:schemeClr val="tx1"/>
              </a:solidFill>
              <a:sym typeface="Wingdings" panose="05000000000000000000" pitchFamily="2" charset="2"/>
            </a:endParaRPr>
          </a:p>
          <a:p>
            <a:pPr marL="158750" indent="0">
              <a:buClr>
                <a:schemeClr val="tx1"/>
              </a:buClr>
              <a:buNone/>
            </a:pPr>
            <a:r>
              <a:rPr lang="en-CA" b="1" dirty="0" smtClean="0">
                <a:solidFill>
                  <a:schemeClr val="tx1"/>
                </a:solidFill>
                <a:sym typeface="Wingdings" panose="05000000000000000000" pitchFamily="2" charset="2"/>
              </a:rPr>
              <a:t>Image from </a:t>
            </a:r>
            <a:r>
              <a:rPr lang="en-CA" b="1" dirty="0" err="1" smtClean="0">
                <a:solidFill>
                  <a:schemeClr val="tx1"/>
                </a:solidFill>
                <a:sym typeface="Wingdings" panose="05000000000000000000" pitchFamily="2" charset="2"/>
              </a:rPr>
              <a:t>Canva</a:t>
            </a:r>
            <a:endParaRPr lang="en-CA" b="1" dirty="0" smtClean="0">
              <a:solidFill>
                <a:schemeClr val="tx1"/>
              </a:solidFill>
              <a:sym typeface="Wingdings" panose="05000000000000000000" pitchFamily="2" charset="2"/>
            </a:endParaRPr>
          </a:p>
        </p:txBody>
      </p:sp>
    </p:spTree>
    <p:extLst>
      <p:ext uri="{BB962C8B-B14F-4D97-AF65-F5344CB8AC3E}">
        <p14:creationId xmlns:p14="http://schemas.microsoft.com/office/powerpoint/2010/main" val="253372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u="sng" dirty="0" smtClean="0">
                <a:effectLst/>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0" baseline="0" dirty="0" smtClean="0">
                <a:effectLst/>
              </a:rPr>
              <a:t>There are many people and places you can reach out to in order to get help or ask questions about relationships and sexual health. </a:t>
            </a:r>
            <a:r>
              <a:rPr lang="en-US" sz="12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2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baseline="0" dirty="0" smtClean="0">
                <a:effectLst/>
              </a:rPr>
              <a:t>Among these are:</a:t>
            </a:r>
          </a:p>
          <a:p>
            <a:pPr marL="171450" indent="-171450">
              <a:buFont typeface="Arial" panose="020B0604020202020204" pitchFamily="34" charset="0"/>
              <a:buChar char="•"/>
            </a:pPr>
            <a:r>
              <a:rPr lang="en-US" sz="1200" b="0" baseline="0" dirty="0" smtClean="0">
                <a:effectLst/>
              </a:rPr>
              <a:t>A trusted adult (such as a parent or teacher)</a:t>
            </a:r>
          </a:p>
          <a:p>
            <a:pPr marL="171450" indent="-171450">
              <a:buFont typeface="Arial" panose="020B0604020202020204" pitchFamily="34" charset="0"/>
              <a:buChar char="•"/>
            </a:pPr>
            <a:r>
              <a:rPr lang="en-US" sz="1200" b="0" baseline="0" dirty="0" smtClean="0">
                <a:effectLst/>
              </a:rPr>
              <a:t>A health care provider (such as a doctor or nurse)</a:t>
            </a:r>
          </a:p>
          <a:p>
            <a:pPr marL="171450" indent="-171450">
              <a:buFont typeface="Arial" panose="020B0604020202020204" pitchFamily="34" charset="0"/>
              <a:buChar char="•"/>
            </a:pPr>
            <a:r>
              <a:rPr lang="en-US" sz="1200" b="0" baseline="0" dirty="0" smtClean="0">
                <a:effectLst/>
              </a:rPr>
              <a:t>A child and youth worker</a:t>
            </a:r>
          </a:p>
          <a:p>
            <a:pPr marL="171450" indent="-171450">
              <a:buFont typeface="Arial" panose="020B0604020202020204" pitchFamily="34" charset="0"/>
              <a:buChar char="•"/>
            </a:pPr>
            <a:r>
              <a:rPr lang="en-US" sz="1200" b="0" baseline="0" dirty="0" smtClean="0">
                <a:effectLst/>
              </a:rPr>
              <a:t>The school health nurse</a:t>
            </a:r>
          </a:p>
          <a:p>
            <a:pPr marL="171450" indent="-171450">
              <a:buFont typeface="Arial" panose="020B0604020202020204" pitchFamily="34" charset="0"/>
              <a:buChar char="•"/>
            </a:pPr>
            <a:r>
              <a:rPr lang="en-US" sz="1200" b="0" baseline="0" dirty="0" smtClean="0">
                <a:effectLst/>
              </a:rPr>
              <a:t>The school social worker</a:t>
            </a:r>
          </a:p>
          <a:p>
            <a:pPr marL="171450" indent="-171450">
              <a:buFont typeface="Arial" panose="020B0604020202020204" pitchFamily="34" charset="0"/>
              <a:buChar char="•"/>
            </a:pPr>
            <a:r>
              <a:rPr lang="en-US" sz="1200" b="0" baseline="0" dirty="0" smtClean="0">
                <a:effectLst/>
              </a:rPr>
              <a:t>Kids Help Phone</a:t>
            </a:r>
          </a:p>
          <a:p>
            <a:pPr marL="171450" indent="-171450">
              <a:buFont typeface="Arial" panose="020B0604020202020204" pitchFamily="34" charset="0"/>
              <a:buChar char="•"/>
            </a:pPr>
            <a:r>
              <a:rPr lang="en-US" sz="1200" b="0" baseline="0" dirty="0" smtClean="0">
                <a:effectLst/>
              </a:rPr>
              <a:t>Friendship Centres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US" sz="1200" dirty="0" smtClean="0">
                <a:hlinkClick r:id="rId3"/>
              </a:rPr>
              <a:t>https://www.niagararegion.ca/health/schools/youth-services.aspx</a:t>
            </a:r>
            <a:r>
              <a:rPr lang="en-US" sz="1200" dirty="0" smtClean="0"/>
              <a:t> </a:t>
            </a:r>
          </a:p>
          <a:p>
            <a:pPr marL="0" lvl="0" indent="0" algn="l" rtl="0">
              <a:spcBef>
                <a:spcPts val="0"/>
              </a:spcBef>
              <a:spcAft>
                <a:spcPts val="0"/>
              </a:spcAft>
              <a:buNone/>
            </a:pPr>
            <a:endParaRPr lang="en-US" sz="1200" b="1" dirty="0" smtClean="0"/>
          </a:p>
          <a:p>
            <a:pPr marL="0" lvl="0" indent="0" algn="l" rtl="0">
              <a:spcBef>
                <a:spcPts val="0"/>
              </a:spcBef>
              <a:spcAft>
                <a:spcPts val="0"/>
              </a:spcAft>
              <a:buNone/>
            </a:pPr>
            <a:r>
              <a:rPr lang="en-US" sz="1200" b="1" dirty="0" smtClean="0"/>
              <a:t>Other</a:t>
            </a:r>
            <a:r>
              <a:rPr lang="en-US" sz="1200"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sz="1200" b="0" baseline="0" dirty="0" smtClean="0">
                <a:sym typeface="Wingdings" panose="05000000000000000000" pitchFamily="2" charset="2"/>
              </a:rPr>
              <a:t>Kids Help Phone: Call 1-800-668-6868 or </a:t>
            </a:r>
            <a:r>
              <a:rPr lang="en-US" sz="1200" b="0" i="0" u="none" strike="noStrike" cap="none" baseline="0" dirty="0" smtClean="0">
                <a:solidFill>
                  <a:srgbClr val="000000"/>
                </a:solidFill>
                <a:latin typeface="Arial"/>
                <a:cs typeface="Arial"/>
                <a:sym typeface="Arial"/>
              </a:rPr>
              <a:t>https://kidshelpphone.ca/ </a:t>
            </a:r>
            <a:r>
              <a:rPr lang="en-US" sz="1200" b="0" baseline="0" dirty="0" smtClean="0">
                <a:sym typeface="Wingdings" panose="05000000000000000000" pitchFamily="2" charset="2"/>
              </a:rPr>
              <a:t> </a:t>
            </a:r>
            <a:endParaRPr lang="en-US" sz="1200" b="1" i="1" baseline="0" dirty="0" smtClean="0">
              <a:sym typeface="Arial"/>
            </a:endParaRPr>
          </a:p>
          <a:p>
            <a:pPr marL="0" lvl="0" indent="0" algn="l" rtl="0">
              <a:lnSpc>
                <a:spcPct val="115000"/>
              </a:lnSpc>
              <a:spcBef>
                <a:spcPts val="0"/>
              </a:spcBef>
              <a:spcAft>
                <a:spcPts val="0"/>
              </a:spcAft>
              <a:buClr>
                <a:schemeClr val="dk1"/>
              </a:buClr>
              <a:buSzPts val="1100"/>
              <a:buFont typeface="Arial"/>
              <a:buNone/>
            </a:pPr>
            <a:endParaRPr lang="en-US" sz="1200" b="1" dirty="0" smtClean="0">
              <a:solidFill>
                <a:schemeClr val="dk1"/>
              </a:solidFill>
              <a:latin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CA" sz="1200" b="1" dirty="0" smtClean="0">
                <a:solidFill>
                  <a:schemeClr val="tx1"/>
                </a:solidFill>
                <a:sym typeface="Wingdings" panose="05000000000000000000" pitchFamily="2" charset="2"/>
              </a:rPr>
              <a:t>Additional Niagara Region Sexual</a:t>
            </a:r>
            <a:r>
              <a:rPr lang="en-CA" sz="1200" b="1" baseline="0" dirty="0" smtClean="0">
                <a:solidFill>
                  <a:schemeClr val="tx1"/>
                </a:solidFill>
                <a:sym typeface="Wingdings" panose="05000000000000000000" pitchFamily="2" charset="2"/>
              </a:rPr>
              <a:t> Orientation and Gender Identity Resources: </a:t>
            </a:r>
            <a:r>
              <a:rPr lang="en-CA" sz="1200" dirty="0" smtClean="0">
                <a:solidFill>
                  <a:schemeClr val="tx1"/>
                </a:solidFill>
                <a:sym typeface="Wingdings" panose="05000000000000000000" pitchFamily="2" charset="2"/>
                <a:hlinkClick r:id="rId4"/>
              </a:rPr>
              <a:t>https://www.niagararegion.ca/living/health_wellness/sexualhealth/orientation.aspx</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Egale</a:t>
            </a:r>
            <a:r>
              <a:rPr lang="en-CA" sz="1200" dirty="0" smtClean="0">
                <a:solidFill>
                  <a:schemeClr val="tx1"/>
                </a:solidFill>
                <a:sym typeface="Wingdings" panose="05000000000000000000" pitchFamily="2" charset="2"/>
              </a:rPr>
              <a:t>  </a:t>
            </a:r>
            <a:r>
              <a:rPr lang="en-CA" sz="1200" dirty="0" smtClean="0">
                <a:solidFill>
                  <a:schemeClr val="tx1"/>
                </a:solidFill>
                <a:sym typeface="Wingdings" panose="05000000000000000000" pitchFamily="2" charset="2"/>
                <a:hlinkClick r:id="rId5"/>
              </a:rPr>
              <a:t>https://egale.ca/</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6"/>
              </a:rPr>
              <a:t>https://egale.ca/awareness/supporting-gender-diverse-child/</a:t>
            </a:r>
            <a:r>
              <a:rPr lang="en-CA" sz="1200" dirty="0" smtClean="0">
                <a:solidFill>
                  <a:schemeClr val="tx1"/>
                </a:solidFill>
                <a:sym typeface="Wingdings" panose="05000000000000000000" pitchFamily="2" charset="2"/>
              </a:rPr>
              <a:t>)</a:t>
            </a:r>
            <a:endParaRPr lang="en-CA" sz="1200" dirty="0" smtClean="0">
              <a:solidFill>
                <a:schemeClr val="tx1"/>
              </a:solidFill>
            </a:endParaRPr>
          </a:p>
          <a:p>
            <a:pPr>
              <a:buClr>
                <a:schemeClr val="tx1"/>
              </a:buClr>
            </a:pPr>
            <a:r>
              <a:rPr lang="en-CA" sz="1200" dirty="0" smtClean="0">
                <a:solidFill>
                  <a:schemeClr val="tx1"/>
                </a:solidFill>
              </a:rPr>
              <a:t>Rainbow Health Ontario </a:t>
            </a:r>
            <a:r>
              <a:rPr lang="en-CA" sz="1200" dirty="0" smtClean="0">
                <a:solidFill>
                  <a:schemeClr val="tx1"/>
                </a:solidFill>
                <a:sym typeface="Wingdings" panose="05000000000000000000" pitchFamily="2" charset="2"/>
              </a:rPr>
              <a:t> </a:t>
            </a:r>
            <a:r>
              <a:rPr lang="en-CA" sz="1200" dirty="0" smtClean="0">
                <a:solidFill>
                  <a:schemeClr val="tx1"/>
                </a:solidFill>
                <a:sym typeface="Wingdings" panose="05000000000000000000" pitchFamily="2" charset="2"/>
                <a:hlinkClick r:id="rId7"/>
              </a:rPr>
              <a:t>https://www.rainbowhealthontario.ca/</a:t>
            </a:r>
            <a:r>
              <a:rPr lang="en-CA" sz="1200" dirty="0" smtClean="0">
                <a:solidFill>
                  <a:schemeClr val="tx1"/>
                </a:solidFill>
                <a:sym typeface="Wingdings" panose="05000000000000000000" pitchFamily="2" charset="2"/>
              </a:rPr>
              <a:t> </a:t>
            </a:r>
          </a:p>
          <a:p>
            <a:pPr>
              <a:buClr>
                <a:schemeClr val="tx1"/>
              </a:buClr>
            </a:pPr>
            <a:r>
              <a:rPr lang="en-CA" sz="1200" dirty="0" err="1" smtClean="0">
                <a:solidFill>
                  <a:schemeClr val="tx1"/>
                </a:solidFill>
                <a:sym typeface="Wingdings" panose="05000000000000000000" pitchFamily="2" charset="2"/>
              </a:rPr>
              <a:t>Pflag</a:t>
            </a:r>
            <a:r>
              <a:rPr lang="en-CA" sz="1200" baseline="0" dirty="0" smtClean="0">
                <a:solidFill>
                  <a:schemeClr val="tx1"/>
                </a:solidFill>
                <a:sym typeface="Wingdings" panose="05000000000000000000" pitchFamily="2" charset="2"/>
              </a:rPr>
              <a:t> Niagara Region  https://sites.google.com/pflagcanada.ca/pflagniagara/ </a:t>
            </a:r>
          </a:p>
          <a:p>
            <a:pPr>
              <a:buClr>
                <a:schemeClr val="tx1"/>
              </a:buClr>
            </a:pPr>
            <a:r>
              <a:rPr lang="en-CA" sz="1200" baseline="0" dirty="0" smtClean="0">
                <a:solidFill>
                  <a:schemeClr val="tx1"/>
                </a:solidFill>
                <a:sym typeface="Wingdings" panose="05000000000000000000" pitchFamily="2" charset="2"/>
              </a:rPr>
              <a:t>Transgender Niagara  http://www.transgenderniagara.com/ </a:t>
            </a:r>
            <a:endParaRPr lang="en-CA" sz="1200" dirty="0" smtClean="0">
              <a:solidFill>
                <a:schemeClr val="tx1"/>
              </a:solidFill>
              <a:sym typeface="Wingdings" panose="05000000000000000000" pitchFamily="2" charset="2"/>
            </a:endParaRPr>
          </a:p>
          <a:p>
            <a:pPr>
              <a:buClr>
                <a:schemeClr val="tx1"/>
              </a:buClr>
            </a:pPr>
            <a:r>
              <a:rPr lang="en-CA" sz="1200" dirty="0" smtClean="0">
                <a:solidFill>
                  <a:schemeClr val="tx1"/>
                </a:solidFill>
                <a:sym typeface="Wingdings" panose="05000000000000000000" pitchFamily="2" charset="2"/>
              </a:rPr>
              <a:t>OUT Niagara  https://www.outniagara.org/ </a:t>
            </a:r>
          </a:p>
          <a:p>
            <a:pPr marL="457200" marR="0" lvl="0" indent="-298450" algn="l" defTabSz="914400" rtl="0" eaLnBrk="1" fontAlgn="auto" latinLnBrk="0" hangingPunct="1">
              <a:lnSpc>
                <a:spcPct val="100000"/>
              </a:lnSpc>
              <a:spcBef>
                <a:spcPts val="0"/>
              </a:spcBef>
              <a:spcAft>
                <a:spcPts val="0"/>
              </a:spcAft>
              <a:buClr>
                <a:schemeClr val="tx1"/>
              </a:buClr>
              <a:buSzPts val="1100"/>
              <a:buFont typeface="Arial"/>
              <a:buChar char="●"/>
              <a:tabLst/>
              <a:defRPr/>
            </a:pPr>
            <a:r>
              <a:rPr lang="en-CA" sz="1200" dirty="0" smtClean="0">
                <a:solidFill>
                  <a:schemeClr val="tx1"/>
                </a:solidFill>
                <a:sym typeface="Wingdings" panose="05000000000000000000" pitchFamily="2" charset="2"/>
              </a:rPr>
              <a:t>Rainbow</a:t>
            </a:r>
            <a:r>
              <a:rPr lang="en-CA" sz="1200" baseline="0" dirty="0" smtClean="0">
                <a:solidFill>
                  <a:schemeClr val="tx1"/>
                </a:solidFill>
                <a:sym typeface="Wingdings" panose="05000000000000000000" pitchFamily="2" charset="2"/>
              </a:rPr>
              <a:t> Niagara  https://www.queerevents.ca/community-resources/community-resources/rainbow-Niagara </a:t>
            </a:r>
            <a:endParaRPr lang="en-CA" sz="1200" dirty="0" smtClean="0">
              <a:solidFill>
                <a:schemeClr val="tx1"/>
              </a:solidFill>
              <a:sym typeface="Wingdings" panose="05000000000000000000" pitchFamily="2" charset="2"/>
            </a:endParaRPr>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200" b="1" i="0" u="none" strike="noStrike" cap="none" dirty="0" smtClean="0">
                <a:solidFill>
                  <a:srgbClr val="000000"/>
                </a:solidFill>
                <a:effectLst/>
                <a:latin typeface="Arial"/>
                <a:cs typeface="Arial"/>
                <a:sym typeface="Arial"/>
              </a:rPr>
              <a:t>Image from </a:t>
            </a:r>
            <a:r>
              <a:rPr lang="en-US" sz="1200" b="1" i="0" u="none" strike="noStrike" cap="none" dirty="0" err="1" smtClean="0">
                <a:solidFill>
                  <a:srgbClr val="000000"/>
                </a:solidFill>
                <a:effectLst/>
                <a:latin typeface="Arial"/>
                <a:cs typeface="Arial"/>
                <a:sym typeface="Arial"/>
              </a:rPr>
              <a:t>Canva</a:t>
            </a:r>
            <a:r>
              <a:rPr lang="en-US" sz="1200" b="1" i="0" u="none" strike="noStrike" cap="none" dirty="0" smtClean="0">
                <a:solidFill>
                  <a:srgbClr val="000000"/>
                </a:solidFill>
                <a:effectLst/>
                <a:latin typeface="Arial"/>
                <a:cs typeface="Arial"/>
                <a:sym typeface="Arial"/>
              </a:rPr>
              <a:t>. </a:t>
            </a:r>
            <a:endParaRPr lang="en-US" sz="1200" i="0" dirty="0" smtClean="0"/>
          </a:p>
          <a:p>
            <a:pPr marL="0" lvl="0" indent="0" algn="l" rtl="0">
              <a:lnSpc>
                <a:spcPct val="115000"/>
              </a:lnSpc>
              <a:spcBef>
                <a:spcPts val="0"/>
              </a:spcBef>
              <a:spcAft>
                <a:spcPts val="0"/>
              </a:spcAft>
              <a:buClr>
                <a:schemeClr val="dk1"/>
              </a:buClr>
              <a:buSzPts val="1100"/>
              <a:buFont typeface="Arial"/>
              <a:buNone/>
            </a:pPr>
            <a:endParaRPr lang="en-US" sz="12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324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Kids Help Phone: Canada’s only 24/7, national support service. They are a confidential service that offers professional counselling, information and referrals, and volunteer-led support to young people in both English and French. You can call Kids Help Phone at 1-800-668-6868, or text and live chat at https://kidshelpphone.ca/.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ea typeface="Arial"/>
                <a:cs typeface="Arial"/>
                <a:sym typeface="Arial"/>
              </a:rPr>
              <a:t>Photo Reference: </a:t>
            </a:r>
            <a:r>
              <a:rPr lang="en-US" sz="1100" b="0" i="0" u="none" strike="noStrike" cap="none" baseline="0" dirty="0" smtClean="0">
                <a:solidFill>
                  <a:srgbClr val="000000"/>
                </a:solidFill>
                <a:latin typeface="Arial"/>
                <a:ea typeface="Arial"/>
                <a:cs typeface="Arial"/>
                <a:sym typeface="Arial"/>
              </a:rPr>
              <a:t>Jack.org (2022). Educational Social Media Posts: Kids Help Phone Social Media Pack. https://jack.org/Resources/COVID-19-Youth-Mental-Health-Resource-Hub?lang=en-ca </a:t>
            </a:r>
            <a:endParaRPr lang="en-US" sz="1100" b="1"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1901578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chemeClr val="tx1"/>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158750" marR="0" lvl="0" indent="0" algn="l" defTabSz="914400" rtl="0" eaLnBrk="1" fontAlgn="auto" latinLnBrk="0" hangingPunct="1">
              <a:lnSpc>
                <a:spcPct val="100000"/>
              </a:lnSpc>
              <a:spcBef>
                <a:spcPts val="0"/>
              </a:spcBef>
              <a:spcAft>
                <a:spcPts val="0"/>
              </a:spcAft>
              <a:buClr>
                <a:schemeClr val="tx1"/>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LGBTQ+ allies are critical to the success of the movement to accept and embrace sexual diversity. </a:t>
            </a:r>
            <a:endParaRPr lang="en-CA" b="0" u="none" dirty="0" smtClean="0">
              <a:solidFill>
                <a:schemeClr val="tx1"/>
              </a:solidFill>
              <a:sym typeface="Wingdings" panose="05000000000000000000" pitchFamily="2" charset="2"/>
            </a:endParaRPr>
          </a:p>
          <a:p>
            <a:pPr marL="158750" indent="0">
              <a:buClr>
                <a:schemeClr val="tx1"/>
              </a:buClr>
              <a:buNone/>
            </a:pPr>
            <a:endParaRPr lang="en-CA" b="1" dirty="0" smtClean="0">
              <a:solidFill>
                <a:schemeClr val="tx1"/>
              </a:solidFill>
              <a:sym typeface="Wingdings" panose="05000000000000000000" pitchFamily="2" charset="2"/>
            </a:endParaRPr>
          </a:p>
          <a:p>
            <a:pPr marL="158750" indent="0">
              <a:buClr>
                <a:schemeClr val="tx1"/>
              </a:buClr>
              <a:buNone/>
            </a:pPr>
            <a:r>
              <a:rPr lang="en-CA" b="1" dirty="0" smtClean="0">
                <a:solidFill>
                  <a:schemeClr val="tx1"/>
                </a:solidFill>
                <a:sym typeface="Wingdings" panose="05000000000000000000" pitchFamily="2" charset="2"/>
              </a:rPr>
              <a:t>Image from </a:t>
            </a:r>
            <a:r>
              <a:rPr lang="en-CA" b="1" dirty="0" err="1" smtClean="0">
                <a:solidFill>
                  <a:schemeClr val="tx1"/>
                </a:solidFill>
                <a:sym typeface="Wingdings" panose="05000000000000000000" pitchFamily="2" charset="2"/>
              </a:rPr>
              <a:t>Canva</a:t>
            </a:r>
            <a:endParaRPr lang="en-CA" b="1" dirty="0" smtClean="0">
              <a:solidFill>
                <a:schemeClr val="tx1"/>
              </a:solidFill>
              <a:sym typeface="Wingdings" panose="05000000000000000000" pitchFamily="2" charset="2"/>
            </a:endParaRPr>
          </a:p>
        </p:txBody>
      </p:sp>
    </p:spTree>
    <p:extLst>
      <p:ext uri="{BB962C8B-B14F-4D97-AF65-F5344CB8AC3E}">
        <p14:creationId xmlns:p14="http://schemas.microsoft.com/office/powerpoint/2010/main" val="249539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c8e8eaf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c8e8eaf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922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cs typeface="Arial"/>
                <a:sym typeface="Arial"/>
              </a:rPr>
              <a:t>When looking at the Ontario elementary Health and Physical Education curriculum (2019), the expectation specifically states: male, female, Two-Spirit, transgender, heterosexual, gay, lesbian, bisexual, pansexual, and asexual are gender identities and sexual orientations that should be covered (refer to page 282 of the curriculum document).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5341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0" dirty="0" smtClean="0">
              <a:solidFill>
                <a:schemeClr val="dk1"/>
              </a:solidFill>
            </a:endParaRPr>
          </a:p>
          <a:p>
            <a:pPr marL="0" lvl="0" indent="0" algn="l" rtl="0">
              <a:spcBef>
                <a:spcPts val="0"/>
              </a:spcBef>
              <a:spcAft>
                <a:spcPts val="0"/>
              </a:spcAft>
              <a:buClr>
                <a:schemeClr val="dk1"/>
              </a:buClr>
              <a:buSzPts val="1100"/>
              <a:buFont typeface="Arial"/>
              <a:buNone/>
            </a:pPr>
            <a:r>
              <a:rPr lang="en-US" b="0" dirty="0" smtClean="0">
                <a:solidFill>
                  <a:schemeClr val="dk1"/>
                </a:solidFill>
              </a:rPr>
              <a:t>For</a:t>
            </a:r>
            <a:r>
              <a:rPr lang="en-US" b="0" baseline="0" dirty="0" smtClean="0">
                <a:solidFill>
                  <a:schemeClr val="dk1"/>
                </a:solidFill>
              </a:rPr>
              <a:t> additional information on Sex, Sexual Orientation, Gender Identity and Gender Expression, refer to the following resource:</a:t>
            </a:r>
          </a:p>
          <a:p>
            <a:pPr marL="171450" lvl="0" indent="-171450" algn="l" rtl="0">
              <a:spcBef>
                <a:spcPts val="0"/>
              </a:spcBef>
              <a:spcAft>
                <a:spcPts val="0"/>
              </a:spcAft>
              <a:buClr>
                <a:schemeClr val="dk1"/>
              </a:buClr>
              <a:buSzPts val="1100"/>
            </a:pPr>
            <a:r>
              <a:rPr lang="en-US" b="0" dirty="0" err="1" smtClean="0">
                <a:solidFill>
                  <a:schemeClr val="dk1"/>
                </a:solidFill>
              </a:rPr>
              <a:t>Westheimer</a:t>
            </a:r>
            <a:r>
              <a:rPr lang="en-US" b="0" dirty="0" smtClean="0">
                <a:solidFill>
                  <a:schemeClr val="dk1"/>
                </a:solidFill>
              </a:rPr>
              <a:t>,</a:t>
            </a:r>
            <a:r>
              <a:rPr lang="en-US" b="0" baseline="0" dirty="0" smtClean="0">
                <a:solidFill>
                  <a:schemeClr val="dk1"/>
                </a:solidFill>
              </a:rPr>
              <a:t> K. (2015). Learning for Justice: Sex? Sexual Orientation? Gender Identity? Gender Expression? https://www.learningforjustice.org/magazine/summer-2015/sex-sexual-orientation-gender-identity-gender-expression </a:t>
            </a:r>
            <a:endParaRPr lang="en-US" b="0" dirty="0" smtClean="0">
              <a:solidFill>
                <a:schemeClr val="dk1"/>
              </a:solidFill>
            </a:endParaRP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baseline="0" dirty="0" smtClean="0">
                <a:solidFill>
                  <a:srgbClr val="000000"/>
                </a:solidFill>
                <a:latin typeface="Arial"/>
                <a:cs typeface="Arial"/>
                <a:sym typeface="Arial"/>
              </a:rPr>
              <a:t>Image from </a:t>
            </a:r>
            <a:r>
              <a:rPr lang="en-US" sz="1100" b="1" i="0" u="none" strike="noStrike" cap="none" baseline="0" dirty="0" err="1" smtClean="0">
                <a:solidFill>
                  <a:srgbClr val="000000"/>
                </a:solidFill>
                <a:latin typeface="Arial"/>
                <a:cs typeface="Arial"/>
                <a:sym typeface="Arial"/>
              </a:rPr>
              <a:t>Canva</a:t>
            </a:r>
            <a:endParaRPr lang="en-US" b="1" dirty="0" smtClean="0"/>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p:txBody>
      </p:sp>
    </p:spTree>
    <p:extLst>
      <p:ext uri="{BB962C8B-B14F-4D97-AF65-F5344CB8AC3E}">
        <p14:creationId xmlns:p14="http://schemas.microsoft.com/office/powerpoint/2010/main" val="301114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1"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supported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Knowledge/Notes</a:t>
            </a:r>
            <a:r>
              <a:rPr lang="en-US" sz="1100" b="1" i="0" u="none" strike="noStrike" cap="none" dirty="0" smtClean="0">
                <a:solidFill>
                  <a:srgbClr val="000000"/>
                </a:solidFill>
                <a:effectLst/>
                <a:latin typeface="Arial"/>
                <a:cs typeface="Arial"/>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about and understand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84228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ea typeface="Arial"/>
                <a:cs typeface="Arial"/>
                <a:sym typeface="Arial"/>
              </a:rPr>
              <a:t>General</a:t>
            </a:r>
            <a:r>
              <a:rPr lang="en-US" sz="1100" b="1" i="0" u="sng" strike="noStrike" cap="none" baseline="0" dirty="0" smtClean="0">
                <a:solidFill>
                  <a:srgbClr val="000000"/>
                </a:solidFill>
                <a:effectLst/>
                <a:latin typeface="Arial"/>
                <a:ea typeface="Arial"/>
                <a:cs typeface="Arial"/>
                <a:sym typeface="Arial"/>
              </a:rPr>
              <a:t> Information</a:t>
            </a:r>
            <a:endParaRPr lang="en-US" sz="1100" b="1" i="0" u="sng"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especially when it is related to your gender and sexual diversity. There are many factors that help to form your identity, which can </a:t>
            </a:r>
            <a:r>
              <a:rPr lang="en-US" sz="1100" b="0" i="0" u="none" strike="noStrike" cap="none" dirty="0" smtClean="0">
                <a:solidFill>
                  <a:srgbClr val="000000"/>
                </a:solidFill>
                <a:effectLst/>
                <a:latin typeface="Arial"/>
                <a:ea typeface="Arial"/>
                <a:cs typeface="Arial"/>
                <a:sym typeface="Arial"/>
              </a:rPr>
              <a:t>have an</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self-concept and well-being.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365340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f6cf7e69c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f6cf7e69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CA" sz="1100" b="1" i="0" u="sng" strike="noStrike" cap="none" baseline="0" dirty="0" smtClean="0">
              <a:solidFill>
                <a:srgbClr val="000000"/>
              </a:solidFill>
              <a:latin typeface="Arial"/>
              <a:ea typeface="Arial"/>
              <a:cs typeface="Arial"/>
              <a:sym typeface="Arial"/>
            </a:endParaRPr>
          </a:p>
          <a:p>
            <a:pPr marL="158750" indent="0">
              <a:buNone/>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your sexuality with your parents or friends, but it’s important we all understand gender and sexual diversity so we can be supportive and respectful of others.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This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rgbClr val="000000"/>
                </a:solidFill>
                <a:latin typeface="Arial"/>
                <a:cs typeface="Arial"/>
                <a:sym typeface="Arial"/>
              </a:rPr>
              <a:t>Images from </a:t>
            </a:r>
            <a:r>
              <a:rPr lang="en-US" sz="1100" b="1" i="0" u="none" strike="noStrike" cap="none" baseline="0" dirty="0" err="1" smtClean="0">
                <a:solidFill>
                  <a:srgbClr val="000000"/>
                </a:solidFill>
                <a:latin typeface="Arial"/>
                <a:cs typeface="Arial"/>
                <a:sym typeface="Arial"/>
              </a:rPr>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862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2">
            <a:alphaModFix/>
          </a:blip>
          <a:stretch>
            <a:fillRect/>
          </a:stretch>
        </p:blipFill>
        <p:spPr>
          <a:xfrm>
            <a:off x="0" y="-1682325"/>
            <a:ext cx="9144000" cy="6858000"/>
          </a:xfrm>
          <a:prstGeom prst="rect">
            <a:avLst/>
          </a:prstGeom>
          <a:noFill/>
          <a:ln>
            <a:noFill/>
          </a:ln>
        </p:spPr>
      </p:pic>
      <p:pic>
        <p:nvPicPr>
          <p:cNvPr id="10" name="Google Shape;10;p1"/>
          <p:cNvPicPr preferRelativeResize="0"/>
          <p:nvPr/>
        </p:nvPicPr>
        <p:blipFill rotWithShape="1">
          <a:blip r:embed="rId13">
            <a:alphaModFix/>
          </a:blip>
          <a:srcRect t="79688"/>
          <a:stretch/>
        </p:blipFill>
        <p:spPr>
          <a:xfrm>
            <a:off x="0" y="3750475"/>
            <a:ext cx="9144000" cy="13930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xXAoG8vAyzI" TargetMode="Externa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hyperlink" Target="https://youtu.be/xXAoG8vAyz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itspronouncedmetrosexual.com/2018/10/the-genderbread-person-v4/"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311696" y="-174840"/>
            <a:ext cx="8520600" cy="1462952"/>
          </a:xfrm>
        </p:spPr>
        <p:txBody>
          <a:bodyPr anchor="ctr">
            <a:normAutofit/>
          </a:bodyPr>
          <a:lstStyle/>
          <a:p>
            <a:r>
              <a:rPr lang="en-CA" sz="4000" b="1" dirty="0" smtClean="0"/>
              <a:t>Gender and Sexual Diversity</a:t>
            </a:r>
            <a:endParaRPr lang="en-CA" sz="4000" b="1" dirty="0"/>
          </a:p>
        </p:txBody>
      </p:sp>
      <p:pic>
        <p:nvPicPr>
          <p:cNvPr id="2" name="Picture 1"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549" y="725016"/>
            <a:ext cx="2857143" cy="2857143"/>
          </a:xfrm>
          <a:prstGeom prst="rect">
            <a:avLst/>
          </a:prstGeom>
        </p:spPr>
      </p:pic>
      <p:sp>
        <p:nvSpPr>
          <p:cNvPr id="4" name="Subtitle 3"/>
          <p:cNvSpPr>
            <a:spLocks noGrp="1"/>
          </p:cNvSpPr>
          <p:nvPr>
            <p:ph type="subTitle" idx="1"/>
          </p:nvPr>
        </p:nvSpPr>
        <p:spPr>
          <a:xfrm>
            <a:off x="3442911" y="3487935"/>
            <a:ext cx="2258171" cy="567230"/>
          </a:xfrm>
        </p:spPr>
        <p:txBody>
          <a:bodyPr>
            <a:normAutofit/>
          </a:bodyPr>
          <a:lstStyle/>
          <a:p>
            <a:r>
              <a:rPr lang="en-CA" sz="2400" dirty="0" smtClean="0">
                <a:solidFill>
                  <a:schemeClr val="tx1"/>
                </a:solidFill>
              </a:rPr>
              <a:t>Intermediate</a:t>
            </a:r>
            <a:endParaRPr lang="en-CA" sz="2400" dirty="0">
              <a:solidFill>
                <a:schemeClr val="tx1"/>
              </a:solidFill>
            </a:endParaRPr>
          </a:p>
        </p:txBody>
      </p:sp>
    </p:spTree>
    <p:extLst>
      <p:ext uri="{BB962C8B-B14F-4D97-AF65-F5344CB8AC3E}">
        <p14:creationId xmlns:p14="http://schemas.microsoft.com/office/powerpoint/2010/main" val="52305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49540"/>
            <a:ext cx="8520600" cy="101772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Diversity is all the ways we are different from each other…</a:t>
            </a:r>
            <a:endParaRPr lang="en-CA" b="1" dirty="0">
              <a:latin typeface="+mj-lt"/>
            </a:endParaRPr>
          </a:p>
        </p:txBody>
      </p:sp>
      <p:sp>
        <p:nvSpPr>
          <p:cNvPr id="3" name="Text Placeholder 2"/>
          <p:cNvSpPr>
            <a:spLocks noGrp="1"/>
          </p:cNvSpPr>
          <p:nvPr>
            <p:ph type="body" idx="1"/>
          </p:nvPr>
        </p:nvSpPr>
        <p:spPr>
          <a:xfrm>
            <a:off x="311700" y="1565071"/>
            <a:ext cx="2802203" cy="2357180"/>
          </a:xfrm>
        </p:spPr>
        <p:txBody>
          <a:bodyPr>
            <a:noAutofit/>
          </a:bodyPr>
          <a:lstStyle/>
          <a:p>
            <a:pPr marL="114300" indent="0">
              <a:buClr>
                <a:schemeClr val="tx1"/>
              </a:buClr>
              <a:buNone/>
            </a:pPr>
            <a:r>
              <a:rPr lang="en-CA" sz="2000" dirty="0" smtClean="0">
                <a:solidFill>
                  <a:schemeClr val="tx1"/>
                </a:solidFill>
                <a:latin typeface="+mn-lt"/>
              </a:rPr>
              <a:t>We see diversity in:</a:t>
            </a:r>
          </a:p>
          <a:p>
            <a:pPr>
              <a:buClr>
                <a:schemeClr val="tx1"/>
              </a:buClr>
              <a:buFont typeface="Arial" panose="020B0604020202020204" pitchFamily="34" charset="0"/>
              <a:buChar char="•"/>
            </a:pPr>
            <a:r>
              <a:rPr lang="en-CA" sz="2000" dirty="0" smtClean="0">
                <a:solidFill>
                  <a:schemeClr val="tx1"/>
                </a:solidFill>
                <a:latin typeface="+mn-lt"/>
              </a:rPr>
              <a:t>Sex assigned at birth</a:t>
            </a:r>
            <a:endParaRPr lang="en-CA" sz="2000" dirty="0">
              <a:solidFill>
                <a:schemeClr val="tx1"/>
              </a:solidFill>
              <a:latin typeface="+mn-lt"/>
            </a:endParaRPr>
          </a:p>
          <a:p>
            <a:pPr>
              <a:buClr>
                <a:schemeClr val="tx1"/>
              </a:buClr>
              <a:buFont typeface="Arial" panose="020B0604020202020204" pitchFamily="34" charset="0"/>
              <a:buChar char="•"/>
            </a:pPr>
            <a:r>
              <a:rPr lang="en-CA" sz="2000" dirty="0">
                <a:solidFill>
                  <a:schemeClr val="tx1"/>
                </a:solidFill>
                <a:latin typeface="+mn-lt"/>
              </a:rPr>
              <a:t>Sexual </a:t>
            </a:r>
            <a:r>
              <a:rPr lang="en-CA" sz="2000" dirty="0" smtClean="0">
                <a:solidFill>
                  <a:schemeClr val="tx1"/>
                </a:solidFill>
                <a:latin typeface="+mn-lt"/>
              </a:rPr>
              <a:t>orientation</a:t>
            </a:r>
            <a:endParaRPr lang="en-CA" sz="2000" dirty="0">
              <a:solidFill>
                <a:schemeClr val="tx1"/>
              </a:solidFill>
              <a:latin typeface="+mn-lt"/>
            </a:endParaRPr>
          </a:p>
          <a:p>
            <a:pPr>
              <a:buClr>
                <a:schemeClr val="tx1"/>
              </a:buClr>
              <a:buFont typeface="Arial" panose="020B0604020202020204" pitchFamily="34" charset="0"/>
              <a:buChar char="•"/>
            </a:pPr>
            <a:r>
              <a:rPr lang="en-CA" sz="2000" dirty="0">
                <a:solidFill>
                  <a:schemeClr val="tx1"/>
                </a:solidFill>
                <a:latin typeface="+mn-lt"/>
              </a:rPr>
              <a:t>Gender identity</a:t>
            </a:r>
          </a:p>
          <a:p>
            <a:pPr>
              <a:buClr>
                <a:schemeClr val="tx1"/>
              </a:buClr>
              <a:buFont typeface="Arial" panose="020B0604020202020204" pitchFamily="34" charset="0"/>
              <a:buChar char="•"/>
            </a:pPr>
            <a:r>
              <a:rPr lang="en-CA" sz="2000" dirty="0">
                <a:solidFill>
                  <a:schemeClr val="tx1"/>
                </a:solidFill>
                <a:latin typeface="+mn-lt"/>
              </a:rPr>
              <a:t>Gender </a:t>
            </a:r>
            <a:r>
              <a:rPr lang="en-CA" sz="2000" dirty="0" smtClean="0">
                <a:solidFill>
                  <a:schemeClr val="tx1"/>
                </a:solidFill>
                <a:latin typeface="+mn-lt"/>
              </a:rPr>
              <a:t>expression</a:t>
            </a:r>
            <a:endParaRPr lang="en-CA" sz="2000" dirty="0">
              <a:solidFill>
                <a:schemeClr val="tx1"/>
              </a:solidFill>
              <a:latin typeface="+mn-lt"/>
            </a:endParaRPr>
          </a:p>
        </p:txBody>
      </p:sp>
      <p:sp>
        <p:nvSpPr>
          <p:cNvPr id="5" name="Text Placeholder 2"/>
          <p:cNvSpPr txBox="1">
            <a:spLocks/>
          </p:cNvSpPr>
          <p:nvPr/>
        </p:nvSpPr>
        <p:spPr>
          <a:xfrm>
            <a:off x="2980396" y="1938465"/>
            <a:ext cx="1853967" cy="198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buFont typeface="Arial" panose="020B0604020202020204" pitchFamily="34" charset="0"/>
              <a:buChar char="•"/>
            </a:pPr>
            <a:r>
              <a:rPr lang="en-CA" sz="2000" dirty="0">
                <a:solidFill>
                  <a:schemeClr val="tx1"/>
                </a:solidFill>
              </a:rPr>
              <a:t>Race</a:t>
            </a:r>
          </a:p>
          <a:p>
            <a:pPr>
              <a:buClr>
                <a:schemeClr val="tx1"/>
              </a:buClr>
              <a:buFont typeface="Arial" panose="020B0604020202020204" pitchFamily="34" charset="0"/>
              <a:buChar char="•"/>
            </a:pPr>
            <a:r>
              <a:rPr lang="en-CA" sz="2000" dirty="0">
                <a:solidFill>
                  <a:schemeClr val="tx1"/>
                </a:solidFill>
              </a:rPr>
              <a:t>Religion</a:t>
            </a:r>
          </a:p>
          <a:p>
            <a:pPr>
              <a:buClr>
                <a:schemeClr val="tx1"/>
              </a:buClr>
              <a:buFont typeface="Arial" panose="020B0604020202020204" pitchFamily="34" charset="0"/>
              <a:buChar char="•"/>
            </a:pPr>
            <a:r>
              <a:rPr lang="en-CA" sz="2000" dirty="0" smtClean="0">
                <a:solidFill>
                  <a:schemeClr val="tx1"/>
                </a:solidFill>
              </a:rPr>
              <a:t>Culture</a:t>
            </a:r>
            <a:endParaRPr lang="en-CA" sz="2000" dirty="0">
              <a:solidFill>
                <a:schemeClr val="tx1"/>
              </a:solidFill>
            </a:endParaRPr>
          </a:p>
          <a:p>
            <a:pPr>
              <a:buClr>
                <a:schemeClr val="tx1"/>
              </a:buClr>
              <a:buFont typeface="Arial" panose="020B0604020202020204" pitchFamily="34" charset="0"/>
              <a:buChar char="•"/>
            </a:pPr>
            <a:r>
              <a:rPr lang="en-CA" sz="2000" dirty="0">
                <a:solidFill>
                  <a:schemeClr val="tx1"/>
                </a:solidFill>
              </a:rPr>
              <a:t>Family</a:t>
            </a:r>
          </a:p>
          <a:p>
            <a:pPr>
              <a:buClr>
                <a:schemeClr val="tx1"/>
              </a:buClr>
              <a:buFont typeface="Arial" panose="020B0604020202020204" pitchFamily="34" charset="0"/>
              <a:buChar char="•"/>
            </a:pPr>
            <a:r>
              <a:rPr lang="en-CA" sz="2000" dirty="0">
                <a:solidFill>
                  <a:schemeClr val="tx1"/>
                </a:solidFill>
              </a:rPr>
              <a:t>Status</a:t>
            </a:r>
          </a:p>
        </p:txBody>
      </p:sp>
      <p:pic>
        <p:nvPicPr>
          <p:cNvPr id="4" name="Picture 3" descr="people of diverse backgrounds"/>
          <p:cNvPicPr>
            <a:picLocks noChangeAspect="1"/>
          </p:cNvPicPr>
          <p:nvPr/>
        </p:nvPicPr>
        <p:blipFill rotWithShape="1">
          <a:blip r:embed="rId3">
            <a:extLst>
              <a:ext uri="{28A0092B-C50C-407E-A947-70E740481C1C}">
                <a14:useLocalDpi xmlns:a14="http://schemas.microsoft.com/office/drawing/2010/main" val="0"/>
              </a:ext>
            </a:extLst>
          </a:blip>
          <a:srcRect b="16721"/>
          <a:stretch/>
        </p:blipFill>
        <p:spPr>
          <a:xfrm>
            <a:off x="4345498" y="1740660"/>
            <a:ext cx="2857143" cy="2379397"/>
          </a:xfrm>
          <a:prstGeom prst="rect">
            <a:avLst/>
          </a:prstGeom>
        </p:spPr>
      </p:pic>
      <p:pic>
        <p:nvPicPr>
          <p:cNvPr id="6" name="Picture 5" descr="people of diverse backgrounds 2"/>
          <p:cNvPicPr>
            <a:picLocks noChangeAspect="1"/>
          </p:cNvPicPr>
          <p:nvPr/>
        </p:nvPicPr>
        <p:blipFill rotWithShape="1">
          <a:blip r:embed="rId4">
            <a:extLst>
              <a:ext uri="{28A0092B-C50C-407E-A947-70E740481C1C}">
                <a14:useLocalDpi xmlns:a14="http://schemas.microsoft.com/office/drawing/2010/main" val="0"/>
              </a:ext>
            </a:extLst>
          </a:blip>
          <a:srcRect r="7602" b="22566"/>
          <a:stretch/>
        </p:blipFill>
        <p:spPr>
          <a:xfrm>
            <a:off x="6425967" y="1665159"/>
            <a:ext cx="2718033" cy="2379397"/>
          </a:xfrm>
          <a:prstGeom prst="rect">
            <a:avLst/>
          </a:prstGeom>
        </p:spPr>
      </p:pic>
    </p:spTree>
    <p:extLst>
      <p:ext uri="{BB962C8B-B14F-4D97-AF65-F5344CB8AC3E}">
        <p14:creationId xmlns:p14="http://schemas.microsoft.com/office/powerpoint/2010/main" val="218805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6743"/>
            <a:ext cx="8520600" cy="951289"/>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What is Self-Concept?</a:t>
            </a:r>
            <a:endParaRPr lang="en-CA" b="1" dirty="0">
              <a:latin typeface="+mj-lt"/>
            </a:endParaRPr>
          </a:p>
        </p:txBody>
      </p:sp>
      <p:pic>
        <p:nvPicPr>
          <p:cNvPr id="4" name="Picture 3" descr="person with a line to a list, gear, heart and light bulb... developing a self-concept"/>
          <p:cNvPicPr>
            <a:picLocks noChangeAspect="1"/>
          </p:cNvPicPr>
          <p:nvPr/>
        </p:nvPicPr>
        <p:blipFill rotWithShape="1">
          <a:blip r:embed="rId3">
            <a:extLst>
              <a:ext uri="{28A0092B-C50C-407E-A947-70E740481C1C}">
                <a14:useLocalDpi xmlns:a14="http://schemas.microsoft.com/office/drawing/2010/main" val="0"/>
              </a:ext>
            </a:extLst>
          </a:blip>
          <a:srcRect l="4638" t="6649" r="3525" b="7080"/>
          <a:stretch/>
        </p:blipFill>
        <p:spPr>
          <a:xfrm>
            <a:off x="508884" y="1509824"/>
            <a:ext cx="2623931" cy="2464904"/>
          </a:xfrm>
          <a:prstGeom prst="rect">
            <a:avLst/>
          </a:prstGeom>
        </p:spPr>
      </p:pic>
      <p:sp>
        <p:nvSpPr>
          <p:cNvPr id="3" name="Text Placeholder 2"/>
          <p:cNvSpPr>
            <a:spLocks noGrp="1"/>
          </p:cNvSpPr>
          <p:nvPr>
            <p:ph type="body" idx="1"/>
          </p:nvPr>
        </p:nvSpPr>
        <p:spPr>
          <a:xfrm>
            <a:off x="3132815" y="1509824"/>
            <a:ext cx="5699485" cy="2464904"/>
          </a:xfrm>
        </p:spPr>
        <p:txBody>
          <a:bodyPr>
            <a:normAutofit/>
          </a:bodyPr>
          <a:lstStyle/>
          <a:p>
            <a:pPr marL="158750" indent="0" fontAlgn="base">
              <a:lnSpc>
                <a:spcPct val="100000"/>
              </a:lnSpc>
              <a:buClr>
                <a:srgbClr val="000000"/>
              </a:buClr>
              <a:buSzPts val="1100"/>
              <a:buNone/>
              <a:defRPr/>
            </a:pPr>
            <a:r>
              <a:rPr lang="en-US" sz="2000" b="1" dirty="0" smtClean="0">
                <a:solidFill>
                  <a:schemeClr val="tx1"/>
                </a:solidFill>
              </a:rPr>
              <a:t>Self-concept is</a:t>
            </a:r>
            <a:r>
              <a:rPr lang="en-US" sz="2000" b="1" dirty="0">
                <a:solidFill>
                  <a:schemeClr val="tx1"/>
                </a:solidFill>
              </a:rPr>
              <a:t>:</a:t>
            </a:r>
            <a:endParaRPr lang="en-US" sz="2000" b="1" dirty="0" smtClean="0">
              <a:solidFill>
                <a:schemeClr val="tx1"/>
              </a:solidFill>
            </a:endParaRPr>
          </a:p>
          <a:p>
            <a:pPr marL="501650" fontAlgn="base">
              <a:lnSpc>
                <a:spcPct val="100000"/>
              </a:lnSpc>
              <a:buClr>
                <a:srgbClr val="000000"/>
              </a:buClr>
              <a:buSzPts val="1100"/>
              <a:defRPr/>
            </a:pPr>
            <a:r>
              <a:rPr lang="en-US" sz="2000" dirty="0">
                <a:solidFill>
                  <a:schemeClr val="tx1"/>
                </a:solidFill>
              </a:rPr>
              <a:t>T</a:t>
            </a:r>
            <a:r>
              <a:rPr lang="en-US" sz="2000" dirty="0" smtClean="0">
                <a:solidFill>
                  <a:schemeClr val="tx1"/>
                </a:solidFill>
              </a:rPr>
              <a:t>he idea a person has of their own identity</a:t>
            </a:r>
          </a:p>
          <a:p>
            <a:pPr marL="501650" fontAlgn="base">
              <a:lnSpc>
                <a:spcPct val="100000"/>
              </a:lnSpc>
              <a:buClr>
                <a:srgbClr val="000000"/>
              </a:buClr>
              <a:buSzPts val="1100"/>
              <a:defRPr/>
            </a:pPr>
            <a:r>
              <a:rPr lang="en-US" sz="2000" dirty="0">
                <a:solidFill>
                  <a:schemeClr val="tx1"/>
                </a:solidFill>
              </a:rPr>
              <a:t>Unique for </a:t>
            </a:r>
            <a:r>
              <a:rPr lang="en-US" sz="2000" dirty="0" smtClean="0">
                <a:solidFill>
                  <a:schemeClr val="tx1"/>
                </a:solidFill>
              </a:rPr>
              <a:t>everyone</a:t>
            </a:r>
          </a:p>
          <a:p>
            <a:pPr marL="501650" fontAlgn="base">
              <a:lnSpc>
                <a:spcPct val="100000"/>
              </a:lnSpc>
              <a:buClr>
                <a:srgbClr val="000000"/>
              </a:buClr>
              <a:buSzPts val="1100"/>
              <a:defRPr/>
            </a:pPr>
            <a:r>
              <a:rPr lang="en-US" sz="2000" dirty="0" smtClean="0">
                <a:solidFill>
                  <a:schemeClr val="tx1"/>
                </a:solidFill>
              </a:rPr>
              <a:t>Formed from experiences and interactions with others</a:t>
            </a:r>
            <a:endParaRPr lang="en-US" sz="2000" b="1" dirty="0" smtClean="0">
              <a:solidFill>
                <a:schemeClr val="tx1"/>
              </a:solidFill>
            </a:endParaRPr>
          </a:p>
          <a:p>
            <a:pPr marL="501650" fontAlgn="base">
              <a:lnSpc>
                <a:spcPct val="100000"/>
              </a:lnSpc>
              <a:buClr>
                <a:srgbClr val="000000"/>
              </a:buClr>
              <a:buSzPts val="1100"/>
              <a:defRPr/>
            </a:pPr>
            <a:r>
              <a:rPr lang="en-US" sz="2000" dirty="0">
                <a:solidFill>
                  <a:schemeClr val="tx1"/>
                </a:solidFill>
              </a:rPr>
              <a:t>I</a:t>
            </a:r>
            <a:r>
              <a:rPr lang="en-US" sz="2000" dirty="0" smtClean="0">
                <a:solidFill>
                  <a:schemeClr val="tx1"/>
                </a:solidFill>
              </a:rPr>
              <a:t>nfluenced by others opinions</a:t>
            </a:r>
          </a:p>
          <a:p>
            <a:pPr marL="501650" fontAlgn="base">
              <a:lnSpc>
                <a:spcPct val="100000"/>
              </a:lnSpc>
              <a:buClr>
                <a:srgbClr val="000000"/>
              </a:buClr>
              <a:buSzPts val="1100"/>
              <a:defRPr/>
            </a:pPr>
            <a:r>
              <a:rPr lang="en-US" sz="2000" dirty="0" smtClean="0">
                <a:solidFill>
                  <a:schemeClr val="tx1"/>
                </a:solidFill>
              </a:rPr>
              <a:t>What makes you, ‘you’</a:t>
            </a:r>
            <a:endParaRPr lang="en-US" sz="2000" dirty="0">
              <a:solidFill>
                <a:schemeClr val="tx1"/>
              </a:solidFill>
            </a:endParaRPr>
          </a:p>
        </p:txBody>
      </p:sp>
    </p:spTree>
    <p:extLst>
      <p:ext uri="{BB962C8B-B14F-4D97-AF65-F5344CB8AC3E}">
        <p14:creationId xmlns:p14="http://schemas.microsoft.com/office/powerpoint/2010/main" val="1427312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145882"/>
            <a:ext cx="8520600" cy="951289"/>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Gender and Sexual Diversity: Self-Concept</a:t>
            </a:r>
            <a:endParaRPr lang="en-CA" b="1" dirty="0">
              <a:latin typeface="+mj-lt"/>
            </a:endParaRPr>
          </a:p>
        </p:txBody>
      </p:sp>
      <p:sp>
        <p:nvSpPr>
          <p:cNvPr id="3" name="Text Placeholder 2"/>
          <p:cNvSpPr>
            <a:spLocks noGrp="1"/>
          </p:cNvSpPr>
          <p:nvPr>
            <p:ph type="body" idx="1"/>
          </p:nvPr>
        </p:nvSpPr>
        <p:spPr>
          <a:xfrm>
            <a:off x="311701" y="1195184"/>
            <a:ext cx="8520600" cy="2793077"/>
          </a:xfrm>
        </p:spPr>
        <p:txBody>
          <a:bodyPr>
            <a:normAutofit fontScale="92500" lnSpcReduction="10000"/>
          </a:bodyPr>
          <a:lstStyle/>
          <a:p>
            <a:pPr marL="158750" indent="0" fontAlgn="base">
              <a:lnSpc>
                <a:spcPct val="100000"/>
              </a:lnSpc>
              <a:buClr>
                <a:srgbClr val="000000"/>
              </a:buClr>
              <a:buSzPts val="1100"/>
              <a:buNone/>
              <a:defRPr/>
            </a:pPr>
            <a:r>
              <a:rPr lang="en-US" sz="2000" dirty="0" smtClean="0">
                <a:solidFill>
                  <a:schemeClr val="tx1"/>
                </a:solidFill>
              </a:rPr>
              <a:t>Gender and sexual diversity play an important role in a person’s self-concept. Self-concept can be impacted by other factors</a:t>
            </a:r>
            <a:r>
              <a:rPr lang="en-US" sz="2000" dirty="0">
                <a:solidFill>
                  <a:schemeClr val="tx1"/>
                </a:solidFill>
              </a:rPr>
              <a:t> </a:t>
            </a:r>
            <a:r>
              <a:rPr lang="en-US" sz="2000" dirty="0" smtClean="0">
                <a:solidFill>
                  <a:schemeClr val="tx1"/>
                </a:solidFill>
              </a:rPr>
              <a:t>such as:</a:t>
            </a:r>
          </a:p>
          <a:p>
            <a:pPr marL="158750" indent="0" fontAlgn="base">
              <a:lnSpc>
                <a:spcPct val="100000"/>
              </a:lnSpc>
              <a:buClr>
                <a:srgbClr val="000000"/>
              </a:buClr>
              <a:buSzPts val="1100"/>
              <a:buNone/>
              <a:defRPr/>
            </a:pPr>
            <a:endParaRPr lang="en-US" sz="2000" dirty="0" smtClean="0">
              <a:solidFill>
                <a:schemeClr val="tx1"/>
              </a:solidFill>
            </a:endParaRPr>
          </a:p>
          <a:p>
            <a:pPr marL="158750" indent="0" fontAlgn="base">
              <a:lnSpc>
                <a:spcPct val="100000"/>
              </a:lnSpc>
              <a:buClr>
                <a:srgbClr val="000000"/>
              </a:buClr>
              <a:buSzPts val="1100"/>
              <a:buNone/>
              <a:defRPr/>
            </a:pPr>
            <a:r>
              <a:rPr lang="en-US" sz="2000" b="1" dirty="0" smtClean="0">
                <a:solidFill>
                  <a:schemeClr val="tx1"/>
                </a:solidFill>
              </a:rPr>
              <a:t>Factors:</a:t>
            </a:r>
          </a:p>
          <a:p>
            <a:pPr marL="501650" fontAlgn="base">
              <a:lnSpc>
                <a:spcPct val="100000"/>
              </a:lnSpc>
              <a:buClr>
                <a:srgbClr val="000000"/>
              </a:buClr>
              <a:buSzPts val="1100"/>
              <a:defRPr/>
            </a:pPr>
            <a:r>
              <a:rPr lang="en-US" sz="2000" dirty="0" smtClean="0">
                <a:solidFill>
                  <a:schemeClr val="tx1"/>
                </a:solidFill>
              </a:rPr>
              <a:t>Education</a:t>
            </a:r>
            <a:endParaRPr lang="en-US" sz="2000" dirty="0">
              <a:solidFill>
                <a:schemeClr val="tx1"/>
              </a:solidFill>
            </a:endParaRPr>
          </a:p>
          <a:p>
            <a:pPr marL="501650" fontAlgn="base">
              <a:lnSpc>
                <a:spcPct val="100000"/>
              </a:lnSpc>
              <a:buClr>
                <a:srgbClr val="000000"/>
              </a:buClr>
              <a:buSzPts val="1100"/>
              <a:defRPr/>
            </a:pPr>
            <a:r>
              <a:rPr lang="en-US" sz="2000" dirty="0" smtClean="0">
                <a:solidFill>
                  <a:schemeClr val="tx1"/>
                </a:solidFill>
              </a:rPr>
              <a:t>Media</a:t>
            </a:r>
          </a:p>
          <a:p>
            <a:pPr marL="501650" fontAlgn="base">
              <a:lnSpc>
                <a:spcPct val="100000"/>
              </a:lnSpc>
              <a:buClr>
                <a:srgbClr val="000000"/>
              </a:buClr>
              <a:buSzPts val="1100"/>
              <a:defRPr/>
            </a:pPr>
            <a:r>
              <a:rPr lang="en-US" sz="2000" dirty="0" smtClean="0">
                <a:solidFill>
                  <a:schemeClr val="tx1"/>
                </a:solidFill>
              </a:rPr>
              <a:t>Culture</a:t>
            </a:r>
          </a:p>
          <a:p>
            <a:pPr marL="501650" fontAlgn="base">
              <a:lnSpc>
                <a:spcPct val="100000"/>
              </a:lnSpc>
              <a:buClr>
                <a:srgbClr val="000000"/>
              </a:buClr>
              <a:buSzPts val="1100"/>
              <a:defRPr/>
            </a:pPr>
            <a:r>
              <a:rPr lang="en-US" sz="2000" dirty="0" smtClean="0">
                <a:solidFill>
                  <a:schemeClr val="tx1"/>
                </a:solidFill>
              </a:rPr>
              <a:t>Relationships</a:t>
            </a:r>
          </a:p>
          <a:p>
            <a:pPr marL="501650" fontAlgn="base">
              <a:lnSpc>
                <a:spcPct val="100000"/>
              </a:lnSpc>
              <a:buClr>
                <a:srgbClr val="000000"/>
              </a:buClr>
              <a:buSzPts val="1100"/>
              <a:defRPr/>
            </a:pPr>
            <a:r>
              <a:rPr lang="en-US" sz="2000" dirty="0" smtClean="0">
                <a:solidFill>
                  <a:schemeClr val="tx1"/>
                </a:solidFill>
              </a:rPr>
              <a:t>Age</a:t>
            </a:r>
          </a:p>
          <a:p>
            <a:pPr marL="501650" fontAlgn="base">
              <a:lnSpc>
                <a:spcPct val="100000"/>
              </a:lnSpc>
              <a:buClr>
                <a:srgbClr val="000000"/>
              </a:buClr>
              <a:buSzPts val="1100"/>
              <a:defRPr/>
            </a:pPr>
            <a:r>
              <a:rPr lang="en-US" sz="2000" dirty="0" smtClean="0">
                <a:solidFill>
                  <a:schemeClr val="tx1"/>
                </a:solidFill>
              </a:rPr>
              <a:t>Environment</a:t>
            </a:r>
          </a:p>
        </p:txBody>
      </p:sp>
    </p:spTree>
    <p:extLst>
      <p:ext uri="{BB962C8B-B14F-4D97-AF65-F5344CB8AC3E}">
        <p14:creationId xmlns:p14="http://schemas.microsoft.com/office/powerpoint/2010/main" val="111701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p:cNvSpPr>
            <a:spLocks noGrp="1"/>
          </p:cNvSpPr>
          <p:nvPr>
            <p:ph type="title"/>
          </p:nvPr>
        </p:nvSpPr>
        <p:spPr>
          <a:xfrm>
            <a:off x="2014350" y="442367"/>
            <a:ext cx="5115300" cy="87150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Guiding Question #1</a:t>
            </a:r>
            <a:endParaRPr lang="en-CA" b="1" dirty="0">
              <a:latin typeface="+mj-lt"/>
            </a:endParaRPr>
          </a:p>
        </p:txBody>
      </p:sp>
      <p:pic>
        <p:nvPicPr>
          <p:cNvPr id="6" name="Picture 5" descr="rainbow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74" y="442367"/>
            <a:ext cx="2991099" cy="3598305"/>
          </a:xfrm>
          <a:prstGeom prst="rect">
            <a:avLst/>
          </a:prstGeom>
        </p:spPr>
      </p:pic>
      <p:sp>
        <p:nvSpPr>
          <p:cNvPr id="3" name="TextBox 2"/>
          <p:cNvSpPr txBox="1"/>
          <p:nvPr/>
        </p:nvSpPr>
        <p:spPr>
          <a:xfrm>
            <a:off x="2273900" y="2015550"/>
            <a:ext cx="4596200" cy="1323439"/>
          </a:xfrm>
          <a:prstGeom prst="rect">
            <a:avLst/>
          </a:prstGeom>
          <a:noFill/>
        </p:spPr>
        <p:txBody>
          <a:bodyPr wrap="square" rtlCol="0">
            <a:spAutoFit/>
          </a:bodyPr>
          <a:lstStyle/>
          <a:p>
            <a:pPr algn="ctr"/>
            <a:r>
              <a:rPr lang="en-US" sz="2000" dirty="0" smtClean="0">
                <a:solidFill>
                  <a:schemeClr val="tx1"/>
                </a:solidFill>
                <a:latin typeface="+mn-lt"/>
                <a:ea typeface="Calibri"/>
                <a:cs typeface="Calibri"/>
                <a:sym typeface="Calibri"/>
              </a:rPr>
              <a:t>What are some things you can do in your class to ensure everyone feels included and celebrated for their uniqueness?</a:t>
            </a:r>
            <a:endParaRPr lang="en-US" sz="2000" dirty="0">
              <a:solidFill>
                <a:schemeClr val="tx1"/>
              </a:solidFill>
              <a:latin typeface="+mn-lt"/>
              <a:ea typeface="Calibri"/>
              <a:cs typeface="Calibri"/>
              <a:sym typeface="Calibri"/>
            </a:endParaRPr>
          </a:p>
        </p:txBody>
      </p:sp>
      <p:pic>
        <p:nvPicPr>
          <p:cNvPr id="5" name="Google Shape;75;p15" descr="pink question mark"/>
          <p:cNvPicPr preferRelativeResize="0"/>
          <p:nvPr/>
        </p:nvPicPr>
        <p:blipFill>
          <a:blip r:embed="rId4">
            <a:alphaModFix/>
          </a:blip>
          <a:stretch>
            <a:fillRect/>
          </a:stretch>
        </p:blipFill>
        <p:spPr>
          <a:xfrm>
            <a:off x="7129650" y="2141835"/>
            <a:ext cx="1243650" cy="1243650"/>
          </a:xfrm>
          <a:prstGeom prst="rect">
            <a:avLst/>
          </a:prstGeom>
          <a:noFill/>
          <a:ln>
            <a:noFill/>
          </a:ln>
        </p:spPr>
      </p:pic>
    </p:spTree>
    <p:extLst>
      <p:ext uri="{BB962C8B-B14F-4D97-AF65-F5344CB8AC3E}">
        <p14:creationId xmlns:p14="http://schemas.microsoft.com/office/powerpoint/2010/main" val="275476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278144" y="226503"/>
            <a:ext cx="8520600" cy="842081"/>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Each piece helps to make you, YOU! </a:t>
            </a:r>
            <a:endParaRPr lang="en-CA" b="1" dirty="0">
              <a:latin typeface="+mj-lt"/>
            </a:endParaRPr>
          </a:p>
        </p:txBody>
      </p:sp>
      <p:sp>
        <p:nvSpPr>
          <p:cNvPr id="3" name="Text Placeholder 2"/>
          <p:cNvSpPr>
            <a:spLocks noGrp="1"/>
          </p:cNvSpPr>
          <p:nvPr>
            <p:ph type="body" idx="1"/>
          </p:nvPr>
        </p:nvSpPr>
        <p:spPr>
          <a:xfrm>
            <a:off x="278145" y="1243238"/>
            <a:ext cx="2831728" cy="2765853"/>
          </a:xfrm>
        </p:spPr>
        <p:txBody>
          <a:bodyPr>
            <a:noAutofit/>
          </a:bodyPr>
          <a:lstStyle/>
          <a:p>
            <a:pPr>
              <a:buClr>
                <a:schemeClr val="tx1"/>
              </a:buClr>
            </a:pPr>
            <a:r>
              <a:rPr lang="en-CA" sz="2000" dirty="0" smtClean="0">
                <a:solidFill>
                  <a:schemeClr val="tx1"/>
                </a:solidFill>
                <a:latin typeface="+mn-lt"/>
              </a:rPr>
              <a:t>Experiences</a:t>
            </a:r>
            <a:endParaRPr lang="en-CA" sz="2000" dirty="0">
              <a:solidFill>
                <a:schemeClr val="tx1"/>
              </a:solidFill>
              <a:latin typeface="+mn-lt"/>
            </a:endParaRPr>
          </a:p>
          <a:p>
            <a:pPr>
              <a:buClr>
                <a:schemeClr val="tx1"/>
              </a:buClr>
            </a:pPr>
            <a:r>
              <a:rPr lang="en-CA" sz="2000" dirty="0">
                <a:solidFill>
                  <a:schemeClr val="tx1"/>
                </a:solidFill>
                <a:latin typeface="+mn-lt"/>
              </a:rPr>
              <a:t>Skills</a:t>
            </a:r>
          </a:p>
          <a:p>
            <a:pPr>
              <a:buClr>
                <a:schemeClr val="tx1"/>
              </a:buClr>
            </a:pPr>
            <a:r>
              <a:rPr lang="en-CA" sz="2000" dirty="0">
                <a:solidFill>
                  <a:schemeClr val="tx1"/>
                </a:solidFill>
                <a:latin typeface="+mn-lt"/>
              </a:rPr>
              <a:t>Values and Morals</a:t>
            </a:r>
          </a:p>
          <a:p>
            <a:pPr>
              <a:buClr>
                <a:schemeClr val="tx1"/>
              </a:buClr>
            </a:pPr>
            <a:r>
              <a:rPr lang="en-CA" sz="2000" dirty="0">
                <a:solidFill>
                  <a:schemeClr val="tx1"/>
                </a:solidFill>
                <a:latin typeface="+mn-lt"/>
              </a:rPr>
              <a:t>Culture and Religion</a:t>
            </a:r>
          </a:p>
          <a:p>
            <a:pPr>
              <a:buClr>
                <a:schemeClr val="tx1"/>
              </a:buClr>
            </a:pPr>
            <a:r>
              <a:rPr lang="en-CA" sz="2000" dirty="0">
                <a:solidFill>
                  <a:schemeClr val="tx1"/>
                </a:solidFill>
                <a:latin typeface="+mn-lt"/>
              </a:rPr>
              <a:t>Personality </a:t>
            </a:r>
            <a:r>
              <a:rPr lang="en-CA" sz="2000" dirty="0" smtClean="0">
                <a:solidFill>
                  <a:schemeClr val="tx1"/>
                </a:solidFill>
                <a:latin typeface="+mn-lt"/>
              </a:rPr>
              <a:t>Traits</a:t>
            </a:r>
            <a:endParaRPr lang="en-CA" sz="2000" dirty="0">
              <a:solidFill>
                <a:schemeClr val="tx1"/>
              </a:solidFill>
              <a:latin typeface="+mn-lt"/>
            </a:endParaRPr>
          </a:p>
        </p:txBody>
      </p:sp>
      <p:pic>
        <p:nvPicPr>
          <p:cNvPr id="4" name="Picture 3" descr="4 puzzle pieces (orange, green, pink, bl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872" y="1197592"/>
            <a:ext cx="2857143" cy="2857143"/>
          </a:xfrm>
          <a:prstGeom prst="rect">
            <a:avLst/>
          </a:prstGeom>
        </p:spPr>
      </p:pic>
      <p:sp>
        <p:nvSpPr>
          <p:cNvPr id="7" name="Text Placeholder 2"/>
          <p:cNvSpPr txBox="1">
            <a:spLocks/>
          </p:cNvSpPr>
          <p:nvPr/>
        </p:nvSpPr>
        <p:spPr>
          <a:xfrm>
            <a:off x="6044484" y="1243238"/>
            <a:ext cx="2754259" cy="2674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tx1"/>
              </a:buClr>
            </a:pPr>
            <a:r>
              <a:rPr lang="en-CA" sz="2000" dirty="0" smtClean="0">
                <a:solidFill>
                  <a:schemeClr val="tx1"/>
                </a:solidFill>
                <a:latin typeface="+mn-lt"/>
              </a:rPr>
              <a:t>Sex Assigned at Birth</a:t>
            </a:r>
          </a:p>
          <a:p>
            <a:pPr>
              <a:buClr>
                <a:schemeClr val="tx1"/>
              </a:buClr>
            </a:pPr>
            <a:r>
              <a:rPr lang="en-CA" sz="2000" dirty="0" smtClean="0">
                <a:solidFill>
                  <a:schemeClr val="tx1"/>
                </a:solidFill>
                <a:latin typeface="+mn-lt"/>
              </a:rPr>
              <a:t>Gender Identity</a:t>
            </a:r>
          </a:p>
          <a:p>
            <a:pPr>
              <a:buClr>
                <a:schemeClr val="tx1"/>
              </a:buClr>
            </a:pPr>
            <a:r>
              <a:rPr lang="en-CA" sz="2000" dirty="0" smtClean="0">
                <a:solidFill>
                  <a:schemeClr val="tx1"/>
                </a:solidFill>
                <a:latin typeface="+mn-lt"/>
              </a:rPr>
              <a:t>Gender Expression</a:t>
            </a:r>
          </a:p>
          <a:p>
            <a:pPr>
              <a:buClr>
                <a:schemeClr val="tx1"/>
              </a:buClr>
            </a:pPr>
            <a:r>
              <a:rPr lang="en-CA" sz="2000" dirty="0" smtClean="0">
                <a:solidFill>
                  <a:schemeClr val="tx1"/>
                </a:solidFill>
                <a:latin typeface="+mn-lt"/>
              </a:rPr>
              <a:t>Sexual Orientation</a:t>
            </a:r>
          </a:p>
        </p:txBody>
      </p:sp>
    </p:spTree>
    <p:extLst>
      <p:ext uri="{BB962C8B-B14F-4D97-AF65-F5344CB8AC3E}">
        <p14:creationId xmlns:p14="http://schemas.microsoft.com/office/powerpoint/2010/main" val="40398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p:cNvSpPr>
            <a:spLocks noGrp="1"/>
          </p:cNvSpPr>
          <p:nvPr>
            <p:ph type="title"/>
          </p:nvPr>
        </p:nvSpPr>
        <p:spPr>
          <a:xfrm>
            <a:off x="451498" y="309780"/>
            <a:ext cx="7363223" cy="969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Video: </a:t>
            </a:r>
            <a:r>
              <a:rPr lang="en-CA" b="1" dirty="0" smtClean="0">
                <a:latin typeface="+mj-lt"/>
                <a:hlinkClick r:id="rId4"/>
              </a:rPr>
              <a:t>Human Sexuality is Complicated…</a:t>
            </a:r>
            <a:endParaRPr lang="en-CA" dirty="0">
              <a:latin typeface="+mj-lt"/>
            </a:endParaRPr>
          </a:p>
        </p:txBody>
      </p:sp>
      <p:pic>
        <p:nvPicPr>
          <p:cNvPr id="6" name="Google Shape;85;p16" descr="video icon"/>
          <p:cNvPicPr preferRelativeResize="0"/>
          <p:nvPr/>
        </p:nvPicPr>
        <p:blipFill>
          <a:blip r:embed="rId5">
            <a:alphaModFix/>
          </a:blip>
          <a:stretch>
            <a:fillRect/>
          </a:stretch>
        </p:blipFill>
        <p:spPr>
          <a:xfrm>
            <a:off x="7915554" y="309780"/>
            <a:ext cx="969622" cy="969600"/>
          </a:xfrm>
          <a:prstGeom prst="rect">
            <a:avLst/>
          </a:prstGeom>
          <a:noFill/>
          <a:ln>
            <a:noFill/>
          </a:ln>
        </p:spPr>
      </p:pic>
      <p:sp>
        <p:nvSpPr>
          <p:cNvPr id="4" name="TextBox 3"/>
          <p:cNvSpPr txBox="1"/>
          <p:nvPr/>
        </p:nvSpPr>
        <p:spPr>
          <a:xfrm>
            <a:off x="451498" y="1428015"/>
            <a:ext cx="3963340" cy="2472472"/>
          </a:xfrm>
          <a:prstGeom prst="rect">
            <a:avLst/>
          </a:prstGeom>
          <a:noFill/>
        </p:spPr>
        <p:txBody>
          <a:bodyPr wrap="square" rtlCol="0">
            <a:spAutoFit/>
          </a:bodyPr>
          <a:lstStyle/>
          <a:p>
            <a:pPr marL="76200">
              <a:lnSpc>
                <a:spcPct val="115000"/>
              </a:lnSpc>
              <a:spcBef>
                <a:spcPts val="1000"/>
              </a:spcBef>
              <a:buClr>
                <a:schemeClr val="dk1"/>
              </a:buClr>
              <a:buSzPts val="2400"/>
            </a:pPr>
            <a:r>
              <a:rPr lang="en-US" sz="2000" dirty="0">
                <a:solidFill>
                  <a:schemeClr val="dk1"/>
                </a:solidFill>
                <a:cs typeface="Calibri"/>
                <a:sym typeface="Calibri"/>
              </a:rPr>
              <a:t>While watching the video, consider the following</a:t>
            </a:r>
            <a:r>
              <a:rPr lang="en-US" sz="2000" dirty="0" smtClean="0">
                <a:solidFill>
                  <a:schemeClr val="dk1"/>
                </a:solidFill>
                <a:cs typeface="Calibri"/>
                <a:sym typeface="Calibri"/>
              </a:rPr>
              <a:t>:</a:t>
            </a:r>
          </a:p>
          <a:p>
            <a:pPr marL="419100" indent="-342900">
              <a:lnSpc>
                <a:spcPct val="115000"/>
              </a:lnSpc>
              <a:spcBef>
                <a:spcPts val="1000"/>
              </a:spcBef>
              <a:buClr>
                <a:schemeClr val="dk1"/>
              </a:buClr>
              <a:buSzPts val="2400"/>
              <a:buFont typeface="Arial" panose="020B0604020202020204" pitchFamily="34" charset="0"/>
              <a:buChar char="•"/>
            </a:pPr>
            <a:r>
              <a:rPr lang="en-US" sz="2000" dirty="0">
                <a:solidFill>
                  <a:schemeClr val="dk1"/>
                </a:solidFill>
                <a:cs typeface="Calibri"/>
                <a:sym typeface="Calibri"/>
              </a:rPr>
              <a:t>A</a:t>
            </a:r>
            <a:r>
              <a:rPr lang="en-US" sz="2000" dirty="0" smtClean="0">
                <a:solidFill>
                  <a:schemeClr val="dk1"/>
                </a:solidFill>
                <a:cs typeface="Calibri"/>
                <a:sym typeface="Calibri"/>
              </a:rPr>
              <a:t>re gender and sex related? </a:t>
            </a:r>
          </a:p>
          <a:p>
            <a:pPr marL="419100" indent="-342900">
              <a:lnSpc>
                <a:spcPct val="115000"/>
              </a:lnSpc>
              <a:spcBef>
                <a:spcPts val="1000"/>
              </a:spcBef>
              <a:buClr>
                <a:schemeClr val="dk1"/>
              </a:buClr>
              <a:buSzPts val="2400"/>
              <a:buFont typeface="Arial" panose="020B0604020202020204" pitchFamily="34" charset="0"/>
              <a:buChar char="•"/>
            </a:pPr>
            <a:r>
              <a:rPr lang="en-US" sz="2000" dirty="0" smtClean="0">
                <a:solidFill>
                  <a:schemeClr val="dk1"/>
                </a:solidFill>
                <a:cs typeface="Calibri"/>
                <a:sym typeface="Calibri"/>
              </a:rPr>
              <a:t>What is the difference between sexual orientation and sexual behaviour?</a:t>
            </a:r>
            <a:endParaRPr lang="en-US" sz="2000" dirty="0">
              <a:solidFill>
                <a:schemeClr val="dk1"/>
              </a:solidFill>
              <a:cs typeface="Calibri"/>
              <a:sym typeface="Calibri"/>
            </a:endParaRPr>
          </a:p>
        </p:txBody>
      </p:sp>
      <p:pic>
        <p:nvPicPr>
          <p:cNvPr id="5" name="xXAoG8vAyzI" title="Human Sexuality is Complicated"/>
          <p:cNvPicPr>
            <a:picLocks noRot="1" noChangeAspect="1"/>
          </p:cNvPicPr>
          <p:nvPr>
            <a:videoFile r:link="rId1"/>
          </p:nvPr>
        </p:nvPicPr>
        <p:blipFill>
          <a:blip r:embed="rId6"/>
          <a:stretch>
            <a:fillRect/>
          </a:stretch>
        </p:blipFill>
        <p:spPr>
          <a:xfrm>
            <a:off x="4489670" y="1428015"/>
            <a:ext cx="4395506" cy="2472472"/>
          </a:xfrm>
          <a:prstGeom prst="rect">
            <a:avLst/>
          </a:prstGeom>
        </p:spPr>
      </p:pic>
    </p:spTree>
    <p:extLst>
      <p:ext uri="{BB962C8B-B14F-4D97-AF65-F5344CB8AC3E}">
        <p14:creationId xmlns:p14="http://schemas.microsoft.com/office/powerpoint/2010/main" val="4129851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2014350" y="598200"/>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latin typeface="+mj-lt"/>
              </a:rPr>
              <a:t>Guiding Question #2</a:t>
            </a:r>
            <a:endParaRPr lang="en-CA" sz="3200" b="1" dirty="0">
              <a:latin typeface="+mj-lt"/>
            </a:endParaRPr>
          </a:p>
        </p:txBody>
      </p:sp>
      <p:pic>
        <p:nvPicPr>
          <p:cNvPr id="5" name="Google Shape;75;p15" descr="pink question mark"/>
          <p:cNvPicPr preferRelativeResize="0"/>
          <p:nvPr/>
        </p:nvPicPr>
        <p:blipFill>
          <a:blip r:embed="rId3">
            <a:alphaModFix/>
          </a:blip>
          <a:stretch>
            <a:fillRect/>
          </a:stretch>
        </p:blipFill>
        <p:spPr>
          <a:xfrm>
            <a:off x="7129650" y="2123695"/>
            <a:ext cx="1243650" cy="1243650"/>
          </a:xfrm>
          <a:prstGeom prst="rect">
            <a:avLst/>
          </a:prstGeom>
          <a:noFill/>
          <a:ln>
            <a:noFill/>
          </a:ln>
        </p:spPr>
      </p:pic>
      <p:sp>
        <p:nvSpPr>
          <p:cNvPr id="6" name="TextBox 5"/>
          <p:cNvSpPr txBox="1"/>
          <p:nvPr/>
        </p:nvSpPr>
        <p:spPr>
          <a:xfrm>
            <a:off x="2014351" y="1736129"/>
            <a:ext cx="5115300" cy="1631216"/>
          </a:xfrm>
          <a:prstGeom prst="rect">
            <a:avLst/>
          </a:prstGeom>
          <a:noFill/>
        </p:spPr>
        <p:txBody>
          <a:bodyPr wrap="square" rtlCol="0">
            <a:spAutoFit/>
          </a:bodyPr>
          <a:lstStyle/>
          <a:p>
            <a:r>
              <a:rPr lang="en-US" sz="2000" dirty="0" smtClean="0">
                <a:solidFill>
                  <a:schemeClr val="tx1"/>
                </a:solidFill>
                <a:latin typeface="+mn-lt"/>
                <a:ea typeface="Calibri"/>
                <a:cs typeface="Calibri"/>
                <a:sym typeface="Calibri"/>
              </a:rPr>
              <a:t>What do the following terms mean:</a:t>
            </a:r>
          </a:p>
          <a:p>
            <a:pPr algn="ctr"/>
            <a:endParaRPr lang="en-US" sz="2000" dirty="0" smtClean="0">
              <a:solidFill>
                <a:schemeClr val="tx1"/>
              </a:solidFill>
              <a:latin typeface="+mn-lt"/>
              <a:ea typeface="Calibri"/>
              <a:cs typeface="Calibri"/>
              <a:sym typeface="Calibri"/>
            </a:endParaRPr>
          </a:p>
          <a:p>
            <a:pPr marL="342900" indent="-342900">
              <a:buFont typeface="Arial" panose="020B0604020202020204" pitchFamily="34" charset="0"/>
              <a:buChar char="•"/>
            </a:pPr>
            <a:r>
              <a:rPr lang="en-US" sz="2000" dirty="0" smtClean="0">
                <a:solidFill>
                  <a:schemeClr val="tx1"/>
                </a:solidFill>
                <a:latin typeface="+mn-lt"/>
                <a:ea typeface="Calibri"/>
                <a:cs typeface="Calibri"/>
                <a:sym typeface="Calibri"/>
              </a:rPr>
              <a:t>Sex assigned at birth</a:t>
            </a:r>
          </a:p>
          <a:p>
            <a:pPr marL="342900" indent="-342900">
              <a:buFont typeface="Arial" panose="020B0604020202020204" pitchFamily="34" charset="0"/>
              <a:buChar char="•"/>
            </a:pPr>
            <a:r>
              <a:rPr lang="en-US" sz="2000" dirty="0" smtClean="0">
                <a:solidFill>
                  <a:schemeClr val="tx1"/>
                </a:solidFill>
                <a:latin typeface="+mn-lt"/>
                <a:ea typeface="Calibri"/>
                <a:cs typeface="Calibri"/>
                <a:sym typeface="Calibri"/>
              </a:rPr>
              <a:t>Sexuality</a:t>
            </a:r>
          </a:p>
          <a:p>
            <a:pPr marL="342900" indent="-342900">
              <a:buFont typeface="Arial" panose="020B0604020202020204" pitchFamily="34" charset="0"/>
              <a:buChar char="•"/>
            </a:pPr>
            <a:r>
              <a:rPr lang="en-US" sz="2000" dirty="0" smtClean="0">
                <a:solidFill>
                  <a:schemeClr val="tx1"/>
                </a:solidFill>
                <a:latin typeface="+mn-lt"/>
                <a:ea typeface="Calibri"/>
                <a:cs typeface="Calibri"/>
                <a:sym typeface="Calibri"/>
              </a:rPr>
              <a:t>Sexual Orientation</a:t>
            </a:r>
          </a:p>
        </p:txBody>
      </p:sp>
    </p:spTree>
    <p:extLst>
      <p:ext uri="{BB962C8B-B14F-4D97-AF65-F5344CB8AC3E}">
        <p14:creationId xmlns:p14="http://schemas.microsoft.com/office/powerpoint/2010/main" val="416368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94023"/>
            <a:ext cx="8520600" cy="73261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 Assigned at Birth</a:t>
            </a:r>
            <a:endParaRPr lang="en-CA" b="1" dirty="0">
              <a:latin typeface="+mj-lt"/>
            </a:endParaRPr>
          </a:p>
        </p:txBody>
      </p:sp>
      <p:sp>
        <p:nvSpPr>
          <p:cNvPr id="3" name="Text Placeholder 2"/>
          <p:cNvSpPr>
            <a:spLocks noGrp="1"/>
          </p:cNvSpPr>
          <p:nvPr>
            <p:ph type="body" idx="1"/>
          </p:nvPr>
        </p:nvSpPr>
        <p:spPr>
          <a:xfrm>
            <a:off x="311700" y="1183991"/>
            <a:ext cx="5893359" cy="2722679"/>
          </a:xfrm>
        </p:spPr>
        <p:txBody>
          <a:bodyPr>
            <a:normAutofit/>
          </a:bodyPr>
          <a:lstStyle/>
          <a:p>
            <a:pPr>
              <a:buClr>
                <a:schemeClr val="tx1"/>
              </a:buClr>
            </a:pPr>
            <a:r>
              <a:rPr lang="en-CA" sz="2000" dirty="0" smtClean="0">
                <a:solidFill>
                  <a:schemeClr val="tx1"/>
                </a:solidFill>
                <a:latin typeface="+mn-lt"/>
              </a:rPr>
              <a:t>The physical sex characteristics used to categorize people as “male”, “female” or “intersex” at birth.</a:t>
            </a:r>
          </a:p>
          <a:p>
            <a:pPr>
              <a:buClr>
                <a:schemeClr val="tx1"/>
              </a:buClr>
            </a:pPr>
            <a:r>
              <a:rPr lang="en-CA" sz="2000" dirty="0" smtClean="0">
                <a:solidFill>
                  <a:schemeClr val="tx1"/>
                </a:solidFill>
                <a:latin typeface="+mn-lt"/>
              </a:rPr>
              <a:t>Factors that decide assigned sex:</a:t>
            </a:r>
          </a:p>
          <a:p>
            <a:pPr lvl="1">
              <a:buClr>
                <a:schemeClr val="tx1"/>
              </a:buClr>
            </a:pPr>
            <a:r>
              <a:rPr lang="en-CA" sz="2000" dirty="0" smtClean="0">
                <a:solidFill>
                  <a:schemeClr val="tx1"/>
                </a:solidFill>
                <a:latin typeface="+mn-lt"/>
              </a:rPr>
              <a:t>Genitalia</a:t>
            </a:r>
          </a:p>
          <a:p>
            <a:pPr lvl="1">
              <a:buClr>
                <a:schemeClr val="tx1"/>
              </a:buClr>
            </a:pPr>
            <a:r>
              <a:rPr lang="en-CA" sz="2000" dirty="0" smtClean="0">
                <a:solidFill>
                  <a:schemeClr val="tx1"/>
                </a:solidFill>
                <a:latin typeface="+mn-lt"/>
              </a:rPr>
              <a:t>Hormones</a:t>
            </a:r>
          </a:p>
          <a:p>
            <a:pPr lvl="1">
              <a:buClr>
                <a:schemeClr val="tx1"/>
              </a:buClr>
            </a:pPr>
            <a:r>
              <a:rPr lang="en-CA" sz="2000" dirty="0" smtClean="0">
                <a:solidFill>
                  <a:schemeClr val="tx1"/>
                </a:solidFill>
                <a:latin typeface="+mn-lt"/>
              </a:rPr>
              <a:t>Chromosomes</a:t>
            </a:r>
          </a:p>
        </p:txBody>
      </p:sp>
      <p:pic>
        <p:nvPicPr>
          <p:cNvPr id="4" name="Picture 3" descr="checklist with chromosomes XX and X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059" y="1231709"/>
            <a:ext cx="2627241" cy="2627241"/>
          </a:xfrm>
          <a:prstGeom prst="rect">
            <a:avLst/>
          </a:prstGeom>
        </p:spPr>
      </p:pic>
    </p:spTree>
    <p:extLst>
      <p:ext uri="{BB962C8B-B14F-4D97-AF65-F5344CB8AC3E}">
        <p14:creationId xmlns:p14="http://schemas.microsoft.com/office/powerpoint/2010/main" val="3497095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695878"/>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Sex - Assigned Male at Birth</a:t>
            </a:r>
            <a:endParaRPr lang="en-CA" b="1" dirty="0">
              <a:latin typeface="+mj-lt"/>
            </a:endParaRPr>
          </a:p>
        </p:txBody>
      </p:sp>
      <p:pic>
        <p:nvPicPr>
          <p:cNvPr id="4" name="Picture 3" descr="raindow male sex symbo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205197"/>
            <a:ext cx="2743103" cy="2743103"/>
          </a:xfrm>
          <a:prstGeom prst="rect">
            <a:avLst/>
          </a:prstGeom>
        </p:spPr>
      </p:pic>
      <p:sp>
        <p:nvSpPr>
          <p:cNvPr id="3" name="Text Placeholder 2"/>
          <p:cNvSpPr>
            <a:spLocks noGrp="1"/>
          </p:cNvSpPr>
          <p:nvPr>
            <p:ph type="body" idx="1"/>
          </p:nvPr>
        </p:nvSpPr>
        <p:spPr>
          <a:xfrm>
            <a:off x="3054803" y="1344894"/>
            <a:ext cx="5774140" cy="2667699"/>
          </a:xfrm>
        </p:spPr>
        <p:txBody>
          <a:bodyPr>
            <a:normAutofit/>
          </a:bodyPr>
          <a:lstStyle/>
          <a:p>
            <a:pPr>
              <a:buClr>
                <a:schemeClr val="tx1"/>
              </a:buClr>
            </a:pPr>
            <a:r>
              <a:rPr lang="en-CA" sz="2000" dirty="0" smtClean="0">
                <a:solidFill>
                  <a:schemeClr val="tx1"/>
                </a:solidFill>
                <a:latin typeface="+mn-lt"/>
              </a:rPr>
              <a:t>A person born with </a:t>
            </a:r>
            <a:r>
              <a:rPr lang="en-CA" sz="2000" dirty="0" err="1" smtClean="0">
                <a:solidFill>
                  <a:schemeClr val="tx1"/>
                </a:solidFill>
                <a:latin typeface="+mn-lt"/>
              </a:rPr>
              <a:t>XY</a:t>
            </a:r>
            <a:r>
              <a:rPr lang="en-CA" sz="2000" dirty="0" smtClean="0">
                <a:solidFill>
                  <a:schemeClr val="tx1"/>
                </a:solidFill>
                <a:latin typeface="+mn-lt"/>
              </a:rPr>
              <a:t> chromosomes and reproductive organs such as a penis and testicles</a:t>
            </a:r>
          </a:p>
          <a:p>
            <a:pPr lvl="1">
              <a:buClr>
                <a:schemeClr val="tx1"/>
              </a:buClr>
            </a:pPr>
            <a:r>
              <a:rPr lang="en-CA" sz="2000" dirty="0" smtClean="0">
                <a:solidFill>
                  <a:schemeClr val="tx1"/>
                </a:solidFill>
                <a:latin typeface="+mn-lt"/>
              </a:rPr>
              <a:t>For a person assigned male at birth, they will have the ability to produce the hormone testosterone and, eventually, sperm</a:t>
            </a:r>
            <a:endParaRPr lang="en-CA" sz="2000" dirty="0">
              <a:solidFill>
                <a:schemeClr val="tx1"/>
              </a:solidFill>
              <a:latin typeface="+mn-lt"/>
            </a:endParaRPr>
          </a:p>
        </p:txBody>
      </p:sp>
    </p:spTree>
    <p:extLst>
      <p:ext uri="{BB962C8B-B14F-4D97-AF65-F5344CB8AC3E}">
        <p14:creationId xmlns:p14="http://schemas.microsoft.com/office/powerpoint/2010/main" val="3618886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4"/>
            <a:ext cx="8520600" cy="69014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 - Assigned Female at Birth</a:t>
            </a:r>
            <a:endParaRPr lang="en-CA" b="1" dirty="0">
              <a:latin typeface="+mj-lt"/>
            </a:endParaRPr>
          </a:p>
        </p:txBody>
      </p:sp>
      <p:sp>
        <p:nvSpPr>
          <p:cNvPr id="3" name="Text Placeholder 2"/>
          <p:cNvSpPr>
            <a:spLocks noGrp="1"/>
          </p:cNvSpPr>
          <p:nvPr>
            <p:ph type="body" idx="1"/>
          </p:nvPr>
        </p:nvSpPr>
        <p:spPr>
          <a:xfrm>
            <a:off x="311700" y="1252618"/>
            <a:ext cx="5901210" cy="2715376"/>
          </a:xfrm>
        </p:spPr>
        <p:txBody>
          <a:bodyPr>
            <a:normAutofit/>
          </a:bodyPr>
          <a:lstStyle/>
          <a:p>
            <a:pPr>
              <a:buClr>
                <a:schemeClr val="tx1"/>
              </a:buClr>
            </a:pPr>
            <a:r>
              <a:rPr lang="en-CA" sz="2000" dirty="0" smtClean="0">
                <a:solidFill>
                  <a:schemeClr val="tx1"/>
                </a:solidFill>
              </a:rPr>
              <a:t>A person born with XX chromosomes and reproductive organs such as a vagina and uterus</a:t>
            </a:r>
          </a:p>
          <a:p>
            <a:pPr lvl="1">
              <a:buClr>
                <a:schemeClr val="tx1"/>
              </a:buClr>
            </a:pPr>
            <a:r>
              <a:rPr lang="en-CA" sz="2000" dirty="0" smtClean="0">
                <a:solidFill>
                  <a:schemeClr val="tx1"/>
                </a:solidFill>
              </a:rPr>
              <a:t>This sex will typically have the ability to produce estrogen and progesterone, and release eggs during the menstrual cycle</a:t>
            </a:r>
            <a:r>
              <a:rPr lang="en-CA" sz="2000" dirty="0">
                <a:solidFill>
                  <a:schemeClr val="tx1"/>
                </a:solidFill>
              </a:rPr>
              <a:t> </a:t>
            </a:r>
            <a:r>
              <a:rPr lang="en-CA" sz="2000" dirty="0" smtClean="0">
                <a:solidFill>
                  <a:schemeClr val="tx1"/>
                </a:solidFill>
              </a:rPr>
              <a:t>(ovulate)</a:t>
            </a:r>
            <a:endParaRPr lang="en-CA" sz="2000" dirty="0">
              <a:solidFill>
                <a:schemeClr val="tx1"/>
              </a:solidFill>
            </a:endParaRPr>
          </a:p>
        </p:txBody>
      </p:sp>
      <p:pic>
        <p:nvPicPr>
          <p:cNvPr id="4" name="Picture 3" descr="rainbow female sex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57" y="1181734"/>
            <a:ext cx="2857143" cy="2857143"/>
          </a:xfrm>
          <a:prstGeom prst="rect">
            <a:avLst/>
          </a:prstGeom>
        </p:spPr>
      </p:pic>
    </p:spTree>
    <p:extLst>
      <p:ext uri="{BB962C8B-B14F-4D97-AF65-F5344CB8AC3E}">
        <p14:creationId xmlns:p14="http://schemas.microsoft.com/office/powerpoint/2010/main" val="816742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4007268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72370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Intersex</a:t>
            </a:r>
            <a:endParaRPr lang="en-CA" b="1" dirty="0">
              <a:latin typeface="+mj-lt"/>
            </a:endParaRPr>
          </a:p>
        </p:txBody>
      </p:sp>
      <p:pic>
        <p:nvPicPr>
          <p:cNvPr id="4" name="Picture 3" descr="rainbow intersex symb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168727"/>
            <a:ext cx="2857143" cy="2933066"/>
          </a:xfrm>
          <a:prstGeom prst="rect">
            <a:avLst/>
          </a:prstGeom>
        </p:spPr>
      </p:pic>
      <p:sp>
        <p:nvSpPr>
          <p:cNvPr id="3" name="Text Placeholder 2"/>
          <p:cNvSpPr>
            <a:spLocks noGrp="1"/>
          </p:cNvSpPr>
          <p:nvPr>
            <p:ph type="body" idx="1"/>
          </p:nvPr>
        </p:nvSpPr>
        <p:spPr>
          <a:xfrm>
            <a:off x="3168843" y="1264988"/>
            <a:ext cx="5663457" cy="2740543"/>
          </a:xfrm>
        </p:spPr>
        <p:txBody>
          <a:bodyPr>
            <a:normAutofit/>
          </a:bodyPr>
          <a:lstStyle/>
          <a:p>
            <a:pPr>
              <a:buClr>
                <a:schemeClr val="tx1"/>
              </a:buClr>
            </a:pPr>
            <a:r>
              <a:rPr lang="en-CA" sz="2000" dirty="0" smtClean="0">
                <a:solidFill>
                  <a:schemeClr val="tx1"/>
                </a:solidFill>
                <a:latin typeface="+mn-lt"/>
              </a:rPr>
              <a:t>A person born with chromosomes and anatomy who do not fit the definition of female or male</a:t>
            </a:r>
          </a:p>
          <a:p>
            <a:pPr lvl="1">
              <a:buClr>
                <a:schemeClr val="tx1"/>
              </a:buClr>
            </a:pPr>
            <a:r>
              <a:rPr lang="en-CA" sz="2000" dirty="0" smtClean="0">
                <a:solidFill>
                  <a:schemeClr val="tx1"/>
                </a:solidFill>
                <a:latin typeface="+mn-lt"/>
              </a:rPr>
              <a:t>Example: A person with sex characteristics for both</a:t>
            </a:r>
            <a:r>
              <a:rPr lang="en-CA" sz="2000" dirty="0">
                <a:solidFill>
                  <a:schemeClr val="tx1"/>
                </a:solidFill>
                <a:latin typeface="+mn-lt"/>
              </a:rPr>
              <a:t> </a:t>
            </a:r>
            <a:r>
              <a:rPr lang="en-CA" sz="2000" dirty="0" smtClean="0">
                <a:solidFill>
                  <a:schemeClr val="tx1"/>
                </a:solidFill>
                <a:latin typeface="+mn-lt"/>
              </a:rPr>
              <a:t>reproductive systems or a person who is missing part of a reproductive organ</a:t>
            </a:r>
            <a:endParaRPr lang="en-CA" sz="2000" dirty="0">
              <a:solidFill>
                <a:schemeClr val="tx1"/>
              </a:solidFill>
              <a:latin typeface="+mn-lt"/>
            </a:endParaRPr>
          </a:p>
        </p:txBody>
      </p:sp>
    </p:spTree>
    <p:extLst>
      <p:ext uri="{BB962C8B-B14F-4D97-AF65-F5344CB8AC3E}">
        <p14:creationId xmlns:p14="http://schemas.microsoft.com/office/powerpoint/2010/main" val="1205341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19771"/>
            <a:ext cx="8520600" cy="77998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 Orientation</a:t>
            </a:r>
            <a:endParaRPr lang="en-CA" b="1" dirty="0">
              <a:latin typeface="+mj-lt"/>
            </a:endParaRPr>
          </a:p>
        </p:txBody>
      </p:sp>
      <p:sp>
        <p:nvSpPr>
          <p:cNvPr id="3" name="Text Placeholder 2"/>
          <p:cNvSpPr>
            <a:spLocks noGrp="1"/>
          </p:cNvSpPr>
          <p:nvPr>
            <p:ph type="body" idx="1"/>
          </p:nvPr>
        </p:nvSpPr>
        <p:spPr>
          <a:xfrm>
            <a:off x="333632" y="1190103"/>
            <a:ext cx="8520600" cy="926534"/>
          </a:xfrm>
        </p:spPr>
        <p:txBody>
          <a:bodyPr>
            <a:normAutofit/>
          </a:bodyPr>
          <a:lstStyle/>
          <a:p>
            <a:pPr>
              <a:buClr>
                <a:schemeClr val="tx1"/>
              </a:buClr>
            </a:pPr>
            <a:r>
              <a:rPr lang="en-CA" sz="2000" dirty="0" smtClean="0">
                <a:solidFill>
                  <a:schemeClr val="tx1"/>
                </a:solidFill>
                <a:latin typeface="+mn-lt"/>
              </a:rPr>
              <a:t>Refers to a person’s emotional, physical and sexual attraction to other people</a:t>
            </a:r>
          </a:p>
        </p:txBody>
      </p:sp>
      <p:pic>
        <p:nvPicPr>
          <p:cNvPr id="5" name="Picture 4" descr="2 females who are attracted to each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31" y="2249727"/>
            <a:ext cx="1881401" cy="1881401"/>
          </a:xfrm>
          <a:prstGeom prst="rect">
            <a:avLst/>
          </a:prstGeom>
        </p:spPr>
      </p:pic>
      <p:pic>
        <p:nvPicPr>
          <p:cNvPr id="6" name="Picture 5" descr="various colours of hear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490" y="1557459"/>
            <a:ext cx="2857143" cy="2857143"/>
          </a:xfrm>
          <a:prstGeom prst="rect">
            <a:avLst/>
          </a:prstGeom>
        </p:spPr>
      </p:pic>
      <p:pic>
        <p:nvPicPr>
          <p:cNvPr id="4" name="Picture 3" descr="two males who are attracted to each other"/>
          <p:cNvPicPr>
            <a:picLocks noChangeAspect="1"/>
          </p:cNvPicPr>
          <p:nvPr/>
        </p:nvPicPr>
        <p:blipFill rotWithShape="1">
          <a:blip r:embed="rId5">
            <a:extLst>
              <a:ext uri="{28A0092B-C50C-407E-A947-70E740481C1C}">
                <a14:useLocalDpi xmlns:a14="http://schemas.microsoft.com/office/drawing/2010/main" val="0"/>
              </a:ext>
            </a:extLst>
          </a:blip>
          <a:srcRect b="8526"/>
          <a:stretch/>
        </p:blipFill>
        <p:spPr>
          <a:xfrm>
            <a:off x="6413157" y="2049515"/>
            <a:ext cx="2275642" cy="2081614"/>
          </a:xfrm>
          <a:prstGeom prst="rect">
            <a:avLst/>
          </a:prstGeom>
        </p:spPr>
      </p:pic>
    </p:spTree>
    <p:extLst>
      <p:ext uri="{BB962C8B-B14F-4D97-AF65-F5344CB8AC3E}">
        <p14:creationId xmlns:p14="http://schemas.microsoft.com/office/powerpoint/2010/main" val="47980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31664"/>
            <a:ext cx="8520600" cy="9062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Sexuality Definitions</a:t>
            </a:r>
            <a:endParaRPr lang="en-CA" b="1" dirty="0">
              <a:latin typeface="+mj-lt"/>
            </a:endParaRPr>
          </a:p>
        </p:txBody>
      </p:sp>
      <p:sp>
        <p:nvSpPr>
          <p:cNvPr id="3" name="Text Placeholder 2"/>
          <p:cNvSpPr>
            <a:spLocks noGrp="1"/>
          </p:cNvSpPr>
          <p:nvPr>
            <p:ph type="body" idx="1"/>
          </p:nvPr>
        </p:nvSpPr>
        <p:spPr>
          <a:xfrm>
            <a:off x="311701" y="1312063"/>
            <a:ext cx="5631899" cy="2712769"/>
          </a:xfrm>
        </p:spPr>
        <p:txBody>
          <a:bodyPr>
            <a:noAutofit/>
          </a:bodyPr>
          <a:lstStyle/>
          <a:p>
            <a:pPr>
              <a:buClr>
                <a:schemeClr val="tx1"/>
              </a:buClr>
            </a:pPr>
            <a:r>
              <a:rPr lang="en-CA" sz="2000" b="1" dirty="0" smtClean="0">
                <a:solidFill>
                  <a:schemeClr val="tx1"/>
                </a:solidFill>
              </a:rPr>
              <a:t>Heterosexuality: </a:t>
            </a:r>
            <a:r>
              <a:rPr lang="en-CA" sz="2000" dirty="0" smtClean="0">
                <a:solidFill>
                  <a:schemeClr val="tx1"/>
                </a:solidFill>
              </a:rPr>
              <a:t>Attraction between persons of opposite sex or gender</a:t>
            </a:r>
          </a:p>
          <a:p>
            <a:pPr>
              <a:buClr>
                <a:schemeClr val="tx1"/>
              </a:buClr>
            </a:pPr>
            <a:r>
              <a:rPr lang="en-CA" sz="2000" b="1" dirty="0" smtClean="0">
                <a:solidFill>
                  <a:schemeClr val="tx1"/>
                </a:solidFill>
              </a:rPr>
              <a:t>Homosexuality:</a:t>
            </a:r>
            <a:r>
              <a:rPr lang="en-CA" sz="2000" dirty="0" smtClean="0">
                <a:solidFill>
                  <a:schemeClr val="tx1"/>
                </a:solidFill>
              </a:rPr>
              <a:t> Attraction between persons of the same sex or gender</a:t>
            </a:r>
            <a:endParaRPr lang="en-CA" sz="2000" b="1" dirty="0" smtClean="0">
              <a:solidFill>
                <a:schemeClr val="tx1"/>
              </a:solidFill>
            </a:endParaRPr>
          </a:p>
          <a:p>
            <a:pPr>
              <a:buClr>
                <a:schemeClr val="tx1"/>
              </a:buClr>
            </a:pPr>
            <a:r>
              <a:rPr lang="en-CA" sz="2000" b="1" dirty="0" smtClean="0">
                <a:solidFill>
                  <a:schemeClr val="tx1"/>
                </a:solidFill>
              </a:rPr>
              <a:t>Pansexual: </a:t>
            </a:r>
            <a:r>
              <a:rPr lang="en-CA" sz="2000" dirty="0" smtClean="0">
                <a:solidFill>
                  <a:schemeClr val="tx1"/>
                </a:solidFill>
              </a:rPr>
              <a:t>Attraction to people of any sex or gender</a:t>
            </a:r>
            <a:endParaRPr lang="en-CA" sz="2000" dirty="0">
              <a:solidFill>
                <a:schemeClr val="tx1"/>
              </a:solidFill>
            </a:endParaRPr>
          </a:p>
          <a:p>
            <a:pPr>
              <a:buClr>
                <a:schemeClr val="tx1"/>
              </a:buClr>
            </a:pPr>
            <a:r>
              <a:rPr lang="en-CA" sz="2000" b="1" dirty="0" smtClean="0">
                <a:solidFill>
                  <a:schemeClr val="tx1"/>
                </a:solidFill>
              </a:rPr>
              <a:t>Asexual: </a:t>
            </a:r>
            <a:r>
              <a:rPr lang="en-CA" sz="2000" dirty="0" smtClean="0">
                <a:solidFill>
                  <a:schemeClr val="tx1"/>
                </a:solidFill>
              </a:rPr>
              <a:t>Lack of sexual attraction to others</a:t>
            </a:r>
            <a:endParaRPr lang="en-CA" sz="2000" dirty="0">
              <a:solidFill>
                <a:schemeClr val="tx1"/>
              </a:solidFill>
            </a:endParaRPr>
          </a:p>
        </p:txBody>
      </p:sp>
      <p:pic>
        <p:nvPicPr>
          <p:cNvPr id="5" name="Picture 4" descr="Gender identity wo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156" y="1756610"/>
            <a:ext cx="2734144" cy="1823674"/>
          </a:xfrm>
          <a:prstGeom prst="rect">
            <a:avLst/>
          </a:prstGeom>
        </p:spPr>
      </p:pic>
    </p:spTree>
    <p:extLst>
      <p:ext uri="{BB962C8B-B14F-4D97-AF65-F5344CB8AC3E}">
        <p14:creationId xmlns:p14="http://schemas.microsoft.com/office/powerpoint/2010/main" val="396347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 name="Title 1"/>
          <p:cNvSpPr>
            <a:spLocks noGrp="1"/>
          </p:cNvSpPr>
          <p:nvPr>
            <p:ph type="title"/>
          </p:nvPr>
        </p:nvSpPr>
        <p:spPr>
          <a:xfrm>
            <a:off x="2014350" y="598200"/>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latin typeface="+mj-lt"/>
              </a:rPr>
              <a:t>Guiding Question #3</a:t>
            </a:r>
            <a:endParaRPr lang="en-CA" sz="3200" b="1" dirty="0">
              <a:latin typeface="+mj-lt"/>
            </a:endParaRPr>
          </a:p>
        </p:txBody>
      </p:sp>
      <p:sp>
        <p:nvSpPr>
          <p:cNvPr id="6" name="TextBox 5"/>
          <p:cNvSpPr txBox="1"/>
          <p:nvPr/>
        </p:nvSpPr>
        <p:spPr>
          <a:xfrm>
            <a:off x="2014350" y="1718156"/>
            <a:ext cx="5115300" cy="1631216"/>
          </a:xfrm>
          <a:prstGeom prst="rect">
            <a:avLst/>
          </a:prstGeom>
          <a:noFill/>
        </p:spPr>
        <p:txBody>
          <a:bodyPr wrap="square" rtlCol="0">
            <a:spAutoFit/>
          </a:bodyPr>
          <a:lstStyle/>
          <a:p>
            <a:r>
              <a:rPr lang="en-US" sz="2000" dirty="0">
                <a:solidFill>
                  <a:schemeClr val="tx1"/>
                </a:solidFill>
                <a:ea typeface="Calibri"/>
                <a:cs typeface="Calibri"/>
                <a:sym typeface="Calibri"/>
              </a:rPr>
              <a:t>What do the following terms mean</a:t>
            </a:r>
            <a:r>
              <a:rPr lang="en-US" sz="2000" dirty="0" smtClean="0">
                <a:solidFill>
                  <a:schemeClr val="tx1"/>
                </a:solidFill>
                <a:ea typeface="Calibri"/>
                <a:cs typeface="Calibri"/>
                <a:sym typeface="Calibri"/>
              </a:rPr>
              <a:t>:</a:t>
            </a:r>
          </a:p>
          <a:p>
            <a:endParaRPr lang="en-US" sz="2000" dirty="0" smtClean="0">
              <a:solidFill>
                <a:schemeClr val="tx1"/>
              </a:solidFill>
              <a:latin typeface="+mn-lt"/>
              <a:ea typeface="Calibri"/>
              <a:cs typeface="Calibri"/>
              <a:sym typeface="Calibri"/>
            </a:endParaRPr>
          </a:p>
          <a:p>
            <a:pPr marL="342900" indent="-342900">
              <a:buFont typeface="Arial" panose="020B0604020202020204" pitchFamily="34" charset="0"/>
              <a:buChar char="•"/>
            </a:pPr>
            <a:r>
              <a:rPr lang="en-US" sz="2000" dirty="0" smtClean="0">
                <a:solidFill>
                  <a:schemeClr val="tx1"/>
                </a:solidFill>
                <a:ea typeface="Calibri"/>
                <a:cs typeface="Calibri"/>
                <a:sym typeface="Calibri"/>
              </a:rPr>
              <a:t>Gender</a:t>
            </a:r>
            <a:endParaRPr lang="en-US" sz="2000" dirty="0" smtClean="0">
              <a:solidFill>
                <a:schemeClr val="tx1"/>
              </a:solidFill>
              <a:latin typeface="+mn-lt"/>
              <a:ea typeface="Calibri"/>
              <a:cs typeface="Calibri"/>
              <a:sym typeface="Calibri"/>
            </a:endParaRPr>
          </a:p>
          <a:p>
            <a:pPr marL="342900" indent="-342900">
              <a:buFont typeface="Arial" panose="020B0604020202020204" pitchFamily="34" charset="0"/>
              <a:buChar char="•"/>
            </a:pPr>
            <a:r>
              <a:rPr lang="en-US" sz="2000" dirty="0" smtClean="0">
                <a:solidFill>
                  <a:schemeClr val="tx1"/>
                </a:solidFill>
                <a:latin typeface="+mn-lt"/>
                <a:ea typeface="Calibri"/>
                <a:cs typeface="Calibri"/>
                <a:sym typeface="Calibri"/>
              </a:rPr>
              <a:t>Gender Identity</a:t>
            </a:r>
          </a:p>
          <a:p>
            <a:pPr marL="342900" indent="-342900">
              <a:buFont typeface="Arial" panose="020B0604020202020204" pitchFamily="34" charset="0"/>
              <a:buChar char="•"/>
            </a:pPr>
            <a:r>
              <a:rPr lang="en-US" sz="2000" dirty="0" smtClean="0">
                <a:solidFill>
                  <a:schemeClr val="tx1"/>
                </a:solidFill>
                <a:latin typeface="+mn-lt"/>
                <a:ea typeface="Calibri"/>
                <a:cs typeface="Calibri"/>
                <a:sym typeface="Calibri"/>
              </a:rPr>
              <a:t>Gender Expression</a:t>
            </a:r>
            <a:endParaRPr lang="en-US" sz="2000" dirty="0">
              <a:solidFill>
                <a:schemeClr val="tx1"/>
              </a:solidFill>
              <a:latin typeface="+mn-lt"/>
              <a:ea typeface="Calibri"/>
              <a:cs typeface="Calibri"/>
              <a:sym typeface="Calibri"/>
            </a:endParaRPr>
          </a:p>
        </p:txBody>
      </p:sp>
      <p:pic>
        <p:nvPicPr>
          <p:cNvPr id="5" name="Google Shape;75;p15" descr="pink question mark"/>
          <p:cNvPicPr preferRelativeResize="0"/>
          <p:nvPr/>
        </p:nvPicPr>
        <p:blipFill>
          <a:blip r:embed="rId3">
            <a:alphaModFix/>
          </a:blip>
          <a:stretch>
            <a:fillRect/>
          </a:stretch>
        </p:blipFill>
        <p:spPr>
          <a:xfrm>
            <a:off x="7242990" y="2105722"/>
            <a:ext cx="1243650" cy="1243650"/>
          </a:xfrm>
          <a:prstGeom prst="rect">
            <a:avLst/>
          </a:prstGeom>
          <a:noFill/>
          <a:ln>
            <a:noFill/>
          </a:ln>
        </p:spPr>
      </p:pic>
    </p:spTree>
    <p:extLst>
      <p:ext uri="{BB962C8B-B14F-4D97-AF65-F5344CB8AC3E}">
        <p14:creationId xmlns:p14="http://schemas.microsoft.com/office/powerpoint/2010/main" val="3361205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 name="Title 1"/>
          <p:cNvSpPr>
            <a:spLocks noGrp="1"/>
          </p:cNvSpPr>
          <p:nvPr>
            <p:ph type="title"/>
          </p:nvPr>
        </p:nvSpPr>
        <p:spPr>
          <a:xfrm>
            <a:off x="589935" y="140110"/>
            <a:ext cx="3420843" cy="104010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The </a:t>
            </a:r>
            <a:r>
              <a:rPr lang="en-CA" b="1" dirty="0" err="1" smtClean="0">
                <a:latin typeface="+mj-lt"/>
              </a:rPr>
              <a:t>Genderbread</a:t>
            </a:r>
            <a:r>
              <a:rPr lang="en-CA" b="1" dirty="0" smtClean="0">
                <a:latin typeface="+mj-lt"/>
              </a:rPr>
              <a:t> Person</a:t>
            </a:r>
            <a:endParaRPr lang="en-CA" dirty="0">
              <a:latin typeface="+mj-lt"/>
            </a:endParaRPr>
          </a:p>
        </p:txBody>
      </p:sp>
      <p:pic>
        <p:nvPicPr>
          <p:cNvPr id="7" name="Picture 2" descr="https://www.itspronouncedmetrosexual.com/wp-content/uploads/2018/10/Genderbread-Person-v4-1200.png" title="The Genderbread Person Version 4">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3" r="4896" b="42589"/>
          <a:stretch/>
        </p:blipFill>
        <p:spPr bwMode="auto">
          <a:xfrm>
            <a:off x="4218039" y="140110"/>
            <a:ext cx="4925961" cy="3967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itspronouncedmetrosexual.com/wp-content/uploads/2018/10/Genderbread-Person-v4-1200.png" title="Gender Identity, Gender Expression, Anatomical Sex">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014"/>
          <a:stretch/>
        </p:blipFill>
        <p:spPr bwMode="auto">
          <a:xfrm>
            <a:off x="0" y="1294111"/>
            <a:ext cx="5096452" cy="281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22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4"/>
            <a:ext cx="8520600" cy="77976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Gender Identity</a:t>
            </a:r>
            <a:endParaRPr lang="en-CA" b="1" dirty="0">
              <a:latin typeface="+mj-lt"/>
            </a:endParaRPr>
          </a:p>
        </p:txBody>
      </p:sp>
      <p:sp>
        <p:nvSpPr>
          <p:cNvPr id="3" name="Text Placeholder 2"/>
          <p:cNvSpPr>
            <a:spLocks noGrp="1"/>
          </p:cNvSpPr>
          <p:nvPr>
            <p:ph type="body" idx="1"/>
          </p:nvPr>
        </p:nvSpPr>
        <p:spPr>
          <a:xfrm>
            <a:off x="311700" y="1507327"/>
            <a:ext cx="5570940" cy="2348765"/>
          </a:xfrm>
        </p:spPr>
        <p:txBody>
          <a:bodyPr>
            <a:noAutofit/>
          </a:bodyPr>
          <a:lstStyle/>
          <a:p>
            <a:pPr>
              <a:buClr>
                <a:schemeClr val="tx1"/>
              </a:buClr>
            </a:pPr>
            <a:r>
              <a:rPr lang="en-CA" sz="2000" dirty="0">
                <a:solidFill>
                  <a:schemeClr val="tx1"/>
                </a:solidFill>
              </a:rPr>
              <a:t>Your internal sense of identity as female, male, both or neither, regardless of your assigned </a:t>
            </a:r>
            <a:r>
              <a:rPr lang="en-CA" sz="2000" dirty="0" smtClean="0">
                <a:solidFill>
                  <a:schemeClr val="tx1"/>
                </a:solidFill>
              </a:rPr>
              <a:t>sex</a:t>
            </a:r>
            <a:endParaRPr lang="en-CA" sz="2000" dirty="0">
              <a:solidFill>
                <a:schemeClr val="tx1"/>
              </a:solidFill>
            </a:endParaRPr>
          </a:p>
          <a:p>
            <a:pPr>
              <a:buClr>
                <a:schemeClr val="tx1"/>
              </a:buClr>
            </a:pPr>
            <a:r>
              <a:rPr lang="en-CA" sz="2000" dirty="0" smtClean="0">
                <a:solidFill>
                  <a:schemeClr val="tx1"/>
                </a:solidFill>
              </a:rPr>
              <a:t>Your gender </a:t>
            </a:r>
            <a:r>
              <a:rPr lang="en-CA" sz="2000" dirty="0">
                <a:solidFill>
                  <a:schemeClr val="tx1"/>
                </a:solidFill>
              </a:rPr>
              <a:t>identity may be the same or different from the sex </a:t>
            </a:r>
            <a:r>
              <a:rPr lang="en-CA" sz="2000" dirty="0" smtClean="0">
                <a:solidFill>
                  <a:schemeClr val="tx1"/>
                </a:solidFill>
              </a:rPr>
              <a:t>you </a:t>
            </a:r>
            <a:r>
              <a:rPr lang="en-CA" sz="2000" dirty="0">
                <a:solidFill>
                  <a:schemeClr val="tx1"/>
                </a:solidFill>
              </a:rPr>
              <a:t>were assigned at birth</a:t>
            </a:r>
          </a:p>
        </p:txBody>
      </p:sp>
      <p:pic>
        <p:nvPicPr>
          <p:cNvPr id="6" name="Picture 5" descr="gender identity and sex"/>
          <p:cNvPicPr>
            <a:picLocks noChangeAspect="1"/>
          </p:cNvPicPr>
          <p:nvPr/>
        </p:nvPicPr>
        <p:blipFill rotWithShape="1">
          <a:blip r:embed="rId3">
            <a:extLst>
              <a:ext uri="{28A0092B-C50C-407E-A947-70E740481C1C}">
                <a14:useLocalDpi xmlns:a14="http://schemas.microsoft.com/office/drawing/2010/main" val="0"/>
              </a:ext>
            </a:extLst>
          </a:blip>
          <a:srcRect l="21287" t="24855" r="21515" b="14701"/>
          <a:stretch/>
        </p:blipFill>
        <p:spPr>
          <a:xfrm>
            <a:off x="6332378" y="1590012"/>
            <a:ext cx="2066127" cy="2183394"/>
          </a:xfrm>
          <a:prstGeom prst="rect">
            <a:avLst/>
          </a:prstGeom>
        </p:spPr>
      </p:pic>
    </p:spTree>
    <p:extLst>
      <p:ext uri="{BB962C8B-B14F-4D97-AF65-F5344CB8AC3E}">
        <p14:creationId xmlns:p14="http://schemas.microsoft.com/office/powerpoint/2010/main" val="2065609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4"/>
            <a:ext cx="8520600" cy="79449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Cisgender</a:t>
            </a:r>
            <a:endParaRPr lang="en-CA" b="1" dirty="0">
              <a:latin typeface="+mj-lt"/>
            </a:endParaRPr>
          </a:p>
        </p:txBody>
      </p:sp>
      <p:pic>
        <p:nvPicPr>
          <p:cNvPr id="4" name="Picture 3" descr="sex symb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22" y="1348377"/>
            <a:ext cx="2693656" cy="2693656"/>
          </a:xfrm>
          <a:prstGeom prst="rect">
            <a:avLst/>
          </a:prstGeom>
        </p:spPr>
      </p:pic>
      <p:sp>
        <p:nvSpPr>
          <p:cNvPr id="3" name="Text Placeholder 2"/>
          <p:cNvSpPr>
            <a:spLocks noGrp="1"/>
          </p:cNvSpPr>
          <p:nvPr>
            <p:ph type="body" idx="1"/>
          </p:nvPr>
        </p:nvSpPr>
        <p:spPr>
          <a:xfrm>
            <a:off x="3439486" y="1616861"/>
            <a:ext cx="5392814" cy="2316312"/>
          </a:xfrm>
        </p:spPr>
        <p:txBody>
          <a:bodyPr>
            <a:normAutofit/>
          </a:bodyPr>
          <a:lstStyle/>
          <a:p>
            <a:pPr>
              <a:buClr>
                <a:schemeClr val="tx1"/>
              </a:buClr>
            </a:pPr>
            <a:r>
              <a:rPr lang="en-CA" sz="2000" dirty="0" smtClean="0">
                <a:solidFill>
                  <a:schemeClr val="tx1"/>
                </a:solidFill>
                <a:latin typeface="+mn-lt"/>
              </a:rPr>
              <a:t>A person whose sense of identity and</a:t>
            </a:r>
            <a:r>
              <a:rPr lang="en-CA" sz="2000" b="1" dirty="0" smtClean="0">
                <a:solidFill>
                  <a:schemeClr val="tx1"/>
                </a:solidFill>
                <a:latin typeface="+mn-lt"/>
              </a:rPr>
              <a:t> </a:t>
            </a:r>
            <a:r>
              <a:rPr lang="en-CA" sz="2000" dirty="0" smtClean="0">
                <a:solidFill>
                  <a:schemeClr val="tx1"/>
                </a:solidFill>
                <a:latin typeface="+mn-lt"/>
              </a:rPr>
              <a:t>gender matches their sex assigned at birth</a:t>
            </a:r>
          </a:p>
          <a:p>
            <a:pPr lvl="1">
              <a:buClr>
                <a:schemeClr val="tx1"/>
              </a:buClr>
            </a:pPr>
            <a:r>
              <a:rPr lang="en-CA" sz="2000" dirty="0" smtClean="0">
                <a:solidFill>
                  <a:schemeClr val="tx1"/>
                </a:solidFill>
                <a:latin typeface="+mn-lt"/>
              </a:rPr>
              <a:t>Example: </a:t>
            </a:r>
            <a:r>
              <a:rPr lang="en-CA" sz="2000" dirty="0">
                <a:solidFill>
                  <a:schemeClr val="tx1"/>
                </a:solidFill>
                <a:latin typeface="+mn-lt"/>
              </a:rPr>
              <a:t>Y</a:t>
            </a:r>
            <a:r>
              <a:rPr lang="en-CA" sz="2000" dirty="0" smtClean="0">
                <a:solidFill>
                  <a:schemeClr val="tx1"/>
                </a:solidFill>
                <a:latin typeface="+mn-lt"/>
              </a:rPr>
              <a:t>ou were assigned female at birth and you identify as a female</a:t>
            </a:r>
            <a:endParaRPr lang="en-CA" sz="2000" dirty="0">
              <a:solidFill>
                <a:schemeClr val="tx1"/>
              </a:solidFill>
              <a:latin typeface="+mn-lt"/>
            </a:endParaRPr>
          </a:p>
        </p:txBody>
      </p:sp>
    </p:spTree>
    <p:extLst>
      <p:ext uri="{BB962C8B-B14F-4D97-AF65-F5344CB8AC3E}">
        <p14:creationId xmlns:p14="http://schemas.microsoft.com/office/powerpoint/2010/main" val="398510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4"/>
            <a:ext cx="8520600" cy="85460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Transgender</a:t>
            </a:r>
            <a:endParaRPr lang="en-CA" b="1" dirty="0">
              <a:latin typeface="+mj-lt"/>
            </a:endParaRPr>
          </a:p>
        </p:txBody>
      </p:sp>
      <p:sp>
        <p:nvSpPr>
          <p:cNvPr id="3" name="Text Placeholder 2"/>
          <p:cNvSpPr>
            <a:spLocks noGrp="1"/>
          </p:cNvSpPr>
          <p:nvPr>
            <p:ph type="body" idx="1"/>
          </p:nvPr>
        </p:nvSpPr>
        <p:spPr>
          <a:xfrm>
            <a:off x="311700" y="1645629"/>
            <a:ext cx="5560594" cy="2086112"/>
          </a:xfrm>
        </p:spPr>
        <p:txBody>
          <a:bodyPr>
            <a:normAutofit/>
          </a:bodyPr>
          <a:lstStyle/>
          <a:p>
            <a:pPr>
              <a:buClr>
                <a:schemeClr val="tx1"/>
              </a:buClr>
            </a:pPr>
            <a:r>
              <a:rPr lang="en-CA" sz="2000" dirty="0" smtClean="0">
                <a:solidFill>
                  <a:schemeClr val="tx1"/>
                </a:solidFill>
                <a:latin typeface="+mn-lt"/>
              </a:rPr>
              <a:t>A person whose gender does not match the sex assigned at birth</a:t>
            </a:r>
          </a:p>
          <a:p>
            <a:pPr lvl="1">
              <a:buClr>
                <a:schemeClr val="tx1"/>
              </a:buClr>
            </a:pPr>
            <a:r>
              <a:rPr lang="en-CA" sz="2000" dirty="0" smtClean="0">
                <a:solidFill>
                  <a:schemeClr val="tx1"/>
                </a:solidFill>
                <a:latin typeface="+mn-lt"/>
              </a:rPr>
              <a:t>Example: You were born and assigned the sex male at birth, but you identify as female</a:t>
            </a:r>
            <a:endParaRPr lang="en-CA" sz="2000" dirty="0">
              <a:solidFill>
                <a:schemeClr val="tx1"/>
              </a:solidFill>
              <a:latin typeface="+mn-lt"/>
            </a:endParaRPr>
          </a:p>
        </p:txBody>
      </p:sp>
      <p:pic>
        <p:nvPicPr>
          <p:cNvPr id="4" name="Picture 3" descr="person looking in the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388" y="1395756"/>
            <a:ext cx="2759912" cy="2759912"/>
          </a:xfrm>
          <a:prstGeom prst="rect">
            <a:avLst/>
          </a:prstGeom>
        </p:spPr>
      </p:pic>
    </p:spTree>
    <p:extLst>
      <p:ext uri="{BB962C8B-B14F-4D97-AF65-F5344CB8AC3E}">
        <p14:creationId xmlns:p14="http://schemas.microsoft.com/office/powerpoint/2010/main" val="2330605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4"/>
            <a:ext cx="8520600" cy="80220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Non-Binary</a:t>
            </a:r>
            <a:endParaRPr lang="en-CA" b="1" dirty="0">
              <a:latin typeface="+mj-lt"/>
            </a:endParaRPr>
          </a:p>
        </p:txBody>
      </p:sp>
      <p:pic>
        <p:nvPicPr>
          <p:cNvPr id="4" name="Picture 3" descr="two people, one person on another persons back holding a non-binary prid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361801"/>
            <a:ext cx="2734853" cy="2734853"/>
          </a:xfrm>
          <a:prstGeom prst="rect">
            <a:avLst/>
          </a:prstGeom>
        </p:spPr>
      </p:pic>
      <p:sp>
        <p:nvSpPr>
          <p:cNvPr id="3" name="Text Placeholder 2"/>
          <p:cNvSpPr>
            <a:spLocks noGrp="1"/>
          </p:cNvSpPr>
          <p:nvPr>
            <p:ph type="body" idx="1"/>
          </p:nvPr>
        </p:nvSpPr>
        <p:spPr>
          <a:xfrm>
            <a:off x="3046552" y="1535608"/>
            <a:ext cx="5785747" cy="2387237"/>
          </a:xfrm>
        </p:spPr>
        <p:txBody>
          <a:bodyPr>
            <a:normAutofit/>
          </a:bodyPr>
          <a:lstStyle/>
          <a:p>
            <a:pPr>
              <a:buClr>
                <a:schemeClr val="tx1"/>
              </a:buClr>
            </a:pPr>
            <a:r>
              <a:rPr lang="en-CA" sz="2000" dirty="0" smtClean="0">
                <a:solidFill>
                  <a:schemeClr val="tx1"/>
                </a:solidFill>
                <a:latin typeface="+mn-lt"/>
              </a:rPr>
              <a:t>A person who does not identify as either male or female</a:t>
            </a:r>
          </a:p>
          <a:p>
            <a:pPr lvl="1">
              <a:buClr>
                <a:schemeClr val="tx1"/>
              </a:buClr>
            </a:pPr>
            <a:r>
              <a:rPr lang="en-CA" sz="2000" dirty="0" smtClean="0">
                <a:solidFill>
                  <a:schemeClr val="tx1"/>
                </a:solidFill>
                <a:latin typeface="+mn-lt"/>
              </a:rPr>
              <a:t>Examples of non-binary gender identities:</a:t>
            </a:r>
          </a:p>
          <a:p>
            <a:pPr lvl="2">
              <a:buClr>
                <a:schemeClr val="tx1"/>
              </a:buClr>
            </a:pPr>
            <a:r>
              <a:rPr lang="en-CA" sz="2000" dirty="0" smtClean="0">
                <a:solidFill>
                  <a:schemeClr val="tx1"/>
                </a:solidFill>
                <a:latin typeface="+mn-lt"/>
              </a:rPr>
              <a:t>Gender fluid</a:t>
            </a:r>
          </a:p>
          <a:p>
            <a:pPr lvl="2">
              <a:buClr>
                <a:schemeClr val="tx1"/>
              </a:buClr>
            </a:pPr>
            <a:r>
              <a:rPr lang="en-CA" sz="2000" dirty="0" smtClean="0">
                <a:solidFill>
                  <a:schemeClr val="tx1"/>
                </a:solidFill>
                <a:latin typeface="+mn-lt"/>
              </a:rPr>
              <a:t>A-gender</a:t>
            </a:r>
          </a:p>
          <a:p>
            <a:pPr lvl="2">
              <a:buClr>
                <a:schemeClr val="tx1"/>
              </a:buClr>
            </a:pPr>
            <a:r>
              <a:rPr lang="en-CA" sz="2000" dirty="0" smtClean="0">
                <a:solidFill>
                  <a:schemeClr val="tx1"/>
                </a:solidFill>
                <a:latin typeface="+mn-lt"/>
              </a:rPr>
              <a:t>Gender non-conforming</a:t>
            </a:r>
            <a:endParaRPr lang="en-CA" sz="2000" dirty="0">
              <a:solidFill>
                <a:schemeClr val="tx1"/>
              </a:solidFill>
              <a:latin typeface="+mn-lt"/>
            </a:endParaRPr>
          </a:p>
        </p:txBody>
      </p:sp>
    </p:spTree>
    <p:extLst>
      <p:ext uri="{BB962C8B-B14F-4D97-AF65-F5344CB8AC3E}">
        <p14:creationId xmlns:p14="http://schemas.microsoft.com/office/powerpoint/2010/main" val="1999277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20267"/>
            <a:ext cx="8520600" cy="871534"/>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Gender Expression</a:t>
            </a:r>
            <a:endParaRPr lang="en-CA" b="1" dirty="0">
              <a:latin typeface="+mj-lt"/>
            </a:endParaRPr>
          </a:p>
        </p:txBody>
      </p:sp>
      <p:sp>
        <p:nvSpPr>
          <p:cNvPr id="4" name="Rectangle 3"/>
          <p:cNvSpPr/>
          <p:nvPr/>
        </p:nvSpPr>
        <p:spPr>
          <a:xfrm>
            <a:off x="536457" y="1423317"/>
            <a:ext cx="5553512" cy="2554545"/>
          </a:xfrm>
          <a:prstGeom prst="rect">
            <a:avLst/>
          </a:prstGeom>
        </p:spPr>
        <p:txBody>
          <a:bodyPr wrap="square">
            <a:spAutoFit/>
          </a:bodyPr>
          <a:lstStyle/>
          <a:p>
            <a:pPr>
              <a:buClr>
                <a:schemeClr val="tx1"/>
              </a:buClr>
            </a:pPr>
            <a:r>
              <a:rPr lang="en-CA" sz="2000" dirty="0" smtClean="0">
                <a:solidFill>
                  <a:schemeClr val="tx1"/>
                </a:solidFill>
                <a:latin typeface="+mn-lt"/>
              </a:rPr>
              <a:t>Known as how </a:t>
            </a:r>
            <a:r>
              <a:rPr lang="en-CA" sz="2000" dirty="0">
                <a:solidFill>
                  <a:schemeClr val="tx1"/>
                </a:solidFill>
                <a:latin typeface="+mn-lt"/>
              </a:rPr>
              <a:t>you present yourself to the world around </a:t>
            </a:r>
            <a:r>
              <a:rPr lang="en-CA" sz="2000" dirty="0" smtClean="0">
                <a:solidFill>
                  <a:schemeClr val="tx1"/>
                </a:solidFill>
                <a:latin typeface="+mn-lt"/>
              </a:rPr>
              <a:t>you. It can be expressed through:</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Names</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Clothing</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Hairstyle or hair cuts </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Voice</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Body characteristics</a:t>
            </a:r>
          </a:p>
          <a:p>
            <a:pPr marL="342900" lvl="4" indent="-342900">
              <a:buClr>
                <a:schemeClr val="tx1"/>
              </a:buClr>
              <a:buFont typeface="Wingdings" panose="05000000000000000000" pitchFamily="2" charset="2"/>
              <a:buChar char="q"/>
            </a:pPr>
            <a:r>
              <a:rPr lang="en-CA" sz="2000" dirty="0" smtClean="0">
                <a:solidFill>
                  <a:schemeClr val="tx1"/>
                </a:solidFill>
                <a:latin typeface="+mn-lt"/>
              </a:rPr>
              <a:t>Pronouns</a:t>
            </a:r>
            <a:endParaRPr lang="en-CA" sz="2000" dirty="0">
              <a:solidFill>
                <a:schemeClr val="tx1"/>
              </a:solidFill>
              <a:latin typeface="+mn-lt"/>
            </a:endParaRPr>
          </a:p>
        </p:txBody>
      </p:sp>
      <p:pic>
        <p:nvPicPr>
          <p:cNvPr id="7" name="Picture 6" descr="male exploring identity with rainbow crop top and pink skirt and boo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980" y="1423317"/>
            <a:ext cx="2631440" cy="2631440"/>
          </a:xfrm>
          <a:prstGeom prst="rect">
            <a:avLst/>
          </a:prstGeom>
        </p:spPr>
      </p:pic>
    </p:spTree>
    <p:extLst>
      <p:ext uri="{BB962C8B-B14F-4D97-AF65-F5344CB8AC3E}">
        <p14:creationId xmlns:p14="http://schemas.microsoft.com/office/powerpoint/2010/main" val="1373065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6"/>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solidFill>
                <a:schemeClr val="tx1"/>
              </a:solidFill>
              <a:latin typeface="+mj-lt"/>
            </a:endParaRPr>
          </a:p>
        </p:txBody>
      </p:sp>
      <p:pic>
        <p:nvPicPr>
          <p:cNvPr id="14" name="Google Shape;75;p15" descr="pink question mark"/>
          <p:cNvPicPr preferRelativeResize="0"/>
          <p:nvPr/>
        </p:nvPicPr>
        <p:blipFill>
          <a:blip r:embed="rId3">
            <a:alphaModFix/>
          </a:blip>
          <a:stretch>
            <a:fillRect/>
          </a:stretch>
        </p:blipFill>
        <p:spPr>
          <a:xfrm>
            <a:off x="975075" y="1884124"/>
            <a:ext cx="832250" cy="832250"/>
          </a:xfrm>
          <a:prstGeom prst="rect">
            <a:avLst/>
          </a:prstGeom>
          <a:noFill/>
          <a:ln>
            <a:noFill/>
          </a:ln>
        </p:spPr>
      </p:pic>
      <p:sp>
        <p:nvSpPr>
          <p:cNvPr id="11" name="TextBox 10"/>
          <p:cNvSpPr txBox="1"/>
          <p:nvPr/>
        </p:nvSpPr>
        <p:spPr>
          <a:xfrm>
            <a:off x="2309100" y="1792418"/>
            <a:ext cx="6127800" cy="1015663"/>
          </a:xfrm>
          <a:prstGeom prst="rect">
            <a:avLst/>
          </a:prstGeom>
          <a:noFill/>
        </p:spPr>
        <p:txBody>
          <a:bodyPr wrap="square" rtlCol="0">
            <a:spAutoFit/>
          </a:bodyPr>
          <a:lstStyle/>
          <a:p>
            <a:pPr lvl="0"/>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15" name="Google Shape;74;p15" descr="Talking bubbles"/>
          <p:cNvPicPr preferRelativeResize="0"/>
          <p:nvPr/>
        </p:nvPicPr>
        <p:blipFill>
          <a:blip r:embed="rId4">
            <a:alphaModFix/>
          </a:blip>
          <a:stretch>
            <a:fillRect/>
          </a:stretch>
        </p:blipFill>
        <p:spPr>
          <a:xfrm>
            <a:off x="906400" y="2905586"/>
            <a:ext cx="969600" cy="969600"/>
          </a:xfrm>
          <a:prstGeom prst="rect">
            <a:avLst/>
          </a:prstGeom>
          <a:noFill/>
          <a:ln>
            <a:noFill/>
          </a:ln>
        </p:spPr>
      </p:pic>
      <p:sp>
        <p:nvSpPr>
          <p:cNvPr id="13" name="TextBox 12"/>
          <p:cNvSpPr txBox="1"/>
          <p:nvPr/>
        </p:nvSpPr>
        <p:spPr>
          <a:xfrm>
            <a:off x="2309100" y="2888118"/>
            <a:ext cx="6127800" cy="1015663"/>
          </a:xfrm>
          <a:prstGeom prst="rect">
            <a:avLst/>
          </a:prstGeom>
          <a:noFill/>
        </p:spPr>
        <p:txBody>
          <a:bodyPr wrap="square" rtlCol="0">
            <a:spAutoFit/>
          </a:bodyPr>
          <a:lstStyle/>
          <a:p>
            <a:pPr lvl="0"/>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a:t>
            </a:r>
            <a:r>
              <a:rPr lang="en-US" sz="2000" dirty="0" smtClean="0">
                <a:latin typeface="+mn-lt"/>
                <a:ea typeface="Calibri"/>
                <a:cs typeface="Calibri"/>
                <a:sym typeface="Calibri"/>
              </a:rPr>
              <a:t>a partner </a:t>
            </a:r>
            <a:r>
              <a:rPr lang="en-US" sz="2000" dirty="0">
                <a:latin typeface="+mn-lt"/>
                <a:ea typeface="Calibri"/>
                <a:cs typeface="Calibri"/>
                <a:sym typeface="Calibri"/>
              </a:rPr>
              <a:t>or </a:t>
            </a:r>
            <a:r>
              <a:rPr lang="en-US" sz="2000" dirty="0" smtClean="0">
                <a:latin typeface="+mn-lt"/>
                <a:ea typeface="Calibri"/>
                <a:cs typeface="Calibri"/>
                <a:sym typeface="Calibri"/>
              </a:rPr>
              <a:t>in a group </a:t>
            </a:r>
            <a:r>
              <a:rPr lang="en-US" sz="2000" dirty="0">
                <a:latin typeface="+mn-lt"/>
                <a:ea typeface="Calibri"/>
                <a:cs typeface="Calibri"/>
                <a:sym typeface="Calibri"/>
              </a:rPr>
              <a:t>and share ideas based on a prompt. </a:t>
            </a:r>
          </a:p>
        </p:txBody>
      </p:sp>
    </p:spTree>
    <p:extLst>
      <p:ext uri="{BB962C8B-B14F-4D97-AF65-F5344CB8AC3E}">
        <p14:creationId xmlns:p14="http://schemas.microsoft.com/office/powerpoint/2010/main" val="973763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06868"/>
            <a:ext cx="8520600" cy="792090"/>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Pronouns</a:t>
            </a:r>
            <a:endParaRPr lang="en-CA" b="1" dirty="0">
              <a:latin typeface="+mj-lt"/>
            </a:endParaRPr>
          </a:p>
        </p:txBody>
      </p:sp>
      <p:pic>
        <p:nvPicPr>
          <p:cNvPr id="5" name="Picture 4" descr="my pronouns are..."/>
          <p:cNvPicPr>
            <a:picLocks noChangeAspect="1"/>
          </p:cNvPicPr>
          <p:nvPr/>
        </p:nvPicPr>
        <p:blipFill rotWithShape="1">
          <a:blip r:embed="rId3">
            <a:extLst>
              <a:ext uri="{28A0092B-C50C-407E-A947-70E740481C1C}">
                <a14:useLocalDpi xmlns:a14="http://schemas.microsoft.com/office/drawing/2010/main" val="0"/>
              </a:ext>
            </a:extLst>
          </a:blip>
          <a:srcRect t="10128" b="27286"/>
          <a:stretch/>
        </p:blipFill>
        <p:spPr>
          <a:xfrm>
            <a:off x="311700" y="1717562"/>
            <a:ext cx="2685500" cy="1680737"/>
          </a:xfrm>
          <a:prstGeom prst="rect">
            <a:avLst/>
          </a:prstGeom>
        </p:spPr>
      </p:pic>
      <p:sp>
        <p:nvSpPr>
          <p:cNvPr id="3" name="Text Placeholder 2"/>
          <p:cNvSpPr>
            <a:spLocks noGrp="1"/>
          </p:cNvSpPr>
          <p:nvPr>
            <p:ph type="body" idx="1"/>
          </p:nvPr>
        </p:nvSpPr>
        <p:spPr>
          <a:xfrm>
            <a:off x="3164619" y="1253021"/>
            <a:ext cx="5667681" cy="2820915"/>
          </a:xfrm>
        </p:spPr>
        <p:txBody>
          <a:bodyPr>
            <a:normAutofit lnSpcReduction="10000"/>
          </a:bodyPr>
          <a:lstStyle/>
          <a:p>
            <a:pPr marL="114300" indent="0">
              <a:buClr>
                <a:schemeClr val="tx1"/>
              </a:buClr>
              <a:buNone/>
            </a:pPr>
            <a:r>
              <a:rPr lang="en-CA" sz="2000" dirty="0" smtClean="0">
                <a:solidFill>
                  <a:schemeClr val="tx1"/>
                </a:solidFill>
                <a:latin typeface="+mn-lt"/>
              </a:rPr>
              <a:t>Pronouns are labels we use to </a:t>
            </a:r>
            <a:r>
              <a:rPr lang="en-CA" sz="2000" dirty="0" smtClean="0">
                <a:solidFill>
                  <a:schemeClr val="tx1"/>
                </a:solidFill>
              </a:rPr>
              <a:t>identify </a:t>
            </a:r>
            <a:r>
              <a:rPr lang="en-CA" sz="2000" dirty="0">
                <a:solidFill>
                  <a:schemeClr val="tx1"/>
                </a:solidFill>
              </a:rPr>
              <a:t>our gender </a:t>
            </a:r>
            <a:r>
              <a:rPr lang="en-CA" sz="2000" dirty="0" smtClean="0">
                <a:solidFill>
                  <a:schemeClr val="tx1"/>
                </a:solidFill>
              </a:rPr>
              <a:t>identity </a:t>
            </a:r>
            <a:r>
              <a:rPr lang="en-CA" sz="2000" dirty="0">
                <a:solidFill>
                  <a:schemeClr val="tx1"/>
                </a:solidFill>
              </a:rPr>
              <a:t>to others in conversation. </a:t>
            </a:r>
            <a:endParaRPr lang="en-CA" sz="2000" dirty="0" smtClean="0">
              <a:solidFill>
                <a:schemeClr val="tx1"/>
              </a:solidFill>
              <a:latin typeface="+mn-lt"/>
            </a:endParaRPr>
          </a:p>
          <a:p>
            <a:pPr marL="114300" indent="0">
              <a:buClr>
                <a:schemeClr val="tx1"/>
              </a:buClr>
              <a:buNone/>
            </a:pPr>
            <a:endParaRPr lang="en-CA" sz="2000" dirty="0">
              <a:solidFill>
                <a:schemeClr val="tx1"/>
              </a:solidFill>
              <a:latin typeface="+mn-lt"/>
            </a:endParaRPr>
          </a:p>
          <a:p>
            <a:pPr marL="114300" indent="0">
              <a:buClr>
                <a:schemeClr val="tx1"/>
              </a:buClr>
              <a:buNone/>
            </a:pPr>
            <a:r>
              <a:rPr lang="en-CA" sz="2000" dirty="0" smtClean="0">
                <a:solidFill>
                  <a:schemeClr val="tx1"/>
                </a:solidFill>
                <a:latin typeface="+mn-lt"/>
              </a:rPr>
              <a:t>It is important to not assume someone's pronoun. </a:t>
            </a:r>
          </a:p>
          <a:p>
            <a:pPr marL="114300" indent="0">
              <a:buClr>
                <a:schemeClr val="tx1"/>
              </a:buClr>
              <a:buNone/>
            </a:pPr>
            <a:endParaRPr lang="en-CA" sz="2000" dirty="0">
              <a:solidFill>
                <a:schemeClr val="tx1"/>
              </a:solidFill>
              <a:latin typeface="+mn-lt"/>
            </a:endParaRPr>
          </a:p>
          <a:p>
            <a:pPr marL="114300" indent="0">
              <a:buClr>
                <a:schemeClr val="tx1"/>
              </a:buClr>
              <a:buNone/>
            </a:pPr>
            <a:r>
              <a:rPr lang="en-CA" sz="2000" dirty="0" smtClean="0">
                <a:solidFill>
                  <a:schemeClr val="tx1"/>
                </a:solidFill>
                <a:latin typeface="+mn-lt"/>
              </a:rPr>
              <a:t>If you are unsure of someone’s pronoun, you can ask: “What are your pronouns?”</a:t>
            </a:r>
            <a:endParaRPr lang="en-CA" sz="2000" dirty="0">
              <a:solidFill>
                <a:schemeClr val="tx1"/>
              </a:solidFill>
              <a:latin typeface="+mn-lt"/>
            </a:endParaRPr>
          </a:p>
        </p:txBody>
      </p:sp>
    </p:spTree>
    <p:extLst>
      <p:ext uri="{BB962C8B-B14F-4D97-AF65-F5344CB8AC3E}">
        <p14:creationId xmlns:p14="http://schemas.microsoft.com/office/powerpoint/2010/main" val="4029737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171210"/>
            <a:ext cx="8520600" cy="86510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Pronouns People Might Use</a:t>
            </a:r>
            <a:endParaRPr lang="en-CA" b="1" dirty="0">
              <a:latin typeface="+mj-lt"/>
            </a:endParaRPr>
          </a:p>
        </p:txBody>
      </p:sp>
      <p:sp>
        <p:nvSpPr>
          <p:cNvPr id="3" name="Text Placeholder 2"/>
          <p:cNvSpPr>
            <a:spLocks noGrp="1"/>
          </p:cNvSpPr>
          <p:nvPr>
            <p:ph type="body" idx="1"/>
          </p:nvPr>
        </p:nvSpPr>
        <p:spPr>
          <a:xfrm>
            <a:off x="311700" y="1302088"/>
            <a:ext cx="6014672" cy="2706241"/>
          </a:xfrm>
        </p:spPr>
        <p:txBody>
          <a:bodyPr>
            <a:normAutofit/>
          </a:bodyPr>
          <a:lstStyle/>
          <a:p>
            <a:pPr>
              <a:buClr>
                <a:schemeClr val="tx1"/>
              </a:buClr>
            </a:pPr>
            <a:r>
              <a:rPr lang="en-CA" sz="2000" dirty="0" smtClean="0">
                <a:solidFill>
                  <a:schemeClr val="tx1"/>
                </a:solidFill>
                <a:latin typeface="+mn-lt"/>
              </a:rPr>
              <a:t>She/her/hers </a:t>
            </a:r>
            <a:r>
              <a:rPr lang="en-CA" sz="2000" dirty="0" smtClean="0">
                <a:solidFill>
                  <a:schemeClr val="tx1"/>
                </a:solidFill>
                <a:latin typeface="+mn-lt"/>
                <a:sym typeface="Wingdings" panose="05000000000000000000" pitchFamily="2" charset="2"/>
              </a:rPr>
              <a:t> For those who identify as female</a:t>
            </a:r>
          </a:p>
          <a:p>
            <a:pPr>
              <a:buClr>
                <a:schemeClr val="tx1"/>
              </a:buClr>
            </a:pPr>
            <a:r>
              <a:rPr lang="en-CA" sz="2000" dirty="0" smtClean="0">
                <a:solidFill>
                  <a:schemeClr val="tx1"/>
                </a:solidFill>
                <a:latin typeface="+mn-lt"/>
                <a:sym typeface="Wingdings" panose="05000000000000000000" pitchFamily="2" charset="2"/>
              </a:rPr>
              <a:t>He/him/his  For those who identify as male</a:t>
            </a:r>
          </a:p>
          <a:p>
            <a:pPr>
              <a:buClr>
                <a:schemeClr val="tx1"/>
              </a:buClr>
            </a:pPr>
            <a:r>
              <a:rPr lang="en-CA" sz="2000" dirty="0" smtClean="0">
                <a:solidFill>
                  <a:schemeClr val="tx1"/>
                </a:solidFill>
                <a:latin typeface="+mn-lt"/>
                <a:sym typeface="Wingdings" panose="05000000000000000000" pitchFamily="2" charset="2"/>
              </a:rPr>
              <a:t>They/them/theirs  Common gender-neutral pronouns</a:t>
            </a:r>
          </a:p>
          <a:p>
            <a:pPr marL="114300" indent="0">
              <a:buClr>
                <a:schemeClr val="tx1"/>
              </a:buClr>
              <a:buNone/>
            </a:pPr>
            <a:endParaRPr lang="en-CA" sz="2000" dirty="0">
              <a:solidFill>
                <a:schemeClr val="tx1"/>
              </a:solidFill>
              <a:latin typeface="+mn-lt"/>
              <a:sym typeface="Wingdings" panose="05000000000000000000" pitchFamily="2" charset="2"/>
            </a:endParaRPr>
          </a:p>
          <a:p>
            <a:pPr marL="114300" indent="0">
              <a:buClr>
                <a:schemeClr val="tx1"/>
              </a:buClr>
              <a:buNone/>
            </a:pPr>
            <a:r>
              <a:rPr lang="en-CA" sz="2000" dirty="0" smtClean="0">
                <a:solidFill>
                  <a:schemeClr val="tx1"/>
                </a:solidFill>
                <a:latin typeface="+mn-lt"/>
                <a:sym typeface="Wingdings" panose="05000000000000000000" pitchFamily="2" charset="2"/>
              </a:rPr>
              <a:t>Some people might also use other pronouns.</a:t>
            </a:r>
          </a:p>
        </p:txBody>
      </p:sp>
      <p:pic>
        <p:nvPicPr>
          <p:cNvPr id="4" name="Picture 3" descr="people holding the bisexual pride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372" y="1730519"/>
            <a:ext cx="2400430" cy="2400430"/>
          </a:xfrm>
          <a:prstGeom prst="rect">
            <a:avLst/>
          </a:prstGeom>
        </p:spPr>
      </p:pic>
    </p:spTree>
    <p:extLst>
      <p:ext uri="{BB962C8B-B14F-4D97-AF65-F5344CB8AC3E}">
        <p14:creationId xmlns:p14="http://schemas.microsoft.com/office/powerpoint/2010/main" val="1440234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p:cNvSpPr>
            <a:spLocks noGrp="1"/>
          </p:cNvSpPr>
          <p:nvPr>
            <p:ph type="title"/>
          </p:nvPr>
        </p:nvSpPr>
        <p:spPr>
          <a:xfrm>
            <a:off x="2532255" y="260631"/>
            <a:ext cx="3939489" cy="97275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Think, Pair, Share</a:t>
            </a:r>
            <a:endParaRPr lang="en-CA" b="1" dirty="0">
              <a:latin typeface="+mj-lt"/>
            </a:endParaRPr>
          </a:p>
        </p:txBody>
      </p:sp>
      <p:sp>
        <p:nvSpPr>
          <p:cNvPr id="3" name="TextBox 2"/>
          <p:cNvSpPr txBox="1"/>
          <p:nvPr/>
        </p:nvSpPr>
        <p:spPr>
          <a:xfrm>
            <a:off x="924334" y="1414847"/>
            <a:ext cx="7155326" cy="707886"/>
          </a:xfrm>
          <a:prstGeom prst="rect">
            <a:avLst/>
          </a:prstGeom>
          <a:noFill/>
        </p:spPr>
        <p:txBody>
          <a:bodyPr wrap="square" rtlCol="0">
            <a:spAutoFit/>
          </a:bodyPr>
          <a:lstStyle/>
          <a:p>
            <a:pPr algn="ctr"/>
            <a:r>
              <a:rPr lang="en-US" sz="2000" dirty="0">
                <a:latin typeface="+mn-lt"/>
                <a:ea typeface="Calibri"/>
                <a:cs typeface="Calibri"/>
                <a:sym typeface="Calibri"/>
              </a:rPr>
              <a:t>Do you know </a:t>
            </a:r>
            <a:r>
              <a:rPr lang="en-US" sz="2000" dirty="0" smtClean="0">
                <a:latin typeface="+mn-lt"/>
                <a:ea typeface="Calibri"/>
                <a:cs typeface="Calibri"/>
                <a:sym typeface="Calibri"/>
              </a:rPr>
              <a:t>what the acronym 2SLGBTQ+ </a:t>
            </a:r>
            <a:r>
              <a:rPr lang="en-US" sz="2000" dirty="0">
                <a:latin typeface="+mn-lt"/>
                <a:ea typeface="Calibri"/>
                <a:cs typeface="Calibri"/>
                <a:sym typeface="Calibri"/>
              </a:rPr>
              <a:t>means? </a:t>
            </a:r>
            <a:endParaRPr lang="en-US" sz="2000" dirty="0" smtClean="0">
              <a:latin typeface="+mn-lt"/>
              <a:ea typeface="Calibri"/>
              <a:cs typeface="Calibri"/>
              <a:sym typeface="Calibri"/>
            </a:endParaRPr>
          </a:p>
          <a:p>
            <a:pPr algn="ctr"/>
            <a:r>
              <a:rPr lang="en-US" sz="2000" dirty="0" smtClean="0">
                <a:latin typeface="+mn-lt"/>
                <a:ea typeface="Calibri"/>
                <a:cs typeface="Calibri"/>
                <a:sym typeface="Calibri"/>
              </a:rPr>
              <a:t>Discuss it with a classmate. </a:t>
            </a:r>
            <a:endParaRPr lang="en-US" sz="2000" dirty="0">
              <a:latin typeface="+mn-lt"/>
              <a:ea typeface="Calibri"/>
              <a:cs typeface="Calibri"/>
              <a:sym typeface="Calibri"/>
            </a:endParaRPr>
          </a:p>
        </p:txBody>
      </p:sp>
      <p:pic>
        <p:nvPicPr>
          <p:cNvPr id="5" name="Picture 4" descr="LGBTQIA+ symbol with rainbow colours"/>
          <p:cNvPicPr>
            <a:picLocks noChangeAspect="1"/>
          </p:cNvPicPr>
          <p:nvPr/>
        </p:nvPicPr>
        <p:blipFill rotWithShape="1">
          <a:blip r:embed="rId3">
            <a:extLst>
              <a:ext uri="{28A0092B-C50C-407E-A947-70E740481C1C}">
                <a14:useLocalDpi xmlns:a14="http://schemas.microsoft.com/office/drawing/2010/main" val="0"/>
              </a:ext>
            </a:extLst>
          </a:blip>
          <a:srcRect t="17234" b="15528"/>
          <a:stretch/>
        </p:blipFill>
        <p:spPr>
          <a:xfrm>
            <a:off x="305513" y="2221333"/>
            <a:ext cx="2857143" cy="1921079"/>
          </a:xfrm>
          <a:prstGeom prst="rect">
            <a:avLst/>
          </a:prstGeom>
        </p:spPr>
      </p:pic>
      <p:pic>
        <p:nvPicPr>
          <p:cNvPr id="7" name="Google Shape;74;p15" descr="Talking bubbles"/>
          <p:cNvPicPr preferRelativeResize="0"/>
          <p:nvPr/>
        </p:nvPicPr>
        <p:blipFill>
          <a:blip r:embed="rId4">
            <a:alphaModFix/>
          </a:blip>
          <a:stretch>
            <a:fillRect/>
          </a:stretch>
        </p:blipFill>
        <p:spPr>
          <a:xfrm>
            <a:off x="3677044" y="2304195"/>
            <a:ext cx="1649907" cy="1762870"/>
          </a:xfrm>
          <a:prstGeom prst="rect">
            <a:avLst/>
          </a:prstGeom>
          <a:noFill/>
          <a:ln>
            <a:noFill/>
          </a:ln>
        </p:spPr>
      </p:pic>
      <p:pic>
        <p:nvPicPr>
          <p:cNvPr id="6" name="Picture 5" descr="the modern pride flag"/>
          <p:cNvPicPr>
            <a:picLocks noChangeAspect="1"/>
          </p:cNvPicPr>
          <p:nvPr/>
        </p:nvPicPr>
        <p:blipFill rotWithShape="1">
          <a:blip r:embed="rId5">
            <a:extLst>
              <a:ext uri="{28A0092B-C50C-407E-A947-70E740481C1C}">
                <a14:useLocalDpi xmlns:a14="http://schemas.microsoft.com/office/drawing/2010/main" val="0"/>
              </a:ext>
            </a:extLst>
          </a:blip>
          <a:srcRect t="21616" b="21129"/>
          <a:stretch/>
        </p:blipFill>
        <p:spPr>
          <a:xfrm>
            <a:off x="5750030" y="2221333"/>
            <a:ext cx="3025858" cy="1732449"/>
          </a:xfrm>
          <a:prstGeom prst="rect">
            <a:avLst/>
          </a:prstGeom>
        </p:spPr>
      </p:pic>
    </p:spTree>
    <p:extLst>
      <p:ext uri="{BB962C8B-B14F-4D97-AF65-F5344CB8AC3E}">
        <p14:creationId xmlns:p14="http://schemas.microsoft.com/office/powerpoint/2010/main" val="2242090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31664"/>
            <a:ext cx="8520600" cy="90625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Definition: Two-Spirit</a:t>
            </a:r>
            <a:endParaRPr lang="en-CA" b="1" dirty="0">
              <a:latin typeface="+mj-lt"/>
            </a:endParaRPr>
          </a:p>
        </p:txBody>
      </p:sp>
      <p:sp>
        <p:nvSpPr>
          <p:cNvPr id="3" name="Text Placeholder 2"/>
          <p:cNvSpPr>
            <a:spLocks noGrp="1"/>
          </p:cNvSpPr>
          <p:nvPr>
            <p:ph type="body" idx="1"/>
          </p:nvPr>
        </p:nvSpPr>
        <p:spPr>
          <a:xfrm>
            <a:off x="311700" y="1394722"/>
            <a:ext cx="4754570" cy="2367420"/>
          </a:xfrm>
        </p:spPr>
        <p:txBody>
          <a:bodyPr>
            <a:noAutofit/>
          </a:bodyPr>
          <a:lstStyle/>
          <a:p>
            <a:pPr>
              <a:buClr>
                <a:schemeClr val="tx1"/>
              </a:buClr>
            </a:pPr>
            <a:r>
              <a:rPr lang="en-CA" sz="2000" b="1" dirty="0" smtClean="0">
                <a:solidFill>
                  <a:schemeClr val="tx1"/>
                </a:solidFill>
                <a:latin typeface="+mn-lt"/>
              </a:rPr>
              <a:t>2S</a:t>
            </a:r>
            <a:r>
              <a:rPr lang="en-CA" sz="2000" b="1" dirty="0">
                <a:solidFill>
                  <a:schemeClr val="tx1"/>
                </a:solidFill>
                <a:latin typeface="+mn-lt"/>
              </a:rPr>
              <a:t>: </a:t>
            </a:r>
            <a:r>
              <a:rPr lang="en-CA" sz="2000" dirty="0">
                <a:solidFill>
                  <a:schemeClr val="tx1"/>
                </a:solidFill>
                <a:latin typeface="+mn-lt"/>
              </a:rPr>
              <a:t>Two-Spirit – </a:t>
            </a:r>
            <a:r>
              <a:rPr lang="en-CA" sz="2000" dirty="0" smtClean="0">
                <a:solidFill>
                  <a:schemeClr val="tx1"/>
                </a:solidFill>
                <a:latin typeface="+mn-lt"/>
              </a:rPr>
              <a:t>A term </a:t>
            </a:r>
            <a:r>
              <a:rPr lang="en-CA" sz="2000" dirty="0">
                <a:solidFill>
                  <a:schemeClr val="tx1"/>
                </a:solidFill>
                <a:latin typeface="+mn-lt"/>
              </a:rPr>
              <a:t>chosen by some Indigenous Peoples to describe an aspect of their identity. The term two-spirit is understood differently among </a:t>
            </a:r>
            <a:r>
              <a:rPr lang="en-CA" sz="2000" dirty="0" smtClean="0">
                <a:solidFill>
                  <a:schemeClr val="tx1"/>
                </a:solidFill>
                <a:latin typeface="+mn-lt"/>
              </a:rPr>
              <a:t>various First Nations</a:t>
            </a:r>
            <a:r>
              <a:rPr lang="en-CA" sz="2000" dirty="0">
                <a:solidFill>
                  <a:schemeClr val="tx1"/>
                </a:solidFill>
                <a:latin typeface="+mn-lt"/>
              </a:rPr>
              <a:t>, communities and individuals</a:t>
            </a:r>
          </a:p>
        </p:txBody>
      </p:sp>
      <p:pic>
        <p:nvPicPr>
          <p:cNvPr id="5" name="Picture 4" title="two-spirit pride flag"/>
          <p:cNvPicPr>
            <a:picLocks noChangeAspect="1"/>
          </p:cNvPicPr>
          <p:nvPr/>
        </p:nvPicPr>
        <p:blipFill>
          <a:blip r:embed="rId3"/>
          <a:stretch>
            <a:fillRect/>
          </a:stretch>
        </p:blipFill>
        <p:spPr>
          <a:xfrm>
            <a:off x="5173474" y="1485588"/>
            <a:ext cx="3658826" cy="2185688"/>
          </a:xfrm>
          <a:prstGeom prst="rect">
            <a:avLst/>
          </a:prstGeom>
        </p:spPr>
      </p:pic>
    </p:spTree>
    <p:extLst>
      <p:ext uri="{BB962C8B-B14F-4D97-AF65-F5344CB8AC3E}">
        <p14:creationId xmlns:p14="http://schemas.microsoft.com/office/powerpoint/2010/main" val="4182882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Definitions: Lesbian, Gay or Bisexual</a:t>
            </a:r>
            <a:endParaRPr lang="en-CA" b="1" dirty="0">
              <a:latin typeface="+mj-lt"/>
            </a:endParaRPr>
          </a:p>
        </p:txBody>
      </p:sp>
      <p:sp>
        <p:nvSpPr>
          <p:cNvPr id="3" name="Text Placeholder 2"/>
          <p:cNvSpPr>
            <a:spLocks noGrp="1"/>
          </p:cNvSpPr>
          <p:nvPr>
            <p:ph type="body" idx="1"/>
          </p:nvPr>
        </p:nvSpPr>
        <p:spPr>
          <a:xfrm>
            <a:off x="311700" y="1304005"/>
            <a:ext cx="5663457" cy="2686696"/>
          </a:xfrm>
        </p:spPr>
        <p:txBody>
          <a:bodyPr>
            <a:normAutofit/>
          </a:bodyPr>
          <a:lstStyle/>
          <a:p>
            <a:pPr>
              <a:buClr>
                <a:schemeClr val="tx1"/>
              </a:buClr>
            </a:pPr>
            <a:r>
              <a:rPr lang="en-CA" sz="2000" b="1" dirty="0" smtClean="0">
                <a:solidFill>
                  <a:schemeClr val="tx1"/>
                </a:solidFill>
                <a:latin typeface="+mn-lt"/>
              </a:rPr>
              <a:t>L: </a:t>
            </a:r>
            <a:r>
              <a:rPr lang="en-CA" sz="2000" dirty="0" smtClean="0">
                <a:solidFill>
                  <a:schemeClr val="tx1"/>
                </a:solidFill>
                <a:latin typeface="+mn-lt"/>
              </a:rPr>
              <a:t>Lesbian – A female who is attracted to other females</a:t>
            </a:r>
          </a:p>
          <a:p>
            <a:pPr>
              <a:buClr>
                <a:schemeClr val="tx1"/>
              </a:buClr>
            </a:pPr>
            <a:r>
              <a:rPr lang="en-CA" sz="2000" b="1" dirty="0" smtClean="0">
                <a:solidFill>
                  <a:schemeClr val="tx1"/>
                </a:solidFill>
                <a:latin typeface="+mn-lt"/>
              </a:rPr>
              <a:t>G: </a:t>
            </a:r>
            <a:r>
              <a:rPr lang="en-CA" sz="2000" dirty="0" smtClean="0">
                <a:solidFill>
                  <a:schemeClr val="tx1"/>
                </a:solidFill>
                <a:latin typeface="+mn-lt"/>
              </a:rPr>
              <a:t>Gay – A person who is attracted to someone of the same sex</a:t>
            </a:r>
          </a:p>
          <a:p>
            <a:pPr>
              <a:buClr>
                <a:schemeClr val="tx1"/>
              </a:buClr>
            </a:pPr>
            <a:r>
              <a:rPr lang="en-CA" sz="2000" b="1" dirty="0" smtClean="0">
                <a:solidFill>
                  <a:schemeClr val="tx1"/>
                </a:solidFill>
                <a:latin typeface="+mn-lt"/>
              </a:rPr>
              <a:t>B: </a:t>
            </a:r>
            <a:r>
              <a:rPr lang="en-CA" sz="2000" dirty="0" smtClean="0">
                <a:solidFill>
                  <a:schemeClr val="tx1"/>
                </a:solidFill>
                <a:latin typeface="+mn-lt"/>
              </a:rPr>
              <a:t>Bisexual – A person who is attracted to people of the same sex and people of the opposite sex</a:t>
            </a:r>
            <a:endParaRPr lang="en-CA" sz="2000" dirty="0">
              <a:solidFill>
                <a:schemeClr val="tx1"/>
              </a:solidFill>
              <a:latin typeface="+mn-lt"/>
            </a:endParaRPr>
          </a:p>
        </p:txBody>
      </p:sp>
      <p:pic>
        <p:nvPicPr>
          <p:cNvPr id="4" name="Picture 3" descr="people holding the flag for the lesbian commun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157" y="1391687"/>
            <a:ext cx="2857143" cy="2857143"/>
          </a:xfrm>
          <a:prstGeom prst="rect">
            <a:avLst/>
          </a:prstGeom>
        </p:spPr>
      </p:pic>
    </p:spTree>
    <p:extLst>
      <p:ext uri="{BB962C8B-B14F-4D97-AF65-F5344CB8AC3E}">
        <p14:creationId xmlns:p14="http://schemas.microsoft.com/office/powerpoint/2010/main" val="3552655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7074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Definitions: Transgender, Queer or Questioning</a:t>
            </a:r>
            <a:endParaRPr lang="en-CA" b="1" dirty="0">
              <a:latin typeface="+mj-lt"/>
            </a:endParaRPr>
          </a:p>
        </p:txBody>
      </p:sp>
      <p:pic>
        <p:nvPicPr>
          <p:cNvPr id="4" name="Picture 3" descr="two people, one holding a gender fluid fla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75" y="1253580"/>
            <a:ext cx="2857143" cy="2857143"/>
          </a:xfrm>
          <a:prstGeom prst="rect">
            <a:avLst/>
          </a:prstGeom>
        </p:spPr>
      </p:pic>
      <p:sp>
        <p:nvSpPr>
          <p:cNvPr id="3" name="Text Placeholder 2"/>
          <p:cNvSpPr>
            <a:spLocks noGrp="1"/>
          </p:cNvSpPr>
          <p:nvPr>
            <p:ph type="body" idx="1"/>
          </p:nvPr>
        </p:nvSpPr>
        <p:spPr>
          <a:xfrm>
            <a:off x="3896139" y="1253581"/>
            <a:ext cx="4936161" cy="2857142"/>
          </a:xfrm>
        </p:spPr>
        <p:txBody>
          <a:bodyPr>
            <a:normAutofit lnSpcReduction="10000"/>
          </a:bodyPr>
          <a:lstStyle/>
          <a:p>
            <a:pPr>
              <a:buClr>
                <a:schemeClr val="tx1"/>
              </a:buClr>
            </a:pPr>
            <a:r>
              <a:rPr lang="en-CA" sz="2000" b="1" dirty="0" smtClean="0">
                <a:solidFill>
                  <a:schemeClr val="tx1"/>
                </a:solidFill>
                <a:latin typeface="+mn-lt"/>
              </a:rPr>
              <a:t>T: </a:t>
            </a:r>
            <a:r>
              <a:rPr lang="en-CA" sz="2000" dirty="0" smtClean="0">
                <a:solidFill>
                  <a:schemeClr val="tx1"/>
                </a:solidFill>
                <a:latin typeface="+mn-lt"/>
              </a:rPr>
              <a:t>Transgender – A person whose gender is not the same as the sex assigned at birth</a:t>
            </a:r>
          </a:p>
          <a:p>
            <a:pPr>
              <a:buClr>
                <a:schemeClr val="tx1"/>
              </a:buClr>
            </a:pPr>
            <a:r>
              <a:rPr lang="en-CA" sz="2000" b="1" dirty="0" smtClean="0">
                <a:solidFill>
                  <a:schemeClr val="tx1"/>
                </a:solidFill>
                <a:latin typeface="+mn-lt"/>
              </a:rPr>
              <a:t>Q: </a:t>
            </a:r>
            <a:r>
              <a:rPr lang="en-CA" sz="2000" dirty="0" smtClean="0">
                <a:solidFill>
                  <a:schemeClr val="tx1"/>
                </a:solidFill>
                <a:latin typeface="+mn-lt"/>
              </a:rPr>
              <a:t>Queer – A term for anyone not cisgender or heterosexual</a:t>
            </a:r>
          </a:p>
          <a:p>
            <a:pPr>
              <a:buClr>
                <a:schemeClr val="tx1"/>
              </a:buClr>
            </a:pPr>
            <a:r>
              <a:rPr lang="en-CA" sz="2000" b="1" dirty="0">
                <a:solidFill>
                  <a:schemeClr val="tx1"/>
                </a:solidFill>
              </a:rPr>
              <a:t>Q: </a:t>
            </a:r>
            <a:r>
              <a:rPr lang="en-CA" sz="2000" dirty="0">
                <a:solidFill>
                  <a:schemeClr val="tx1"/>
                </a:solidFill>
              </a:rPr>
              <a:t>Questioning – A person who is unsure and/or exploring their sexual orientation or gender </a:t>
            </a:r>
            <a:r>
              <a:rPr lang="en-CA" sz="2000" dirty="0" smtClean="0">
                <a:solidFill>
                  <a:schemeClr val="tx1"/>
                </a:solidFill>
              </a:rPr>
              <a:t>identity</a:t>
            </a:r>
            <a:endParaRPr lang="en-CA" sz="2000" dirty="0">
              <a:solidFill>
                <a:schemeClr val="tx1"/>
              </a:solidFill>
            </a:endParaRPr>
          </a:p>
        </p:txBody>
      </p:sp>
    </p:spTree>
    <p:extLst>
      <p:ext uri="{BB962C8B-B14F-4D97-AF65-F5344CB8AC3E}">
        <p14:creationId xmlns:p14="http://schemas.microsoft.com/office/powerpoint/2010/main" val="1148052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335967"/>
            <a:ext cx="8520600" cy="75460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‘Coming out of the Closet’</a:t>
            </a:r>
            <a:endParaRPr lang="en-CA" b="1" dirty="0">
              <a:latin typeface="+mj-lt"/>
            </a:endParaRPr>
          </a:p>
        </p:txBody>
      </p:sp>
      <p:sp>
        <p:nvSpPr>
          <p:cNvPr id="3" name="Text Placeholder 2"/>
          <p:cNvSpPr>
            <a:spLocks noGrp="1"/>
          </p:cNvSpPr>
          <p:nvPr>
            <p:ph type="body" idx="1"/>
          </p:nvPr>
        </p:nvSpPr>
        <p:spPr>
          <a:xfrm>
            <a:off x="311700" y="1252148"/>
            <a:ext cx="5405288" cy="2857143"/>
          </a:xfrm>
        </p:spPr>
        <p:txBody>
          <a:bodyPr>
            <a:normAutofit fontScale="92500" lnSpcReduction="20000"/>
          </a:bodyPr>
          <a:lstStyle/>
          <a:p>
            <a:pPr marL="114300" indent="0">
              <a:buClr>
                <a:schemeClr val="tx1"/>
              </a:buClr>
              <a:buNone/>
            </a:pPr>
            <a:r>
              <a:rPr lang="en-CA" sz="2000" dirty="0" smtClean="0">
                <a:solidFill>
                  <a:schemeClr val="tx1"/>
                </a:solidFill>
                <a:latin typeface="+mn-lt"/>
              </a:rPr>
              <a:t>Telling people about one’s sexual orientation or gender identity.</a:t>
            </a:r>
          </a:p>
          <a:p>
            <a:pPr marL="114300" indent="0">
              <a:buClr>
                <a:schemeClr val="tx1"/>
              </a:buClr>
              <a:buNone/>
            </a:pPr>
            <a:endParaRPr lang="en-CA" sz="2000" dirty="0">
              <a:solidFill>
                <a:schemeClr val="tx1"/>
              </a:solidFill>
              <a:latin typeface="+mn-lt"/>
            </a:endParaRPr>
          </a:p>
          <a:p>
            <a:pPr marL="114300" indent="0">
              <a:buClr>
                <a:schemeClr val="tx1"/>
              </a:buClr>
              <a:buNone/>
            </a:pPr>
            <a:r>
              <a:rPr lang="en-CA" sz="2000" dirty="0" smtClean="0">
                <a:solidFill>
                  <a:schemeClr val="tx1"/>
                </a:solidFill>
                <a:latin typeface="+mn-lt"/>
              </a:rPr>
              <a:t>The process of coming out can be scary for members of the LGBTQ2S+ community.</a:t>
            </a:r>
          </a:p>
          <a:p>
            <a:pPr marL="114300" indent="0">
              <a:buClr>
                <a:schemeClr val="tx1"/>
              </a:buClr>
              <a:buNone/>
            </a:pPr>
            <a:endParaRPr lang="en-CA" sz="2000" dirty="0">
              <a:solidFill>
                <a:schemeClr val="tx1"/>
              </a:solidFill>
              <a:latin typeface="+mn-lt"/>
            </a:endParaRPr>
          </a:p>
          <a:p>
            <a:pPr marL="114300" indent="0">
              <a:buClr>
                <a:schemeClr val="tx1"/>
              </a:buClr>
              <a:buNone/>
            </a:pPr>
            <a:r>
              <a:rPr lang="en-CA" sz="2000" dirty="0" smtClean="0">
                <a:solidFill>
                  <a:schemeClr val="tx1"/>
                </a:solidFill>
                <a:latin typeface="+mn-lt"/>
              </a:rPr>
              <a:t>It is important for the individual to decide what information to share and when it is safe to share with others. </a:t>
            </a:r>
            <a:endParaRPr lang="en-CA" sz="2000" dirty="0">
              <a:solidFill>
                <a:schemeClr val="tx1"/>
              </a:solidFill>
              <a:latin typeface="+mn-lt"/>
            </a:endParaRPr>
          </a:p>
        </p:txBody>
      </p:sp>
      <p:pic>
        <p:nvPicPr>
          <p:cNvPr id="4" name="Picture 3" descr="fist pump with rainbow colours behi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72" y="1315759"/>
            <a:ext cx="2857143" cy="2857143"/>
          </a:xfrm>
          <a:prstGeom prst="rect">
            <a:avLst/>
          </a:prstGeom>
        </p:spPr>
      </p:pic>
    </p:spTree>
    <p:extLst>
      <p:ext uri="{BB962C8B-B14F-4D97-AF65-F5344CB8AC3E}">
        <p14:creationId xmlns:p14="http://schemas.microsoft.com/office/powerpoint/2010/main" val="3765289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79511"/>
            <a:ext cx="8520600" cy="83798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Creating a Positive Environment</a:t>
            </a:r>
            <a:endParaRPr lang="en-CA" b="1" dirty="0">
              <a:latin typeface="+mj-lt"/>
            </a:endParaRPr>
          </a:p>
        </p:txBody>
      </p:sp>
      <p:sp>
        <p:nvSpPr>
          <p:cNvPr id="3" name="Text Placeholder 2"/>
          <p:cNvSpPr>
            <a:spLocks noGrp="1"/>
          </p:cNvSpPr>
          <p:nvPr>
            <p:ph type="body" idx="1"/>
          </p:nvPr>
        </p:nvSpPr>
        <p:spPr>
          <a:xfrm>
            <a:off x="311700" y="1230312"/>
            <a:ext cx="8520600" cy="1713894"/>
          </a:xfrm>
        </p:spPr>
        <p:txBody>
          <a:bodyPr>
            <a:normAutofit/>
          </a:bodyPr>
          <a:lstStyle/>
          <a:p>
            <a:pPr>
              <a:buClr>
                <a:schemeClr val="tx1"/>
              </a:buClr>
            </a:pPr>
            <a:r>
              <a:rPr lang="en-CA" sz="2000" dirty="0" smtClean="0">
                <a:solidFill>
                  <a:schemeClr val="tx1"/>
                </a:solidFill>
                <a:latin typeface="+mn-lt"/>
              </a:rPr>
              <a:t>Help everyone in your classroom feel valued and respected</a:t>
            </a:r>
          </a:p>
          <a:p>
            <a:pPr>
              <a:buClr>
                <a:schemeClr val="tx1"/>
              </a:buClr>
            </a:pPr>
            <a:r>
              <a:rPr lang="en-CA" sz="2000" dirty="0" smtClean="0">
                <a:solidFill>
                  <a:schemeClr val="tx1"/>
                </a:solidFill>
                <a:latin typeface="+mn-lt"/>
              </a:rPr>
              <a:t>Be a safe and supportive friend</a:t>
            </a:r>
          </a:p>
          <a:p>
            <a:pPr>
              <a:buClr>
                <a:schemeClr val="tx1"/>
              </a:buClr>
            </a:pPr>
            <a:r>
              <a:rPr lang="en-CA" sz="2000" dirty="0" smtClean="0">
                <a:solidFill>
                  <a:schemeClr val="tx1"/>
                </a:solidFill>
                <a:latin typeface="+mn-lt"/>
              </a:rPr>
              <a:t>Provide space for people to feel comfortable and welcomed</a:t>
            </a:r>
            <a:endParaRPr lang="en-CA" sz="2000" dirty="0">
              <a:solidFill>
                <a:schemeClr val="tx1"/>
              </a:solidFill>
              <a:latin typeface="+mn-lt"/>
            </a:endParaRPr>
          </a:p>
        </p:txBody>
      </p:sp>
      <p:pic>
        <p:nvPicPr>
          <p:cNvPr id="4" name="Picture 3" descr="5 people each with a different colour shirt with red starting on the left, then orange, yellow, green, blue, and ending with purple on the right"/>
          <p:cNvPicPr>
            <a:picLocks noChangeAspect="1"/>
          </p:cNvPicPr>
          <p:nvPr/>
        </p:nvPicPr>
        <p:blipFill rotWithShape="1">
          <a:blip r:embed="rId3">
            <a:extLst>
              <a:ext uri="{28A0092B-C50C-407E-A947-70E740481C1C}">
                <a14:useLocalDpi xmlns:a14="http://schemas.microsoft.com/office/drawing/2010/main" val="0"/>
              </a:ext>
            </a:extLst>
          </a:blip>
          <a:srcRect t="62043"/>
          <a:stretch/>
        </p:blipFill>
        <p:spPr>
          <a:xfrm>
            <a:off x="3489820" y="2491530"/>
            <a:ext cx="4319133" cy="1639419"/>
          </a:xfrm>
          <a:prstGeom prst="rect">
            <a:avLst/>
          </a:prstGeom>
        </p:spPr>
      </p:pic>
    </p:spTree>
    <p:extLst>
      <p:ext uri="{BB962C8B-B14F-4D97-AF65-F5344CB8AC3E}">
        <p14:creationId xmlns:p14="http://schemas.microsoft.com/office/powerpoint/2010/main" val="52176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445025"/>
            <a:ext cx="8520600" cy="88126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Becoming an Ally</a:t>
            </a:r>
            <a:endParaRPr lang="en-CA" b="1" dirty="0">
              <a:latin typeface="+mj-lt"/>
            </a:endParaRPr>
          </a:p>
        </p:txBody>
      </p:sp>
      <p:sp>
        <p:nvSpPr>
          <p:cNvPr id="3" name="Text Placeholder 2"/>
          <p:cNvSpPr>
            <a:spLocks noGrp="1"/>
          </p:cNvSpPr>
          <p:nvPr>
            <p:ph type="body" idx="1"/>
          </p:nvPr>
        </p:nvSpPr>
        <p:spPr>
          <a:xfrm>
            <a:off x="3304130" y="1844486"/>
            <a:ext cx="2535739" cy="1917705"/>
          </a:xfrm>
        </p:spPr>
        <p:txBody>
          <a:bodyPr>
            <a:normAutofit lnSpcReduction="10000"/>
          </a:bodyPr>
          <a:lstStyle/>
          <a:p>
            <a:pPr>
              <a:buClr>
                <a:schemeClr val="tx1"/>
              </a:buClr>
            </a:pPr>
            <a:r>
              <a:rPr lang="en-CA" sz="2000" dirty="0" smtClean="0">
                <a:solidFill>
                  <a:schemeClr val="tx1"/>
                </a:solidFill>
                <a:latin typeface="+mn-lt"/>
              </a:rPr>
              <a:t>Educate yourself</a:t>
            </a:r>
          </a:p>
          <a:p>
            <a:pPr>
              <a:buClr>
                <a:schemeClr val="tx1"/>
              </a:buClr>
            </a:pPr>
            <a:r>
              <a:rPr lang="en-CA" sz="2000" dirty="0" smtClean="0">
                <a:solidFill>
                  <a:schemeClr val="tx1"/>
                </a:solidFill>
                <a:latin typeface="+mn-lt"/>
              </a:rPr>
              <a:t>Be a role model</a:t>
            </a:r>
          </a:p>
          <a:p>
            <a:pPr>
              <a:buClr>
                <a:schemeClr val="tx1"/>
              </a:buClr>
            </a:pPr>
            <a:r>
              <a:rPr lang="en-CA" sz="2000" dirty="0" smtClean="0">
                <a:solidFill>
                  <a:schemeClr val="tx1"/>
                </a:solidFill>
                <a:latin typeface="+mn-lt"/>
              </a:rPr>
              <a:t>Be supportive</a:t>
            </a:r>
          </a:p>
          <a:p>
            <a:pPr>
              <a:buClr>
                <a:schemeClr val="tx1"/>
              </a:buClr>
            </a:pPr>
            <a:r>
              <a:rPr lang="en-CA" sz="2000" dirty="0" smtClean="0">
                <a:solidFill>
                  <a:schemeClr val="tx1"/>
                </a:solidFill>
                <a:latin typeface="+mn-lt"/>
              </a:rPr>
              <a:t>Take action</a:t>
            </a:r>
          </a:p>
          <a:p>
            <a:pPr>
              <a:buClr>
                <a:schemeClr val="tx1"/>
              </a:buClr>
            </a:pPr>
            <a:r>
              <a:rPr lang="en-CA" sz="2000" dirty="0" smtClean="0">
                <a:solidFill>
                  <a:schemeClr val="tx1"/>
                </a:solidFill>
                <a:latin typeface="+mn-lt"/>
              </a:rPr>
              <a:t>Be respectful</a:t>
            </a:r>
            <a:endParaRPr lang="en-CA" sz="2000" dirty="0">
              <a:solidFill>
                <a:schemeClr val="tx1"/>
              </a:solidFill>
              <a:latin typeface="+mn-lt"/>
            </a:endParaRPr>
          </a:p>
        </p:txBody>
      </p:sp>
      <p:pic>
        <p:nvPicPr>
          <p:cNvPr id="4" name="Picture 3" descr="various people showing they're in support of pride and LGBTQ+"/>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700" y="1463039"/>
            <a:ext cx="2680600" cy="2680600"/>
          </a:xfrm>
          <a:prstGeom prst="rect">
            <a:avLst/>
          </a:prstGeom>
        </p:spPr>
      </p:pic>
      <p:pic>
        <p:nvPicPr>
          <p:cNvPr id="5" name="Picture 4" title="LGBTQIA+ Ally"/>
          <p:cNvPicPr>
            <a:picLocks noChangeAspect="1"/>
          </p:cNvPicPr>
          <p:nvPr/>
        </p:nvPicPr>
        <p:blipFill rotWithShape="1">
          <a:blip r:embed="rId4">
            <a:extLst>
              <a:ext uri="{28A0092B-C50C-407E-A947-70E740481C1C}">
                <a14:useLocalDpi xmlns:a14="http://schemas.microsoft.com/office/drawing/2010/main" val="0"/>
              </a:ext>
            </a:extLst>
          </a:blip>
          <a:srcRect t="25758" b="25295"/>
          <a:stretch/>
        </p:blipFill>
        <p:spPr>
          <a:xfrm>
            <a:off x="311700" y="2022439"/>
            <a:ext cx="2680599" cy="1312080"/>
          </a:xfrm>
          <a:prstGeom prst="rect">
            <a:avLst/>
          </a:prstGeom>
        </p:spPr>
      </p:pic>
    </p:spTree>
    <p:extLst>
      <p:ext uri="{BB962C8B-B14F-4D97-AF65-F5344CB8AC3E}">
        <p14:creationId xmlns:p14="http://schemas.microsoft.com/office/powerpoint/2010/main" val="4148053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85938"/>
            <a:ext cx="8520600" cy="80465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Allyship – Do’s </a:t>
            </a:r>
            <a:endParaRPr lang="en-CA" b="1" dirty="0">
              <a:latin typeface="+mj-lt"/>
            </a:endParaRPr>
          </a:p>
        </p:txBody>
      </p:sp>
      <p:sp>
        <p:nvSpPr>
          <p:cNvPr id="3" name="Text Placeholder 2"/>
          <p:cNvSpPr>
            <a:spLocks noGrp="1"/>
          </p:cNvSpPr>
          <p:nvPr>
            <p:ph type="body" idx="1"/>
          </p:nvPr>
        </p:nvSpPr>
        <p:spPr>
          <a:xfrm>
            <a:off x="311700" y="1049866"/>
            <a:ext cx="8520600" cy="2968979"/>
          </a:xfrm>
        </p:spPr>
        <p:txBody>
          <a:bodyPr>
            <a:noAutofit/>
          </a:bodyPr>
          <a:lstStyle/>
          <a:p>
            <a:pPr>
              <a:buClr>
                <a:schemeClr val="tx1"/>
              </a:buClr>
            </a:pPr>
            <a:r>
              <a:rPr lang="en-CA" sz="2000" dirty="0" smtClean="0">
                <a:solidFill>
                  <a:schemeClr val="tx1"/>
                </a:solidFill>
                <a:latin typeface="+mn-lt"/>
              </a:rPr>
              <a:t>Use gender neutral and inclusive language</a:t>
            </a:r>
          </a:p>
          <a:p>
            <a:pPr>
              <a:buClr>
                <a:schemeClr val="tx1"/>
              </a:buClr>
            </a:pPr>
            <a:r>
              <a:rPr lang="en-US" sz="2000" dirty="0">
                <a:solidFill>
                  <a:schemeClr val="tx1"/>
                </a:solidFill>
                <a:latin typeface="+mn-lt"/>
              </a:rPr>
              <a:t>Listen to 2SLGBTQ+ people and support them</a:t>
            </a:r>
          </a:p>
          <a:p>
            <a:pPr>
              <a:buClr>
                <a:schemeClr val="tx1"/>
              </a:buClr>
            </a:pPr>
            <a:r>
              <a:rPr lang="en-CA" sz="2000" dirty="0" smtClean="0">
                <a:solidFill>
                  <a:schemeClr val="tx1"/>
                </a:solidFill>
                <a:latin typeface="+mn-lt"/>
              </a:rPr>
              <a:t>Be careful not to disclose any personal information that is not yours to share</a:t>
            </a:r>
          </a:p>
          <a:p>
            <a:pPr>
              <a:buClr>
                <a:schemeClr val="tx1"/>
              </a:buClr>
            </a:pPr>
            <a:r>
              <a:rPr lang="en-US" sz="2000" dirty="0" smtClean="0">
                <a:solidFill>
                  <a:schemeClr val="tx1"/>
                </a:solidFill>
                <a:latin typeface="+mn-lt"/>
              </a:rPr>
              <a:t>Challenge </a:t>
            </a:r>
            <a:r>
              <a:rPr lang="en-US" sz="2000" dirty="0">
                <a:solidFill>
                  <a:schemeClr val="tx1"/>
                </a:solidFill>
                <a:latin typeface="+mn-lt"/>
              </a:rPr>
              <a:t>homophobic/transphobic </a:t>
            </a:r>
            <a:r>
              <a:rPr lang="en-US" sz="2000" dirty="0" smtClean="0">
                <a:solidFill>
                  <a:schemeClr val="tx1"/>
                </a:solidFill>
                <a:latin typeface="+mn-lt"/>
              </a:rPr>
              <a:t>comments </a:t>
            </a:r>
            <a:r>
              <a:rPr lang="en-US" sz="2000" dirty="0">
                <a:solidFill>
                  <a:schemeClr val="tx1"/>
                </a:solidFill>
                <a:latin typeface="+mn-lt"/>
              </a:rPr>
              <a:t>and/or jokes in public and private </a:t>
            </a:r>
            <a:r>
              <a:rPr lang="en-US" sz="2000" dirty="0" smtClean="0">
                <a:solidFill>
                  <a:schemeClr val="tx1"/>
                </a:solidFill>
                <a:latin typeface="+mn-lt"/>
              </a:rPr>
              <a:t>spaces</a:t>
            </a:r>
          </a:p>
          <a:p>
            <a:pPr>
              <a:buClr>
                <a:schemeClr val="tx1"/>
              </a:buClr>
            </a:pPr>
            <a:r>
              <a:rPr lang="en-US" sz="2000" dirty="0" smtClean="0">
                <a:solidFill>
                  <a:schemeClr val="tx1"/>
                </a:solidFill>
                <a:latin typeface="+mn-lt"/>
              </a:rPr>
              <a:t>Do not make assumptions about someone’s gender identity or sexual orientation</a:t>
            </a:r>
            <a:endParaRPr lang="en-CA" sz="2000" dirty="0" smtClean="0">
              <a:solidFill>
                <a:schemeClr val="tx1"/>
              </a:solidFill>
              <a:latin typeface="+mn-lt"/>
            </a:endParaRPr>
          </a:p>
        </p:txBody>
      </p:sp>
      <p:pic>
        <p:nvPicPr>
          <p:cNvPr id="5" name="Picture 4" descr="green circle with a white thumbs up"/>
          <p:cNvPicPr>
            <a:picLocks noChangeAspect="1"/>
          </p:cNvPicPr>
          <p:nvPr/>
        </p:nvPicPr>
        <p:blipFill rotWithShape="1">
          <a:blip r:embed="rId3">
            <a:extLst>
              <a:ext uri="{28A0092B-C50C-407E-A947-70E740481C1C}">
                <a14:useLocalDpi xmlns:a14="http://schemas.microsoft.com/office/drawing/2010/main" val="0"/>
              </a:ext>
            </a:extLst>
          </a:blip>
          <a:srcRect l="7672" t="6446" r="6640" b="7349"/>
          <a:stretch/>
        </p:blipFill>
        <p:spPr>
          <a:xfrm>
            <a:off x="7340065" y="220206"/>
            <a:ext cx="1332746" cy="1340774"/>
          </a:xfrm>
          <a:prstGeom prst="rect">
            <a:avLst/>
          </a:prstGeom>
        </p:spPr>
      </p:pic>
    </p:spTree>
    <p:extLst>
      <p:ext uri="{BB962C8B-B14F-4D97-AF65-F5344CB8AC3E}">
        <p14:creationId xmlns:p14="http://schemas.microsoft.com/office/powerpoint/2010/main" val="414927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445024"/>
            <a:ext cx="8520600" cy="11297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a:solidFill>
                  <a:schemeClr val="tx1"/>
                </a:solidFill>
                <a:latin typeface="+mj-lt"/>
                <a:ea typeface="Calibri"/>
                <a:cs typeface="Calibri"/>
                <a:sym typeface="Calibri"/>
              </a:rPr>
              <a:t>Presentation Format</a:t>
            </a:r>
            <a:endParaRPr lang="en-CA" dirty="0">
              <a:latin typeface="+mj-lt"/>
            </a:endParaRPr>
          </a:p>
        </p:txBody>
      </p:sp>
      <p:pic>
        <p:nvPicPr>
          <p:cNvPr id="12" name="Google Shape;85;p16" descr="video icon"/>
          <p:cNvPicPr preferRelativeResize="0"/>
          <p:nvPr/>
        </p:nvPicPr>
        <p:blipFill>
          <a:blip r:embed="rId3">
            <a:alphaModFix/>
          </a:blip>
          <a:stretch>
            <a:fillRect/>
          </a:stretch>
        </p:blipFill>
        <p:spPr>
          <a:xfrm>
            <a:off x="892414" y="1812875"/>
            <a:ext cx="969622" cy="969600"/>
          </a:xfrm>
          <a:prstGeom prst="rect">
            <a:avLst/>
          </a:prstGeom>
          <a:noFill/>
          <a:ln>
            <a:noFill/>
          </a:ln>
        </p:spPr>
      </p:pic>
      <p:sp>
        <p:nvSpPr>
          <p:cNvPr id="9" name="TextBox 8"/>
          <p:cNvSpPr txBox="1"/>
          <p:nvPr/>
        </p:nvSpPr>
        <p:spPr>
          <a:xfrm>
            <a:off x="2309100" y="1792418"/>
            <a:ext cx="6127800" cy="1015663"/>
          </a:xfrm>
          <a:prstGeom prst="rect">
            <a:avLst/>
          </a:prstGeom>
          <a:noFill/>
        </p:spPr>
        <p:txBody>
          <a:bodyPr wrap="square" rtlCol="0">
            <a:spAutoFit/>
          </a:bodyPr>
          <a:lstStyle/>
          <a:p>
            <a:pPr lvl="0"/>
            <a:r>
              <a:rPr lang="en-US" sz="2000" b="1" dirty="0">
                <a:ea typeface="Calibri"/>
                <a:cs typeface="Calibri"/>
                <a:sym typeface="Calibri"/>
              </a:rPr>
              <a:t>Videos: </a:t>
            </a:r>
            <a:r>
              <a:rPr lang="en-US" sz="2000" dirty="0">
                <a:ea typeface="Calibri"/>
                <a:cs typeface="Calibri"/>
                <a:sym typeface="Calibri"/>
              </a:rPr>
              <a:t>Students can watch a short video clip that connects with topic. Discussion can follow before or after videos.</a:t>
            </a:r>
          </a:p>
        </p:txBody>
      </p:sp>
      <p:pic>
        <p:nvPicPr>
          <p:cNvPr id="13" name="Google Shape;86;p16" descr="checklist"/>
          <p:cNvPicPr preferRelativeResize="0"/>
          <p:nvPr/>
        </p:nvPicPr>
        <p:blipFill>
          <a:blip r:embed="rId4">
            <a:alphaModFix/>
          </a:blip>
          <a:stretch>
            <a:fillRect/>
          </a:stretch>
        </p:blipFill>
        <p:spPr>
          <a:xfrm>
            <a:off x="956587" y="2968712"/>
            <a:ext cx="841275" cy="841275"/>
          </a:xfrm>
          <a:prstGeom prst="rect">
            <a:avLst/>
          </a:prstGeom>
          <a:noFill/>
          <a:ln>
            <a:noFill/>
          </a:ln>
        </p:spPr>
      </p:pic>
      <p:sp>
        <p:nvSpPr>
          <p:cNvPr id="11" name="TextBox 10"/>
          <p:cNvSpPr txBox="1"/>
          <p:nvPr/>
        </p:nvSpPr>
        <p:spPr>
          <a:xfrm>
            <a:off x="2309100" y="3195895"/>
            <a:ext cx="6127800" cy="707886"/>
          </a:xfrm>
          <a:prstGeom prst="rect">
            <a:avLst/>
          </a:prstGeom>
          <a:noFill/>
        </p:spPr>
        <p:txBody>
          <a:bodyPr wrap="square" rtlCol="0">
            <a:spAutoFit/>
          </a:bodyPr>
          <a:lstStyle/>
          <a:p>
            <a:pPr lvl="0"/>
            <a:r>
              <a:rPr lang="en-US" sz="2000" b="1" dirty="0">
                <a:latin typeface="+mj-lt"/>
                <a:ea typeface="Calibri"/>
                <a:cs typeface="Calibri"/>
                <a:sym typeface="Calibri"/>
              </a:rPr>
              <a:t>Final Activity: </a:t>
            </a:r>
            <a:r>
              <a:rPr lang="en-US" sz="2000" dirty="0">
                <a:latin typeface="+mj-lt"/>
                <a:ea typeface="Calibri"/>
                <a:cs typeface="Calibri"/>
                <a:sym typeface="Calibri"/>
              </a:rPr>
              <a:t>Activity that concludes the presentation. </a:t>
            </a:r>
          </a:p>
        </p:txBody>
      </p:sp>
    </p:spTree>
    <p:extLst>
      <p:ext uri="{BB962C8B-B14F-4D97-AF65-F5344CB8AC3E}">
        <p14:creationId xmlns:p14="http://schemas.microsoft.com/office/powerpoint/2010/main" val="2030673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p:cNvSpPr>
            <a:spLocks noGrp="1"/>
          </p:cNvSpPr>
          <p:nvPr>
            <p:ph type="title"/>
          </p:nvPr>
        </p:nvSpPr>
        <p:spPr>
          <a:xfrm>
            <a:off x="586060" y="159105"/>
            <a:ext cx="8214751" cy="81838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Activity: Scenario</a:t>
            </a:r>
            <a:endParaRPr lang="en-CA" b="1" dirty="0">
              <a:latin typeface="+mj-lt"/>
            </a:endParaRPr>
          </a:p>
        </p:txBody>
      </p:sp>
      <p:pic>
        <p:nvPicPr>
          <p:cNvPr id="6" name="Google Shape;86;p16" descr="checklist"/>
          <p:cNvPicPr preferRelativeResize="0"/>
          <p:nvPr/>
        </p:nvPicPr>
        <p:blipFill>
          <a:blip r:embed="rId3">
            <a:alphaModFix/>
          </a:blip>
          <a:stretch>
            <a:fillRect/>
          </a:stretch>
        </p:blipFill>
        <p:spPr>
          <a:xfrm>
            <a:off x="7535286" y="0"/>
            <a:ext cx="1136468" cy="1196135"/>
          </a:xfrm>
          <a:prstGeom prst="rect">
            <a:avLst/>
          </a:prstGeom>
          <a:noFill/>
          <a:ln>
            <a:noFill/>
          </a:ln>
        </p:spPr>
      </p:pic>
      <p:sp>
        <p:nvSpPr>
          <p:cNvPr id="3" name="TextBox 2"/>
          <p:cNvSpPr txBox="1"/>
          <p:nvPr/>
        </p:nvSpPr>
        <p:spPr>
          <a:xfrm>
            <a:off x="586060" y="1105797"/>
            <a:ext cx="8214751" cy="2923877"/>
          </a:xfrm>
          <a:prstGeom prst="rect">
            <a:avLst/>
          </a:prstGeom>
          <a:noFill/>
        </p:spPr>
        <p:txBody>
          <a:bodyPr wrap="square" rtlCol="0">
            <a:spAutoFit/>
          </a:bodyPr>
          <a:lstStyle/>
          <a:p>
            <a:pPr lvl="0">
              <a:lnSpc>
                <a:spcPct val="115000"/>
              </a:lnSpc>
            </a:pPr>
            <a:r>
              <a:rPr lang="en-US" sz="2000" dirty="0">
                <a:latin typeface="+mn-lt"/>
                <a:ea typeface="Calibri"/>
                <a:cs typeface="Calibri"/>
                <a:sym typeface="Calibri"/>
              </a:rPr>
              <a:t>O</a:t>
            </a:r>
            <a:r>
              <a:rPr lang="en-US" sz="2000" dirty="0" smtClean="0">
                <a:latin typeface="+mn-lt"/>
                <a:ea typeface="Calibri"/>
                <a:cs typeface="Calibri"/>
                <a:sym typeface="Calibri"/>
              </a:rPr>
              <a:t>ne of your classmates has recently announced that they are changing their name and now identify as non-binary (pronouns they/them). </a:t>
            </a:r>
          </a:p>
          <a:p>
            <a:pPr lvl="0">
              <a:lnSpc>
                <a:spcPct val="115000"/>
              </a:lnSpc>
            </a:pPr>
            <a:endParaRPr lang="en-US" sz="2000" dirty="0">
              <a:latin typeface="+mn-lt"/>
              <a:ea typeface="Calibri"/>
              <a:cs typeface="Calibri"/>
              <a:sym typeface="Calibri"/>
            </a:endParaRPr>
          </a:p>
          <a:p>
            <a:pPr lvl="0">
              <a:lnSpc>
                <a:spcPct val="115000"/>
              </a:lnSpc>
            </a:pPr>
            <a:r>
              <a:rPr lang="en-US" sz="2000" dirty="0" smtClean="0">
                <a:latin typeface="+mn-lt"/>
                <a:ea typeface="Calibri"/>
                <a:cs typeface="Calibri"/>
                <a:sym typeface="Calibri"/>
              </a:rPr>
              <a:t>At recess you notice some of your classmates have started making fun of this student and are calling them names.</a:t>
            </a:r>
          </a:p>
          <a:p>
            <a:pPr lvl="0">
              <a:lnSpc>
                <a:spcPct val="115000"/>
              </a:lnSpc>
            </a:pPr>
            <a:endParaRPr lang="en-US" sz="2000" dirty="0">
              <a:latin typeface="+mn-lt"/>
              <a:ea typeface="Calibri"/>
              <a:cs typeface="Calibri"/>
              <a:sym typeface="Calibri"/>
            </a:endParaRPr>
          </a:p>
          <a:p>
            <a:pPr lvl="0">
              <a:lnSpc>
                <a:spcPct val="115000"/>
              </a:lnSpc>
            </a:pPr>
            <a:r>
              <a:rPr lang="en-US" sz="2000" dirty="0" smtClean="0">
                <a:latin typeface="+mn-lt"/>
                <a:ea typeface="Calibri"/>
                <a:cs typeface="Calibri"/>
                <a:sym typeface="Calibri"/>
              </a:rPr>
              <a:t>What could you say to stand up to your classmates and show that you are an ally?</a:t>
            </a:r>
            <a:endParaRPr lang="en-US" sz="2000" dirty="0">
              <a:latin typeface="+mn-lt"/>
              <a:ea typeface="Calibri"/>
              <a:cs typeface="Calibri"/>
              <a:sym typeface="Calibri"/>
            </a:endParaRPr>
          </a:p>
        </p:txBody>
      </p:sp>
    </p:spTree>
    <p:extLst>
      <p:ext uri="{BB962C8B-B14F-4D97-AF65-F5344CB8AC3E}">
        <p14:creationId xmlns:p14="http://schemas.microsoft.com/office/powerpoint/2010/main" val="937645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22567"/>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148958"/>
            <a:ext cx="5303585" cy="2841211"/>
          </a:xfrm>
        </p:spPr>
        <p:txBody>
          <a:bodyPr>
            <a:noAutofit/>
          </a:bodyPr>
          <a:lstStyle/>
          <a:p>
            <a:pPr marL="114300" indent="0">
              <a:buClr>
                <a:schemeClr val="tx1"/>
              </a:buClr>
              <a:buNone/>
            </a:pPr>
            <a:r>
              <a:rPr lang="en-CA" sz="2000" dirty="0" smtClean="0">
                <a:solidFill>
                  <a:schemeClr val="tx1"/>
                </a:solidFill>
              </a:rPr>
              <a:t>Quest Community Health Centre</a:t>
            </a:r>
          </a:p>
          <a:p>
            <a:pPr marL="114300" indent="0">
              <a:buClr>
                <a:schemeClr val="tx1"/>
              </a:buClr>
              <a:buNone/>
            </a:pPr>
            <a:r>
              <a:rPr lang="en-CA" sz="2000" dirty="0" smtClean="0">
                <a:solidFill>
                  <a:schemeClr val="tx1"/>
                </a:solidFill>
              </a:rPr>
              <a:t>145 </a:t>
            </a:r>
            <a:r>
              <a:rPr lang="en-CA" sz="2000" dirty="0" err="1" smtClean="0">
                <a:solidFill>
                  <a:schemeClr val="tx1"/>
                </a:solidFill>
              </a:rPr>
              <a:t>Queenston</a:t>
            </a:r>
            <a:r>
              <a:rPr lang="en-CA" sz="2000" dirty="0" smtClean="0">
                <a:solidFill>
                  <a:schemeClr val="tx1"/>
                </a:solidFill>
              </a:rPr>
              <a:t> Street, St. Catharines</a:t>
            </a:r>
          </a:p>
          <a:p>
            <a:pPr marL="114300" indent="0">
              <a:buClr>
                <a:schemeClr val="tx1"/>
              </a:buClr>
              <a:buNone/>
            </a:pP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 Falls Community Health Centre</a:t>
            </a:r>
          </a:p>
          <a:p>
            <a:pPr marL="114300" indent="0">
              <a:buClr>
                <a:schemeClr val="tx1"/>
              </a:buClr>
              <a:buNone/>
            </a:pPr>
            <a:r>
              <a:rPr lang="en-CA" sz="2000" dirty="0" smtClean="0">
                <a:solidFill>
                  <a:schemeClr val="tx1"/>
                </a:solidFill>
              </a:rPr>
              <a:t>4790 Victoria Ave, Niagara Falls</a:t>
            </a:r>
          </a:p>
          <a:p>
            <a:pPr marL="114300" indent="0">
              <a:buClr>
                <a:schemeClr val="tx1"/>
              </a:buClr>
              <a:buNone/>
            </a:pPr>
            <a:r>
              <a:rPr lang="en-CA" sz="2000" dirty="0" smtClean="0">
                <a:solidFill>
                  <a:schemeClr val="tx1"/>
                </a:solidFill>
              </a:rPr>
              <a:t>LGBTQ2S+ Support Coordinator</a:t>
            </a:r>
          </a:p>
          <a:p>
            <a:pPr marL="114300" indent="0">
              <a:buClr>
                <a:schemeClr val="tx1"/>
              </a:buClr>
              <a:buNone/>
            </a:pPr>
            <a:r>
              <a:rPr lang="en-CA" sz="2000" dirty="0" smtClean="0">
                <a:solidFill>
                  <a:schemeClr val="tx1"/>
                </a:solidFill>
              </a:rPr>
              <a:t>Call/Text 289-321-0588</a:t>
            </a:r>
          </a:p>
        </p:txBody>
      </p:sp>
      <p:pic>
        <p:nvPicPr>
          <p:cNvPr id="6" name="Picture 5"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Tree>
    <p:extLst>
      <p:ext uri="{BB962C8B-B14F-4D97-AF65-F5344CB8AC3E}">
        <p14:creationId xmlns:p14="http://schemas.microsoft.com/office/powerpoint/2010/main" val="2066871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700" y="219821"/>
            <a:ext cx="8520600" cy="762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Support</a:t>
            </a:r>
            <a:endParaRPr lang="en-CA" b="1" dirty="0">
              <a:latin typeface="+mj-lt"/>
            </a:endParaRPr>
          </a:p>
        </p:txBody>
      </p:sp>
      <p:sp>
        <p:nvSpPr>
          <p:cNvPr id="3" name="Text Placeholder 2"/>
          <p:cNvSpPr>
            <a:spLocks noGrp="1"/>
          </p:cNvSpPr>
          <p:nvPr>
            <p:ph type="body" idx="1"/>
          </p:nvPr>
        </p:nvSpPr>
        <p:spPr>
          <a:xfrm>
            <a:off x="311700" y="1132514"/>
            <a:ext cx="5975157" cy="2927756"/>
          </a:xfrm>
        </p:spPr>
        <p:txBody>
          <a:bodyPr>
            <a:noAutofit/>
          </a:bodyPr>
          <a:lstStyle/>
          <a:p>
            <a:pPr marL="114300" indent="0">
              <a:buClr>
                <a:schemeClr val="tx1"/>
              </a:buClr>
              <a:buNone/>
            </a:pPr>
            <a:r>
              <a:rPr lang="en-CA" sz="2000" dirty="0" err="1">
                <a:solidFill>
                  <a:schemeClr val="tx1"/>
                </a:solidFill>
              </a:rPr>
              <a:t>LGBT</a:t>
            </a:r>
            <a:r>
              <a:rPr lang="en-CA" sz="2000" dirty="0">
                <a:solidFill>
                  <a:schemeClr val="tx1"/>
                </a:solidFill>
              </a:rPr>
              <a:t> </a:t>
            </a:r>
            <a:r>
              <a:rPr lang="en-CA" sz="2000" dirty="0" err="1">
                <a:solidFill>
                  <a:schemeClr val="tx1"/>
                </a:solidFill>
              </a:rPr>
              <a:t>Youthline</a:t>
            </a:r>
            <a:r>
              <a:rPr lang="en-CA" sz="2000" dirty="0">
                <a:solidFill>
                  <a:schemeClr val="tx1"/>
                </a:solidFill>
              </a:rPr>
              <a:t> (youthline.ca)</a:t>
            </a:r>
          </a:p>
          <a:p>
            <a:pPr marL="114300" indent="0">
              <a:buClr>
                <a:schemeClr val="tx1"/>
              </a:buClr>
              <a:buNone/>
            </a:pPr>
            <a:r>
              <a:rPr lang="en-CA" sz="2000" dirty="0">
                <a:solidFill>
                  <a:schemeClr val="tx1"/>
                </a:solidFill>
              </a:rPr>
              <a:t>Confidential peer support line</a:t>
            </a:r>
          </a:p>
          <a:p>
            <a:pPr marL="114300" indent="0">
              <a:buClr>
                <a:schemeClr val="tx1"/>
              </a:buClr>
              <a:buNone/>
            </a:pPr>
            <a:r>
              <a:rPr lang="en-CA" sz="2000" dirty="0">
                <a:solidFill>
                  <a:schemeClr val="tx1"/>
                </a:solidFill>
              </a:rPr>
              <a:t>Call or Text: </a:t>
            </a:r>
            <a:r>
              <a:rPr lang="en-CA" sz="2000" dirty="0" smtClean="0">
                <a:solidFill>
                  <a:schemeClr val="tx1"/>
                </a:solidFill>
              </a:rPr>
              <a:t>905-688-2558</a:t>
            </a:r>
          </a:p>
          <a:p>
            <a:pPr marL="114300" indent="0">
              <a:buClr>
                <a:schemeClr val="tx1"/>
              </a:buClr>
              <a:buNone/>
            </a:pPr>
            <a:endParaRPr lang="en-CA" sz="2000" dirty="0">
              <a:solidFill>
                <a:schemeClr val="tx1"/>
              </a:solidFill>
            </a:endParaRPr>
          </a:p>
          <a:p>
            <a:pPr marL="114300" indent="0">
              <a:buClr>
                <a:schemeClr val="tx1"/>
              </a:buClr>
              <a:buNone/>
            </a:pPr>
            <a:r>
              <a:rPr lang="en-CA" sz="2000" dirty="0" smtClean="0">
                <a:solidFill>
                  <a:schemeClr val="tx1"/>
                </a:solidFill>
              </a:rPr>
              <a:t>Niagara-on-the-Lake Regional Native Centre: </a:t>
            </a:r>
          </a:p>
          <a:p>
            <a:pPr marL="114300" indent="0">
              <a:buClr>
                <a:schemeClr val="tx1"/>
              </a:buClr>
              <a:buNone/>
            </a:pPr>
            <a:r>
              <a:rPr lang="en-CA" sz="2000" dirty="0" smtClean="0">
                <a:solidFill>
                  <a:schemeClr val="tx1"/>
                </a:solidFill>
              </a:rPr>
              <a:t>905-688-6484</a:t>
            </a:r>
          </a:p>
          <a:p>
            <a:pPr marL="114300" indent="0">
              <a:buClr>
                <a:schemeClr val="tx1"/>
              </a:buClr>
              <a:buNone/>
            </a:pPr>
            <a:endParaRPr lang="en-CA" sz="2000" dirty="0" smtClean="0">
              <a:solidFill>
                <a:schemeClr val="tx1"/>
              </a:solidFill>
            </a:endParaRPr>
          </a:p>
          <a:p>
            <a:pPr marL="114300" indent="0">
              <a:buClr>
                <a:schemeClr val="tx1"/>
              </a:buClr>
              <a:buNone/>
            </a:pPr>
            <a:r>
              <a:rPr lang="en-CA" sz="2000" dirty="0" smtClean="0">
                <a:solidFill>
                  <a:schemeClr val="tx1"/>
                </a:solidFill>
              </a:rPr>
              <a:t>Fort Erie Native Friendship Centre: 905-871-8931</a:t>
            </a:r>
            <a:endParaRPr lang="en-CA" sz="2000" dirty="0">
              <a:solidFill>
                <a:schemeClr val="tx1"/>
              </a:solidFill>
            </a:endParaRPr>
          </a:p>
        </p:txBody>
      </p:sp>
      <p:pic>
        <p:nvPicPr>
          <p:cNvPr id="5" name="Picture 4" descr="electronic device with a rainbow he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399" y="1148958"/>
            <a:ext cx="2857143" cy="2857143"/>
          </a:xfrm>
          <a:prstGeom prst="rect">
            <a:avLst/>
          </a:prstGeom>
        </p:spPr>
      </p:pic>
    </p:spTree>
    <p:extLst>
      <p:ext uri="{BB962C8B-B14F-4D97-AF65-F5344CB8AC3E}">
        <p14:creationId xmlns:p14="http://schemas.microsoft.com/office/powerpoint/2010/main" val="30188046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13220"/>
            <a:ext cx="8520600" cy="85602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Additional Community Resources</a:t>
            </a:r>
            <a:endParaRPr lang="en-CA" b="1" dirty="0">
              <a:latin typeface="+mj-lt"/>
            </a:endParaRPr>
          </a:p>
        </p:txBody>
      </p:sp>
      <p:sp>
        <p:nvSpPr>
          <p:cNvPr id="3" name="Text Placeholder 2"/>
          <p:cNvSpPr>
            <a:spLocks noGrp="1"/>
          </p:cNvSpPr>
          <p:nvPr>
            <p:ph type="body" idx="1"/>
          </p:nvPr>
        </p:nvSpPr>
        <p:spPr>
          <a:xfrm>
            <a:off x="311700" y="1431235"/>
            <a:ext cx="4952063" cy="1987826"/>
          </a:xfrm>
        </p:spPr>
        <p:txBody>
          <a:bodyPr>
            <a:normAutofit/>
          </a:bodyPr>
          <a:lstStyle/>
          <a:p>
            <a:pPr>
              <a:buClrTx/>
            </a:pPr>
            <a:r>
              <a:rPr lang="en-CA" sz="2000" dirty="0" err="1" smtClean="0">
                <a:solidFill>
                  <a:schemeClr val="tx1"/>
                </a:solidFill>
              </a:rPr>
              <a:t>Egale</a:t>
            </a:r>
            <a:endParaRPr lang="en-CA" sz="2000" dirty="0" smtClean="0">
              <a:solidFill>
                <a:schemeClr val="tx1"/>
              </a:solidFill>
            </a:endParaRPr>
          </a:p>
          <a:p>
            <a:pPr>
              <a:buClrTx/>
            </a:pPr>
            <a:r>
              <a:rPr lang="en-CA" sz="2000" dirty="0" smtClean="0">
                <a:solidFill>
                  <a:schemeClr val="tx1"/>
                </a:solidFill>
              </a:rPr>
              <a:t>Rainbow Health Ontario</a:t>
            </a:r>
          </a:p>
          <a:p>
            <a:pPr>
              <a:buClrTx/>
            </a:pPr>
            <a:r>
              <a:rPr lang="en-CA" sz="2000" dirty="0" err="1" smtClean="0">
                <a:solidFill>
                  <a:schemeClr val="tx1"/>
                </a:solidFill>
              </a:rPr>
              <a:t>PFLAG</a:t>
            </a:r>
            <a:r>
              <a:rPr lang="en-CA" sz="2000" dirty="0" smtClean="0">
                <a:solidFill>
                  <a:schemeClr val="tx1"/>
                </a:solidFill>
              </a:rPr>
              <a:t> St. Catharines and Niagara</a:t>
            </a:r>
          </a:p>
          <a:p>
            <a:pPr>
              <a:buClrTx/>
            </a:pPr>
            <a:r>
              <a:rPr lang="en-CA" sz="2000" dirty="0" smtClean="0">
                <a:solidFill>
                  <a:schemeClr val="tx1"/>
                </a:solidFill>
              </a:rPr>
              <a:t>Transgender Niagara</a:t>
            </a:r>
          </a:p>
          <a:p>
            <a:pPr>
              <a:buClrTx/>
            </a:pPr>
            <a:r>
              <a:rPr lang="en-CA" sz="2000" dirty="0" smtClean="0">
                <a:solidFill>
                  <a:schemeClr val="tx1"/>
                </a:solidFill>
              </a:rPr>
              <a:t>OUT Niagara</a:t>
            </a:r>
          </a:p>
        </p:txBody>
      </p:sp>
      <p:pic>
        <p:nvPicPr>
          <p:cNvPr id="4" name="Picture 3" descr="supporting pride"/>
          <p:cNvPicPr>
            <a:picLocks noChangeAspect="1"/>
          </p:cNvPicPr>
          <p:nvPr/>
        </p:nvPicPr>
        <p:blipFill rotWithShape="1">
          <a:blip r:embed="rId3">
            <a:extLst>
              <a:ext uri="{28A0092B-C50C-407E-A947-70E740481C1C}">
                <a14:useLocalDpi xmlns:a14="http://schemas.microsoft.com/office/drawing/2010/main" val="0"/>
              </a:ext>
            </a:extLst>
          </a:blip>
          <a:srcRect t="36189"/>
          <a:stretch/>
        </p:blipFill>
        <p:spPr>
          <a:xfrm>
            <a:off x="5466690" y="1762359"/>
            <a:ext cx="3365610" cy="2360107"/>
          </a:xfrm>
          <a:prstGeom prst="rect">
            <a:avLst/>
          </a:prstGeom>
        </p:spPr>
      </p:pic>
    </p:spTree>
    <p:extLst>
      <p:ext uri="{BB962C8B-B14F-4D97-AF65-F5344CB8AC3E}">
        <p14:creationId xmlns:p14="http://schemas.microsoft.com/office/powerpoint/2010/main" val="263124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p:cNvSpPr>
            <a:spLocks noGrp="1"/>
          </p:cNvSpPr>
          <p:nvPr>
            <p:ph type="title"/>
          </p:nvPr>
        </p:nvSpPr>
        <p:spPr>
          <a:xfrm>
            <a:off x="850000" y="358950"/>
            <a:ext cx="7729811" cy="82579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US" b="1" dirty="0" smtClean="0">
                <a:solidFill>
                  <a:schemeClr val="tx1"/>
                </a:solidFill>
                <a:latin typeface="+mj-lt"/>
                <a:ea typeface="Calibri"/>
                <a:cs typeface="Calibri"/>
                <a:sym typeface="Calibri"/>
              </a:rPr>
              <a:t>More Questions? Talk With Someone:</a:t>
            </a:r>
            <a:endParaRPr lang="en-CA" b="1" dirty="0">
              <a:solidFill>
                <a:schemeClr val="tx1"/>
              </a:solidFill>
              <a:latin typeface="+mj-lt"/>
            </a:endParaRPr>
          </a:p>
        </p:txBody>
      </p:sp>
      <p:sp>
        <p:nvSpPr>
          <p:cNvPr id="3" name="TextBox 2"/>
          <p:cNvSpPr txBox="1"/>
          <p:nvPr/>
        </p:nvSpPr>
        <p:spPr>
          <a:xfrm>
            <a:off x="850000" y="1438410"/>
            <a:ext cx="4828129" cy="2246769"/>
          </a:xfrm>
          <a:prstGeom prst="rect">
            <a:avLst/>
          </a:prstGeom>
          <a:noFill/>
        </p:spPr>
        <p:txBody>
          <a:bodyPr wrap="square" rtlCol="0">
            <a:spAutoFit/>
          </a:bodyPr>
          <a:lstStyle/>
          <a:p>
            <a:pPr marL="571500" indent="-457200">
              <a:buSzPts val="2200"/>
              <a:buFont typeface="Calibri"/>
              <a:buChar char="•"/>
            </a:pPr>
            <a:r>
              <a:rPr lang="en-US" sz="2000" dirty="0">
                <a:solidFill>
                  <a:schemeClr val="tx1"/>
                </a:solidFill>
                <a:ea typeface="Calibri"/>
                <a:cs typeface="Calibri"/>
                <a:sym typeface="Calibri"/>
              </a:rPr>
              <a:t>Parents/ Guardian</a:t>
            </a:r>
          </a:p>
          <a:p>
            <a:pPr marL="571500" lvl="0" indent="-457200">
              <a:buSzPts val="2200"/>
              <a:buFont typeface="Calibri"/>
              <a:buChar char="•"/>
            </a:pPr>
            <a:r>
              <a:rPr lang="en-US" sz="2000" dirty="0">
                <a:solidFill>
                  <a:schemeClr val="tx1"/>
                </a:solidFill>
                <a:ea typeface="Calibri"/>
                <a:cs typeface="Calibri"/>
                <a:sym typeface="Calibri"/>
              </a:rPr>
              <a:t>Teacher/ Principal</a:t>
            </a:r>
          </a:p>
          <a:p>
            <a:pPr marL="571500" lvl="0" indent="-457200">
              <a:buSzPts val="2200"/>
              <a:buFont typeface="Calibri"/>
              <a:buChar char="•"/>
            </a:pPr>
            <a:r>
              <a:rPr lang="en-US" sz="2000" dirty="0">
                <a:solidFill>
                  <a:schemeClr val="tx1"/>
                </a:solidFill>
                <a:ea typeface="Calibri"/>
                <a:cs typeface="Calibri"/>
                <a:sym typeface="Calibri"/>
              </a:rPr>
              <a:t>Doctor or Health Care Provider</a:t>
            </a:r>
          </a:p>
          <a:p>
            <a:pPr marL="571500" lvl="0" indent="-457200">
              <a:buSzPts val="2200"/>
              <a:buFont typeface="Calibri"/>
              <a:buChar char="•"/>
            </a:pPr>
            <a:r>
              <a:rPr lang="en-US" sz="2000" dirty="0">
                <a:solidFill>
                  <a:schemeClr val="tx1"/>
                </a:solidFill>
                <a:ea typeface="Calibri"/>
                <a:cs typeface="Calibri"/>
                <a:sym typeface="Calibri"/>
              </a:rPr>
              <a:t>School Health Nurse</a:t>
            </a:r>
          </a:p>
          <a:p>
            <a:pPr marL="571500" lvl="0" indent="-457200">
              <a:buSzPts val="2200"/>
              <a:buFont typeface="Calibri"/>
              <a:buChar char="•"/>
            </a:pPr>
            <a:r>
              <a:rPr lang="en-US" sz="2000" dirty="0" smtClean="0">
                <a:solidFill>
                  <a:schemeClr val="tx1"/>
                </a:solidFill>
                <a:ea typeface="Calibri"/>
                <a:cs typeface="Calibri"/>
                <a:sym typeface="Calibri"/>
              </a:rPr>
              <a:t>Child </a:t>
            </a:r>
            <a:r>
              <a:rPr lang="en-US" sz="2000" dirty="0">
                <a:solidFill>
                  <a:schemeClr val="tx1"/>
                </a:solidFill>
                <a:ea typeface="Calibri"/>
                <a:cs typeface="Calibri"/>
                <a:sym typeface="Calibri"/>
              </a:rPr>
              <a:t>and Youth Worker</a:t>
            </a:r>
          </a:p>
          <a:p>
            <a:pPr marL="571500" lvl="0" indent="-457200">
              <a:buSzPts val="2200"/>
              <a:buFont typeface="Calibri"/>
              <a:buChar char="•"/>
            </a:pPr>
            <a:r>
              <a:rPr lang="en-US" sz="2000" dirty="0">
                <a:solidFill>
                  <a:schemeClr val="tx1"/>
                </a:solidFill>
                <a:ea typeface="Calibri"/>
                <a:cs typeface="Calibri"/>
                <a:sym typeface="Calibri"/>
              </a:rPr>
              <a:t>Kids Help Phone</a:t>
            </a:r>
          </a:p>
          <a:p>
            <a:pPr marL="571500" indent="-457200">
              <a:buSzPts val="2200"/>
              <a:buFont typeface="Calibri"/>
              <a:buChar char="•"/>
            </a:pPr>
            <a:r>
              <a:rPr lang="en-US" sz="2000" dirty="0">
                <a:solidFill>
                  <a:schemeClr val="tx1"/>
                </a:solidFill>
                <a:ea typeface="Calibri"/>
                <a:cs typeface="Calibri"/>
                <a:sym typeface="Calibri"/>
              </a:rPr>
              <a:t>Friendship Centre</a:t>
            </a:r>
          </a:p>
        </p:txBody>
      </p:sp>
      <p:pic>
        <p:nvPicPr>
          <p:cNvPr id="302" name="Google Shape;302;p44" descr="grey phone call icon"/>
          <p:cNvPicPr preferRelativeResize="0"/>
          <p:nvPr/>
        </p:nvPicPr>
        <p:blipFill>
          <a:blip r:embed="rId3">
            <a:alphaModFix/>
          </a:blip>
          <a:stretch>
            <a:fillRect/>
          </a:stretch>
        </p:blipFill>
        <p:spPr>
          <a:xfrm>
            <a:off x="6140446" y="1614956"/>
            <a:ext cx="1893675" cy="1893675"/>
          </a:xfrm>
          <a:prstGeom prst="rect">
            <a:avLst/>
          </a:prstGeom>
          <a:noFill/>
          <a:ln>
            <a:noFill/>
          </a:ln>
        </p:spPr>
      </p:pic>
    </p:spTree>
    <p:extLst>
      <p:ext uri="{BB962C8B-B14F-4D97-AF65-F5344CB8AC3E}">
        <p14:creationId xmlns:p14="http://schemas.microsoft.com/office/powerpoint/2010/main" val="3156403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11698" y="254194"/>
            <a:ext cx="8520600" cy="572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Kids Help Phone</a:t>
            </a:r>
            <a:endParaRPr lang="en-CA" b="1" dirty="0"/>
          </a:p>
        </p:txBody>
      </p:sp>
      <p:pic>
        <p:nvPicPr>
          <p:cNvPr id="8" name="Picture 7" descr="Whenever you need to talk, we're open" title="Kids Help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796" y="971936"/>
            <a:ext cx="5812403" cy="3051512"/>
          </a:xfrm>
          <a:prstGeom prst="rect">
            <a:avLst/>
          </a:prstGeom>
        </p:spPr>
      </p:pic>
    </p:spTree>
    <p:extLst>
      <p:ext uri="{BB962C8B-B14F-4D97-AF65-F5344CB8AC3E}">
        <p14:creationId xmlns:p14="http://schemas.microsoft.com/office/powerpoint/2010/main" val="3813159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13219"/>
            <a:ext cx="8520600" cy="85602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Final Thoughts</a:t>
            </a:r>
            <a:endParaRPr lang="en-CA" b="1" dirty="0">
              <a:latin typeface="+mj-lt"/>
            </a:endParaRPr>
          </a:p>
        </p:txBody>
      </p:sp>
      <p:sp>
        <p:nvSpPr>
          <p:cNvPr id="3" name="Text Placeholder 2"/>
          <p:cNvSpPr>
            <a:spLocks noGrp="1"/>
          </p:cNvSpPr>
          <p:nvPr>
            <p:ph type="body" idx="1"/>
          </p:nvPr>
        </p:nvSpPr>
        <p:spPr>
          <a:xfrm>
            <a:off x="311700" y="1500353"/>
            <a:ext cx="5860500" cy="2346108"/>
          </a:xfrm>
        </p:spPr>
        <p:txBody>
          <a:bodyPr>
            <a:normAutofit/>
          </a:bodyPr>
          <a:lstStyle/>
          <a:p>
            <a:pPr>
              <a:buClr>
                <a:schemeClr val="tx1"/>
              </a:buClr>
            </a:pPr>
            <a:r>
              <a:rPr lang="en-US" sz="2000" dirty="0">
                <a:solidFill>
                  <a:schemeClr val="tx1"/>
                </a:solidFill>
              </a:rPr>
              <a:t>Accept and support everyone for who they are</a:t>
            </a:r>
          </a:p>
          <a:p>
            <a:pPr>
              <a:buClr>
                <a:schemeClr val="tx1"/>
              </a:buClr>
            </a:pPr>
            <a:r>
              <a:rPr lang="en-US" sz="2000" dirty="0" smtClean="0">
                <a:solidFill>
                  <a:schemeClr val="tx1"/>
                </a:solidFill>
              </a:rPr>
              <a:t>Treat others how you would want to be treated</a:t>
            </a:r>
          </a:p>
          <a:p>
            <a:pPr>
              <a:buClr>
                <a:schemeClr val="tx1"/>
              </a:buClr>
            </a:pPr>
            <a:r>
              <a:rPr lang="en-CA" sz="2000" dirty="0">
                <a:solidFill>
                  <a:schemeClr val="tx1"/>
                </a:solidFill>
              </a:rPr>
              <a:t>Allow people to “come out” on their own terms</a:t>
            </a:r>
          </a:p>
          <a:p>
            <a:pPr>
              <a:buClr>
                <a:schemeClr val="tx1"/>
              </a:buClr>
            </a:pPr>
            <a:r>
              <a:rPr lang="en-US" sz="2000" dirty="0" smtClean="0">
                <a:solidFill>
                  <a:schemeClr val="tx1"/>
                </a:solidFill>
              </a:rPr>
              <a:t>Always </a:t>
            </a:r>
            <a:r>
              <a:rPr lang="en-US" sz="2000" dirty="0">
                <a:solidFill>
                  <a:schemeClr val="tx1"/>
                </a:solidFill>
              </a:rPr>
              <a:t>respect others and their identities</a:t>
            </a:r>
            <a:endParaRPr lang="en-CA" sz="2000" dirty="0">
              <a:solidFill>
                <a:schemeClr val="tx1"/>
              </a:solidFill>
            </a:endParaRPr>
          </a:p>
          <a:p>
            <a:pPr>
              <a:buClrTx/>
            </a:pPr>
            <a:r>
              <a:rPr lang="en-CA" sz="2000" dirty="0" smtClean="0">
                <a:solidFill>
                  <a:schemeClr val="tx1"/>
                </a:solidFill>
              </a:rPr>
              <a:t>Allies are important in accepting and embracing gender and sexual diversity</a:t>
            </a:r>
          </a:p>
        </p:txBody>
      </p:sp>
      <p:pic>
        <p:nvPicPr>
          <p:cNvPr id="6" name="Picture 5" descr="rainbow balloon"/>
          <p:cNvPicPr>
            <a:picLocks noChangeAspect="1"/>
          </p:cNvPicPr>
          <p:nvPr/>
        </p:nvPicPr>
        <p:blipFill rotWithShape="1">
          <a:blip r:embed="rId3">
            <a:extLst>
              <a:ext uri="{28A0092B-C50C-407E-A947-70E740481C1C}">
                <a14:useLocalDpi xmlns:a14="http://schemas.microsoft.com/office/drawing/2010/main" val="0"/>
              </a:ext>
            </a:extLst>
          </a:blip>
          <a:srcRect r="8861"/>
          <a:stretch/>
        </p:blipFill>
        <p:spPr>
          <a:xfrm>
            <a:off x="5756275" y="413219"/>
            <a:ext cx="3278868" cy="3664353"/>
          </a:xfrm>
          <a:prstGeom prst="rect">
            <a:avLst/>
          </a:prstGeom>
        </p:spPr>
      </p:pic>
    </p:spTree>
    <p:extLst>
      <p:ext uri="{BB962C8B-B14F-4D97-AF65-F5344CB8AC3E}">
        <p14:creationId xmlns:p14="http://schemas.microsoft.com/office/powerpoint/2010/main" val="3883982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p:cNvSpPr>
            <a:spLocks noGrp="1"/>
          </p:cNvSpPr>
          <p:nvPr>
            <p:ph type="title"/>
          </p:nvPr>
        </p:nvSpPr>
        <p:spPr>
          <a:xfrm>
            <a:off x="570155" y="450150"/>
            <a:ext cx="5902564" cy="3495126"/>
          </a:xfrm>
        </p:spPr>
        <p:txBody>
          <a:bodyPr>
            <a:normAutofit/>
          </a:bodyPr>
          <a:lstStyle/>
          <a:p>
            <a:r>
              <a:rPr lang="en-CA" sz="6600" b="1" dirty="0" smtClean="0"/>
              <a:t>Questions?</a:t>
            </a:r>
            <a:endParaRPr lang="en-CA" sz="6600" b="1" dirty="0"/>
          </a:p>
        </p:txBody>
      </p:sp>
      <p:pic>
        <p:nvPicPr>
          <p:cNvPr id="3" name="Picture 2"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184094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700" y="44502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solidFill>
                  <a:schemeClr val="tx1"/>
                </a:solidFill>
                <a:latin typeface="+mj-lt"/>
                <a:ea typeface="Calibri"/>
                <a:cs typeface="Calibri"/>
                <a:sym typeface="Calibri"/>
              </a:rPr>
              <a:t>Curriculum Expectations </a:t>
            </a:r>
            <a:r>
              <a:rPr lang="en-CA" sz="3200" b="1" dirty="0">
                <a:solidFill>
                  <a:schemeClr val="tx1"/>
                </a:solidFill>
                <a:latin typeface="+mj-lt"/>
                <a:ea typeface="Calibri"/>
                <a:cs typeface="Calibri"/>
                <a:sym typeface="Calibri"/>
              </a:rPr>
              <a:t>- Grade </a:t>
            </a:r>
            <a:r>
              <a:rPr lang="en-CA" sz="3200" b="1" dirty="0" smtClean="0">
                <a:solidFill>
                  <a:schemeClr val="tx1"/>
                </a:solidFill>
                <a:latin typeface="+mj-lt"/>
                <a:ea typeface="Calibri"/>
                <a:cs typeface="Calibri"/>
                <a:sym typeface="Calibri"/>
              </a:rPr>
              <a:t>8</a:t>
            </a:r>
            <a:endParaRPr lang="en-CA" sz="3200" b="1" dirty="0">
              <a:solidFill>
                <a:schemeClr val="tx1"/>
              </a:solidFill>
              <a:latin typeface="+mj-lt"/>
            </a:endParaRPr>
          </a:p>
        </p:txBody>
      </p:sp>
      <p:sp>
        <p:nvSpPr>
          <p:cNvPr id="3" name="TextBox 2"/>
          <p:cNvSpPr txBox="1"/>
          <p:nvPr/>
        </p:nvSpPr>
        <p:spPr>
          <a:xfrm>
            <a:off x="311700" y="1507159"/>
            <a:ext cx="8520600" cy="1323439"/>
          </a:xfrm>
          <a:prstGeom prst="rect">
            <a:avLst/>
          </a:prstGeom>
          <a:noFill/>
        </p:spPr>
        <p:txBody>
          <a:bodyPr wrap="square" rtlCol="0">
            <a:spAutoFit/>
          </a:bodyPr>
          <a:lstStyle/>
          <a:p>
            <a:r>
              <a:rPr lang="en-US" sz="2000" b="1" dirty="0">
                <a:latin typeface="+mn-lt"/>
              </a:rPr>
              <a:t>D1.5 </a:t>
            </a:r>
            <a:r>
              <a:rPr lang="en-US" sz="2000" dirty="0">
                <a:latin typeface="+mn-lt"/>
              </a:rPr>
              <a:t>demonstrate an understanding of gender identity, gender expression, and sexual orientation, and identify factors that can help individuals of all identities and orientations develop a positive self-concept.</a:t>
            </a:r>
            <a:endParaRPr lang="en-US" sz="3200" dirty="0">
              <a:latin typeface="+mn-lt"/>
            </a:endParaRPr>
          </a:p>
        </p:txBody>
      </p:sp>
      <p:pic>
        <p:nvPicPr>
          <p:cNvPr id="6" name="Google Shape;93;p17" descr="check mark"/>
          <p:cNvPicPr preferRelativeResize="0"/>
          <p:nvPr/>
        </p:nvPicPr>
        <p:blipFill>
          <a:blip r:embed="rId3">
            <a:alphaModFix/>
          </a:blip>
          <a:stretch>
            <a:fillRect/>
          </a:stretch>
        </p:blipFill>
        <p:spPr>
          <a:xfrm>
            <a:off x="7650710" y="3014132"/>
            <a:ext cx="1181590" cy="1111459"/>
          </a:xfrm>
          <a:prstGeom prst="rect">
            <a:avLst/>
          </a:prstGeom>
          <a:noFill/>
          <a:ln>
            <a:noFill/>
          </a:ln>
        </p:spPr>
      </p:pic>
    </p:spTree>
    <p:extLst>
      <p:ext uri="{BB962C8B-B14F-4D97-AF65-F5344CB8AC3E}">
        <p14:creationId xmlns:p14="http://schemas.microsoft.com/office/powerpoint/2010/main" val="11873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3" name="Title 2"/>
          <p:cNvSpPr>
            <a:spLocks noGrp="1"/>
          </p:cNvSpPr>
          <p:nvPr>
            <p:ph type="ctrTitle"/>
          </p:nvPr>
        </p:nvSpPr>
        <p:spPr>
          <a:xfrm>
            <a:off x="311696" y="-174840"/>
            <a:ext cx="8520600" cy="1462952"/>
          </a:xfrm>
        </p:spPr>
        <p:txBody>
          <a:bodyPr anchor="ctr">
            <a:normAutofit/>
          </a:bodyPr>
          <a:lstStyle/>
          <a:p>
            <a:r>
              <a:rPr lang="en-CA" sz="4000" b="1" dirty="0" smtClean="0"/>
              <a:t>Gender and Sexual Diversity</a:t>
            </a:r>
            <a:endParaRPr lang="en-CA" sz="4000" b="1" dirty="0"/>
          </a:p>
        </p:txBody>
      </p:sp>
      <p:pic>
        <p:nvPicPr>
          <p:cNvPr id="2" name="Picture 1" descr="people supporting pride" title="Pr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549" y="725016"/>
            <a:ext cx="2857143" cy="2857143"/>
          </a:xfrm>
          <a:prstGeom prst="rect">
            <a:avLst/>
          </a:prstGeom>
        </p:spPr>
      </p:pic>
      <p:sp>
        <p:nvSpPr>
          <p:cNvPr id="4" name="Subtitle 3"/>
          <p:cNvSpPr>
            <a:spLocks noGrp="1"/>
          </p:cNvSpPr>
          <p:nvPr>
            <p:ph type="subTitle" idx="1"/>
          </p:nvPr>
        </p:nvSpPr>
        <p:spPr>
          <a:xfrm>
            <a:off x="3442911" y="3487935"/>
            <a:ext cx="2258171" cy="567230"/>
          </a:xfrm>
        </p:spPr>
        <p:txBody>
          <a:bodyPr>
            <a:normAutofit/>
          </a:bodyPr>
          <a:lstStyle/>
          <a:p>
            <a:r>
              <a:rPr lang="en-CA" sz="2400" dirty="0" smtClean="0">
                <a:solidFill>
                  <a:schemeClr val="tx1"/>
                </a:solidFill>
              </a:rPr>
              <a:t>Intermediate</a:t>
            </a:r>
            <a:endParaRPr lang="en-CA" sz="2400" dirty="0">
              <a:solidFill>
                <a:schemeClr val="tx1"/>
              </a:solidFill>
            </a:endParaRPr>
          </a:p>
        </p:txBody>
      </p:sp>
    </p:spTree>
    <p:extLst>
      <p:ext uri="{BB962C8B-B14F-4D97-AF65-F5344CB8AC3E}">
        <p14:creationId xmlns:p14="http://schemas.microsoft.com/office/powerpoint/2010/main" val="78877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8" y="338212"/>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09364"/>
            <a:ext cx="8520599" cy="1938992"/>
          </a:xfrm>
          <a:prstGeom prst="rect">
            <a:avLst/>
          </a:prstGeom>
          <a:noFill/>
        </p:spPr>
        <p:txBody>
          <a:bodyPr wrap="square" rtlCol="0">
            <a:spAutoFit/>
          </a:bodyPr>
          <a:lstStyle/>
          <a:p>
            <a:pPr lvl="1"/>
            <a:r>
              <a:rPr lang="en-US" sz="2000" dirty="0" smtClean="0"/>
              <a:t>At the end of this presentation, you will understand the difference between gender identity, gender expression, and sexual orientation. You will also:</a:t>
            </a:r>
          </a:p>
          <a:p>
            <a:pPr lvl="1"/>
            <a:endParaRPr lang="en-US" sz="2000" dirty="0"/>
          </a:p>
          <a:p>
            <a:pPr marL="342900" lvl="1" indent="-342900">
              <a:buFont typeface="Arial" panose="020B0604020202020204" pitchFamily="34" charset="0"/>
              <a:buChar char="•"/>
            </a:pPr>
            <a:r>
              <a:rPr lang="en-US" sz="2000" dirty="0"/>
              <a:t>Learn how to develop a positive </a:t>
            </a:r>
            <a:r>
              <a:rPr lang="en-US" sz="2000" dirty="0" smtClean="0"/>
              <a:t>self-concept as you grow and mature</a:t>
            </a:r>
            <a:endParaRPr lang="en-US" sz="2000" dirty="0"/>
          </a:p>
          <a:p>
            <a:pPr marL="342900" lvl="1" indent="-342900">
              <a:buFont typeface="Arial" panose="020B0604020202020204" pitchFamily="34" charset="0"/>
              <a:buChar char="•"/>
            </a:pPr>
            <a:r>
              <a:rPr lang="en-US" sz="2000" dirty="0" smtClean="0"/>
              <a:t>Understand </a:t>
            </a:r>
            <a:r>
              <a:rPr lang="en-US" sz="2000" dirty="0"/>
              <a:t>that everyone has differences and this makes them unique </a:t>
            </a:r>
          </a:p>
          <a:p>
            <a:pPr marL="342900" lvl="1" indent="-342900">
              <a:buFont typeface="Arial" panose="020B0604020202020204" pitchFamily="34" charset="0"/>
              <a:buChar char="•"/>
            </a:pPr>
            <a:r>
              <a:rPr lang="en-US" sz="2000" dirty="0" smtClean="0"/>
              <a:t>Create </a:t>
            </a:r>
            <a:r>
              <a:rPr lang="en-US" sz="2000" dirty="0"/>
              <a:t>an environment that is safe and inclusive for your </a:t>
            </a:r>
            <a:r>
              <a:rPr lang="en-US" sz="2000" dirty="0" smtClean="0"/>
              <a:t>peers</a:t>
            </a:r>
            <a:endParaRPr lang="en-US" sz="2000" dirty="0"/>
          </a:p>
        </p:txBody>
      </p:sp>
    </p:spTree>
    <p:extLst>
      <p:ext uri="{BB962C8B-B14F-4D97-AF65-F5344CB8AC3E}">
        <p14:creationId xmlns:p14="http://schemas.microsoft.com/office/powerpoint/2010/main" val="319303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299824" y="212531"/>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330762"/>
            <a:ext cx="3204837" cy="2550694"/>
          </a:xfrm>
          <a:prstGeom prst="rect">
            <a:avLst/>
          </a:prstGeom>
        </p:spPr>
      </p:pic>
      <p:pic>
        <p:nvPicPr>
          <p:cNvPr id="3" name="Picture 2" title="empowering gender and sexual d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709" y="1231735"/>
            <a:ext cx="2748748" cy="2748748"/>
          </a:xfrm>
          <a:prstGeom prst="rect">
            <a:avLst/>
          </a:prstGeom>
        </p:spPr>
      </p:pic>
    </p:spTree>
    <p:extLst>
      <p:ext uri="{BB962C8B-B14F-4D97-AF65-F5344CB8AC3E}">
        <p14:creationId xmlns:p14="http://schemas.microsoft.com/office/powerpoint/2010/main" val="43283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Title 1"/>
          <p:cNvSpPr>
            <a:spLocks noGrp="1"/>
          </p:cNvSpPr>
          <p:nvPr>
            <p:ph type="title"/>
          </p:nvPr>
        </p:nvSpPr>
        <p:spPr>
          <a:xfrm>
            <a:off x="355138" y="286863"/>
            <a:ext cx="5321222" cy="797657"/>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Things to Remember</a:t>
            </a:r>
            <a:endParaRPr lang="en-CA" b="1" dirty="0">
              <a:latin typeface="+mj-lt"/>
            </a:endParaRPr>
          </a:p>
        </p:txBody>
      </p:sp>
      <p:sp>
        <p:nvSpPr>
          <p:cNvPr id="3" name="Text Placeholder 2"/>
          <p:cNvSpPr>
            <a:spLocks noGrp="1"/>
          </p:cNvSpPr>
          <p:nvPr>
            <p:ph type="body" idx="1"/>
          </p:nvPr>
        </p:nvSpPr>
        <p:spPr>
          <a:xfrm>
            <a:off x="355138" y="1365968"/>
            <a:ext cx="5321222" cy="2290194"/>
          </a:xfrm>
        </p:spPr>
        <p:txBody>
          <a:bodyPr>
            <a:normAutofit/>
          </a:bodyPr>
          <a:lstStyle/>
          <a:p>
            <a:pPr marL="114300" indent="0">
              <a:buClr>
                <a:schemeClr val="tx1"/>
              </a:buClr>
              <a:buNone/>
            </a:pPr>
            <a:r>
              <a:rPr lang="en-CA" sz="2000" b="1" dirty="0" smtClean="0">
                <a:solidFill>
                  <a:schemeClr val="tx1"/>
                </a:solidFill>
                <a:latin typeface="+mn-lt"/>
              </a:rPr>
              <a:t>It’s okay… </a:t>
            </a:r>
          </a:p>
          <a:p>
            <a:pPr>
              <a:buClr>
                <a:schemeClr val="tx1"/>
              </a:buClr>
            </a:pPr>
            <a:r>
              <a:rPr lang="en-CA" sz="2000" dirty="0" smtClean="0">
                <a:solidFill>
                  <a:schemeClr val="tx1"/>
                </a:solidFill>
                <a:latin typeface="+mn-lt"/>
              </a:rPr>
              <a:t>If you </a:t>
            </a:r>
            <a:r>
              <a:rPr lang="en-CA" sz="2000" dirty="0">
                <a:solidFill>
                  <a:schemeClr val="tx1"/>
                </a:solidFill>
                <a:latin typeface="+mn-lt"/>
              </a:rPr>
              <a:t>feel embarrassed or uncomfortable</a:t>
            </a:r>
          </a:p>
          <a:p>
            <a:pPr>
              <a:buClr>
                <a:schemeClr val="tx1"/>
              </a:buClr>
            </a:pPr>
            <a:r>
              <a:rPr lang="en-CA" sz="2000" dirty="0">
                <a:solidFill>
                  <a:schemeClr val="tx1"/>
                </a:solidFill>
                <a:latin typeface="+mn-lt"/>
              </a:rPr>
              <a:t>To ask questions</a:t>
            </a:r>
          </a:p>
          <a:p>
            <a:pPr>
              <a:buClr>
                <a:schemeClr val="tx1"/>
              </a:buClr>
            </a:pPr>
            <a:r>
              <a:rPr lang="en-CA" sz="2000" dirty="0">
                <a:solidFill>
                  <a:schemeClr val="tx1"/>
                </a:solidFill>
                <a:latin typeface="+mn-lt"/>
              </a:rPr>
              <a:t>To not already know about this</a:t>
            </a:r>
          </a:p>
          <a:p>
            <a:pPr>
              <a:buClr>
                <a:schemeClr val="tx1"/>
              </a:buClr>
            </a:pPr>
            <a:r>
              <a:rPr lang="en-CA" sz="2000" dirty="0">
                <a:solidFill>
                  <a:schemeClr val="tx1"/>
                </a:solidFill>
                <a:latin typeface="+mn-lt"/>
              </a:rPr>
              <a:t>For us to learn </a:t>
            </a:r>
            <a:r>
              <a:rPr lang="en-CA" sz="2000" dirty="0" smtClean="0">
                <a:solidFill>
                  <a:schemeClr val="tx1"/>
                </a:solidFill>
                <a:latin typeface="+mn-lt"/>
              </a:rPr>
              <a:t>about </a:t>
            </a:r>
            <a:r>
              <a:rPr lang="en-CA" sz="2000" dirty="0">
                <a:solidFill>
                  <a:schemeClr val="tx1"/>
                </a:solidFill>
                <a:latin typeface="+mn-lt"/>
              </a:rPr>
              <a:t>each </a:t>
            </a:r>
            <a:r>
              <a:rPr lang="en-CA" sz="2000" dirty="0" smtClean="0">
                <a:solidFill>
                  <a:schemeClr val="tx1"/>
                </a:solidFill>
                <a:latin typeface="+mn-lt"/>
              </a:rPr>
              <a:t>other’s identities, orientations, and experiences</a:t>
            </a:r>
            <a:endParaRPr lang="en-CA" sz="2000" dirty="0">
              <a:solidFill>
                <a:schemeClr val="tx1"/>
              </a:solidFill>
              <a:latin typeface="+mn-lt"/>
            </a:endParaRPr>
          </a:p>
        </p:txBody>
      </p:sp>
      <p:pic>
        <p:nvPicPr>
          <p:cNvPr id="4" name="Picture 3"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80" y="-235081"/>
            <a:ext cx="2857143" cy="2857143"/>
          </a:xfrm>
          <a:prstGeom prst="rect">
            <a:avLst/>
          </a:prstGeom>
        </p:spPr>
      </p:pic>
      <p:pic>
        <p:nvPicPr>
          <p:cNvPr id="5" name="Picture 4"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42" y="2276241"/>
            <a:ext cx="1206219" cy="1206219"/>
          </a:xfrm>
          <a:prstGeom prst="rect">
            <a:avLst/>
          </a:prstGeom>
        </p:spPr>
      </p:pic>
    </p:spTree>
    <p:extLst>
      <p:ext uri="{BB962C8B-B14F-4D97-AF65-F5344CB8AC3E}">
        <p14:creationId xmlns:p14="http://schemas.microsoft.com/office/powerpoint/2010/main" val="817065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52830</TotalTime>
  <Words>13003</Words>
  <Application>Microsoft Office PowerPoint</Application>
  <PresentationFormat>On-screen Show (16:9)</PresentationFormat>
  <Paragraphs>883</Paragraphs>
  <Slides>47</Slides>
  <Notes>47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Simple Light</vt:lpstr>
      <vt:lpstr>Gender and Sexual Diversity</vt:lpstr>
      <vt:lpstr>Land Acknowledgement</vt:lpstr>
      <vt:lpstr>Presentation Format</vt:lpstr>
      <vt:lpstr>Presentation Format</vt:lpstr>
      <vt:lpstr>Curriculum Expectations - Grade 8</vt:lpstr>
      <vt:lpstr>Gender and Sexual Diversity</vt:lpstr>
      <vt:lpstr>Learning Objectives</vt:lpstr>
      <vt:lpstr>Making Decisions About Your Health</vt:lpstr>
      <vt:lpstr>Things to Remember</vt:lpstr>
      <vt:lpstr>Diversity is all the ways we are different from each other…</vt:lpstr>
      <vt:lpstr>What is Self-Concept?</vt:lpstr>
      <vt:lpstr>Gender and Sexual Diversity: Self-Concept</vt:lpstr>
      <vt:lpstr>Guiding Question #1</vt:lpstr>
      <vt:lpstr>Each piece helps to make you, YOU! </vt:lpstr>
      <vt:lpstr>Video: Human Sexuality is Complicated…</vt:lpstr>
      <vt:lpstr>Guiding Question #2</vt:lpstr>
      <vt:lpstr>Sex Assigned at Birth</vt:lpstr>
      <vt:lpstr>Sex - Assigned Male at Birth</vt:lpstr>
      <vt:lpstr>Sex - Assigned Female at Birth</vt:lpstr>
      <vt:lpstr>Intersex</vt:lpstr>
      <vt:lpstr>Sexual Orientation</vt:lpstr>
      <vt:lpstr>Sexuality Definitions</vt:lpstr>
      <vt:lpstr>Guiding Question #3</vt:lpstr>
      <vt:lpstr>The Genderbread Person</vt:lpstr>
      <vt:lpstr>Gender Identity</vt:lpstr>
      <vt:lpstr>Cisgender</vt:lpstr>
      <vt:lpstr>Transgender</vt:lpstr>
      <vt:lpstr>Non-Binary</vt:lpstr>
      <vt:lpstr>Gender Expression</vt:lpstr>
      <vt:lpstr>Pronouns</vt:lpstr>
      <vt:lpstr>Pronouns People Might Use</vt:lpstr>
      <vt:lpstr>Think, Pair, Share</vt:lpstr>
      <vt:lpstr>Definition: Two-Spirit</vt:lpstr>
      <vt:lpstr>Definitions: Lesbian, Gay or Bisexual</vt:lpstr>
      <vt:lpstr>Definitions: Transgender, Queer or Questioning</vt:lpstr>
      <vt:lpstr>‘Coming out of the Closet’</vt:lpstr>
      <vt:lpstr>Creating a Positive Environment</vt:lpstr>
      <vt:lpstr>Becoming an Ally</vt:lpstr>
      <vt:lpstr>Allyship – Do’s </vt:lpstr>
      <vt:lpstr>Final Activity: Scenario</vt:lpstr>
      <vt:lpstr>Support</vt:lpstr>
      <vt:lpstr>Support</vt:lpstr>
      <vt:lpstr>Additional Community Resources</vt:lpstr>
      <vt:lpstr>More Questions? Talk With Someone:</vt:lpstr>
      <vt:lpstr>Kids Help Phone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Sexual Diversity</dc:title>
  <dc:creator>Robinson, Mackenzie</dc:creator>
  <cp:lastModifiedBy>Ratskos, Emillea</cp:lastModifiedBy>
  <cp:revision>429</cp:revision>
  <dcterms:modified xsi:type="dcterms:W3CDTF">2023-02-24T15:32:49Z</dcterms:modified>
</cp:coreProperties>
</file>