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0"/>
  </p:notesMasterIdLst>
  <p:sldIdLst>
    <p:sldId id="302" r:id="rId2"/>
    <p:sldId id="270" r:id="rId3"/>
    <p:sldId id="296" r:id="rId4"/>
    <p:sldId id="287" r:id="rId5"/>
    <p:sldId id="304" r:id="rId6"/>
    <p:sldId id="273" r:id="rId7"/>
    <p:sldId id="274" r:id="rId8"/>
    <p:sldId id="301" r:id="rId9"/>
    <p:sldId id="275" r:id="rId10"/>
    <p:sldId id="276" r:id="rId11"/>
    <p:sldId id="278" r:id="rId12"/>
    <p:sldId id="292" r:id="rId13"/>
    <p:sldId id="293" r:id="rId14"/>
    <p:sldId id="294" r:id="rId15"/>
    <p:sldId id="295" r:id="rId16"/>
    <p:sldId id="279" r:id="rId17"/>
    <p:sldId id="257" r:id="rId18"/>
    <p:sldId id="261" r:id="rId19"/>
    <p:sldId id="289" r:id="rId20"/>
    <p:sldId id="262" r:id="rId21"/>
    <p:sldId id="284" r:id="rId22"/>
    <p:sldId id="286" r:id="rId23"/>
    <p:sldId id="285" r:id="rId24"/>
    <p:sldId id="265" r:id="rId25"/>
    <p:sldId id="303" r:id="rId26"/>
    <p:sldId id="300" r:id="rId27"/>
    <p:sldId id="282" r:id="rId28"/>
    <p:sldId id="28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CFD5"/>
    <a:srgbClr val="3F8F97"/>
    <a:srgbClr val="62B5BE"/>
    <a:srgbClr val="59BB93"/>
    <a:srgbClr val="A8DCCC"/>
    <a:srgbClr val="58BC9D"/>
    <a:srgbClr val="A0D3D8"/>
    <a:srgbClr val="FED87E"/>
    <a:srgbClr val="8ADEC8"/>
    <a:srgbClr val="95D3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2" autoAdjust="0"/>
    <p:restoredTop sz="67397" autoAdjust="0"/>
  </p:normalViewPr>
  <p:slideViewPr>
    <p:cSldViewPr>
      <p:cViewPr varScale="1">
        <p:scale>
          <a:sx n="90" d="100"/>
          <a:sy n="90" d="100"/>
        </p:scale>
        <p:origin x="1445" y="53"/>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D69C35-A2ED-4040-94EA-CD6BC13080E2}" type="datetimeFigureOut">
              <a:rPr lang="en-US" smtClean="0"/>
              <a:t>2019-08-20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4831AC-00E7-4E75-BF54-412D8F8F079A}" type="slidenum">
              <a:rPr lang="en-US" smtClean="0"/>
              <a:t>‹#›</a:t>
            </a:fld>
            <a:endParaRPr lang="en-US"/>
          </a:p>
        </p:txBody>
      </p:sp>
    </p:spTree>
    <p:extLst>
      <p:ext uri="{BB962C8B-B14F-4D97-AF65-F5344CB8AC3E}">
        <p14:creationId xmlns:p14="http://schemas.microsoft.com/office/powerpoint/2010/main" val="195599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DDBcs146TBo&amp;feature=youtu.be"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youtube.com/watch?v=fbo9_0IgcFA"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D4831AC-00E7-4E75-BF54-412D8F8F079A}" type="slidenum">
              <a:rPr lang="en-US" smtClean="0"/>
              <a:t>1</a:t>
            </a:fld>
            <a:endParaRPr lang="en-US"/>
          </a:p>
        </p:txBody>
      </p:sp>
    </p:spTree>
    <p:extLst>
      <p:ext uri="{BB962C8B-B14F-4D97-AF65-F5344CB8AC3E}">
        <p14:creationId xmlns:p14="http://schemas.microsoft.com/office/powerpoint/2010/main" val="180540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CA" sz="1200" b="1" i="0" u="none" strike="noStrike" kern="1200" cap="none" spc="0" normalizeH="0" baseline="0" noProof="0" dirty="0" smtClean="0">
                <a:ln>
                  <a:noFill/>
                </a:ln>
                <a:solidFill>
                  <a:srgbClr val="000000"/>
                </a:solidFill>
                <a:effectLst/>
                <a:uLnTx/>
                <a:uFillTx/>
                <a:latin typeface="Arial" charset="0"/>
              </a:rPr>
              <a:t>QUESTION:   DID YOU KNOW THAT THERE ARE 3 DIFFERENT TYPES OF HERPES VIRUS.   HERPES ZOSTER (Chicken Pox and Shingles) , HSV 1 AND HSV 2. TWO OF THESE ARE SEXUALLY TRANSMITED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CA" sz="1200" b="1" i="0" u="none" strike="noStrike" kern="1200" cap="none" spc="0" normalizeH="0" baseline="0" noProof="0" dirty="0" smtClean="0">
                <a:ln>
                  <a:noFill/>
                </a:ln>
                <a:solidFill>
                  <a:srgbClr val="000000"/>
                </a:solidFill>
                <a:effectLst/>
                <a:uLnTx/>
                <a:uFillTx/>
                <a:latin typeface="Arial" charset="0"/>
              </a:rPr>
              <a:t> We are going to talk about HSV1 AND HSV2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a:t>
            </a:r>
          </a:p>
          <a:p>
            <a:r>
              <a:rPr lang="en-US" baseline="0" dirty="0" smtClean="0"/>
              <a:t>HSV1 – Oral Herpes in the form of cold sores : may or may not be transmitted sexually (i.e. can get from kissing – even when grandma thanks you for your Christmas present)</a:t>
            </a:r>
          </a:p>
          <a:p>
            <a:r>
              <a:rPr lang="en-US" baseline="0" dirty="0" smtClean="0"/>
              <a:t>HSV2 – Genital Herpes - always transmitted sexually </a:t>
            </a:r>
          </a:p>
          <a:p>
            <a:r>
              <a:rPr lang="en-US" baseline="0" dirty="0" smtClean="0"/>
              <a:t>Once infected this virus can show on the skin of the genitals</a:t>
            </a:r>
          </a:p>
          <a:p>
            <a:endParaRPr lang="en-US" b="1" u="sng" baseline="0" dirty="0" smtClean="0"/>
          </a:p>
          <a:p>
            <a:r>
              <a:rPr lang="en-US" b="1" u="sng" baseline="0" dirty="0" smtClean="0"/>
              <a:t>Symptoms:</a:t>
            </a:r>
          </a:p>
          <a:p>
            <a:pPr marL="171450" indent="-171450">
              <a:buFont typeface="Arial" panose="020B0604020202020204" pitchFamily="34" charset="0"/>
              <a:buChar char="•"/>
            </a:pPr>
            <a:r>
              <a:rPr lang="en-US" b="0" u="none" baseline="0" dirty="0" smtClean="0"/>
              <a:t>You may not know.  Some people have the virus, but have no symptoms, and can pass the virus anyway (asymptomatic shedding)</a:t>
            </a:r>
          </a:p>
          <a:p>
            <a:pPr marL="171450" indent="-171450">
              <a:buFont typeface="Arial" panose="020B0604020202020204" pitchFamily="34" charset="0"/>
              <a:buChar char="•"/>
            </a:pPr>
            <a:r>
              <a:rPr lang="en-US" b="0" u="none" baseline="0" dirty="0" smtClean="0"/>
              <a:t>Symptoms may start up to 3 weeks after having skin to skin contact with an infected person</a:t>
            </a:r>
          </a:p>
          <a:p>
            <a:pPr marL="171450" indent="-171450">
              <a:buFont typeface="Arial" panose="020B0604020202020204" pitchFamily="34" charset="0"/>
              <a:buChar char="•"/>
            </a:pPr>
            <a:r>
              <a:rPr lang="en-US" b="0" u="none" baseline="0" dirty="0" smtClean="0"/>
              <a:t>Often the first infection is the worst</a:t>
            </a:r>
          </a:p>
          <a:p>
            <a:pPr marL="171450" indent="-171450">
              <a:buFont typeface="Arial" panose="020B0604020202020204" pitchFamily="34" charset="0"/>
              <a:buChar char="•"/>
            </a:pPr>
            <a:r>
              <a:rPr lang="en-US" b="0" u="none" baseline="0" dirty="0" smtClean="0"/>
              <a:t>Blisters / sores</a:t>
            </a:r>
          </a:p>
          <a:p>
            <a:pPr marL="171450" indent="-171450">
              <a:buFont typeface="Arial" panose="020B0604020202020204" pitchFamily="34" charset="0"/>
              <a:buChar char="•"/>
            </a:pPr>
            <a:r>
              <a:rPr lang="en-US" b="0" u="none" baseline="0" dirty="0" smtClean="0"/>
              <a:t>Rashes</a:t>
            </a:r>
          </a:p>
          <a:p>
            <a:pPr marL="171450" indent="-171450">
              <a:buFont typeface="Arial" panose="020B0604020202020204" pitchFamily="34" charset="0"/>
              <a:buChar char="•"/>
            </a:pPr>
            <a:r>
              <a:rPr lang="en-US" b="0" u="none" baseline="0" dirty="0" smtClean="0"/>
              <a:t>Pain, tingling, itching</a:t>
            </a:r>
          </a:p>
          <a:p>
            <a:pPr marL="171450" indent="-171450">
              <a:buFont typeface="Arial" panose="020B0604020202020204" pitchFamily="34" charset="0"/>
              <a:buChar char="•"/>
            </a:pPr>
            <a:r>
              <a:rPr lang="en-US" b="0" u="none" baseline="0" dirty="0" smtClean="0"/>
              <a:t>Aches and chills (flu-like symptoms)</a:t>
            </a:r>
          </a:p>
          <a:p>
            <a:pPr marL="171450" indent="-171450">
              <a:buFont typeface="Arial" panose="020B0604020202020204" pitchFamily="34" charset="0"/>
              <a:buChar char="•"/>
            </a:pPr>
            <a:r>
              <a:rPr lang="en-US" b="0" u="none" baseline="0" dirty="0" smtClean="0"/>
              <a:t>Symptoms usually get better within 2 weeks</a:t>
            </a:r>
          </a:p>
          <a:p>
            <a:pPr marL="0" indent="0">
              <a:buFont typeface="Arial" panose="020B0604020202020204" pitchFamily="34" charset="0"/>
              <a:buNone/>
            </a:pPr>
            <a:endParaRPr lang="en-US" b="1" u="sng" baseline="0" dirty="0" smtClean="0"/>
          </a:p>
          <a:p>
            <a:pPr marL="0" indent="0">
              <a:buFont typeface="Arial" panose="020B0604020202020204" pitchFamily="34" charset="0"/>
              <a:buNone/>
            </a:pPr>
            <a:r>
              <a:rPr lang="en-US" b="1" u="sng" baseline="0" dirty="0" smtClean="0"/>
              <a:t>Spread:</a:t>
            </a:r>
          </a:p>
          <a:p>
            <a:pPr marL="171450" indent="-171450">
              <a:buFont typeface="Arial" panose="020B0604020202020204" pitchFamily="34" charset="0"/>
              <a:buChar char="•"/>
            </a:pPr>
            <a:r>
              <a:rPr lang="en-US" b="0" u="none" baseline="0" dirty="0" smtClean="0"/>
              <a:t>Skin to skin contact</a:t>
            </a:r>
          </a:p>
          <a:p>
            <a:pPr marL="171450" indent="-171450">
              <a:buFont typeface="Arial" panose="020B0604020202020204" pitchFamily="34" charset="0"/>
              <a:buChar char="•"/>
            </a:pPr>
            <a:r>
              <a:rPr lang="en-US" b="0" u="none" baseline="0" dirty="0" smtClean="0"/>
              <a:t>Can be spread even if no sores are showing</a:t>
            </a:r>
          </a:p>
          <a:p>
            <a:pPr marL="171450" indent="-171450">
              <a:buFont typeface="Arial" panose="020B0604020202020204" pitchFamily="34" charset="0"/>
              <a:buChar char="•"/>
            </a:pPr>
            <a:r>
              <a:rPr lang="en-US" b="0" u="none" baseline="0" dirty="0" smtClean="0"/>
              <a:t>Condom /dental dam may not fully protect you</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CA" sz="1200" b="0" i="0" u="none" strike="noStrike" kern="1200" cap="none" spc="0" normalizeH="0" baseline="0" noProof="0" dirty="0" smtClean="0">
                <a:ln>
                  <a:noFill/>
                </a:ln>
                <a:solidFill>
                  <a:srgbClr val="000000"/>
                </a:solidFill>
                <a:effectLst/>
                <a:uLnTx/>
                <a:uFillTx/>
                <a:latin typeface="Arial" charset="0"/>
              </a:rPr>
              <a:t>Infected pregnant women can pass virus to infants during birth. If you are pregnant and have genital herpes, please tell your health care provider.</a:t>
            </a:r>
          </a:p>
          <a:p>
            <a:pPr marL="0" indent="0">
              <a:buFont typeface="Arial" panose="020B0604020202020204" pitchFamily="34" charset="0"/>
              <a:buNone/>
            </a:pPr>
            <a:endParaRPr lang="en-US" b="1" u="sng" baseline="0" dirty="0" smtClean="0"/>
          </a:p>
          <a:p>
            <a:pPr marL="0" indent="0">
              <a:buFont typeface="Arial" panose="020B0604020202020204" pitchFamily="34" charset="0"/>
              <a:buNone/>
            </a:pPr>
            <a:r>
              <a:rPr lang="en-US" b="1" u="sng" baseline="0" dirty="0" smtClean="0"/>
              <a:t>Test:</a:t>
            </a:r>
          </a:p>
          <a:p>
            <a:pPr marL="171450" indent="-171450">
              <a:buFont typeface="Arial" panose="020B0604020202020204" pitchFamily="34" charset="0"/>
              <a:buChar char="•"/>
            </a:pPr>
            <a:r>
              <a:rPr lang="en-US" b="0" u="none" baseline="0" dirty="0" smtClean="0"/>
              <a:t>Swab can be done when sores are showing</a:t>
            </a:r>
          </a:p>
          <a:p>
            <a:pPr marL="0" indent="0">
              <a:buFont typeface="Arial" panose="020B0604020202020204" pitchFamily="34" charset="0"/>
              <a:buNone/>
            </a:pPr>
            <a:endParaRPr lang="en-US" b="1" u="sng" baseline="0" dirty="0" smtClean="0"/>
          </a:p>
          <a:p>
            <a:pPr marL="0" indent="0">
              <a:buFont typeface="Arial" panose="020B0604020202020204" pitchFamily="34" charset="0"/>
              <a:buNone/>
            </a:pPr>
            <a:r>
              <a:rPr lang="en-US" b="1" u="sng" baseline="0" dirty="0" smtClean="0"/>
              <a:t>Treatment:</a:t>
            </a:r>
          </a:p>
          <a:p>
            <a:pPr marL="171450" indent="-171450">
              <a:buFont typeface="Arial" panose="020B0604020202020204" pitchFamily="34" charset="0"/>
              <a:buChar char="•"/>
            </a:pPr>
            <a:r>
              <a:rPr lang="en-US" b="0" u="none" baseline="0" dirty="0" smtClean="0"/>
              <a:t>Anti-viral medication available to help lessen pain and shorten / prevent outbreak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smtClean="0"/>
              <a:t>This virus you have for life with p</a:t>
            </a:r>
            <a:r>
              <a:rPr kumimoji="0" lang="en-US" sz="1200" b="0" i="0" u="none" strike="noStrike" kern="1200" cap="none" spc="0" normalizeH="0" baseline="0" noProof="0" dirty="0" err="1" smtClean="0">
                <a:ln>
                  <a:noFill/>
                </a:ln>
                <a:solidFill>
                  <a:prstClr val="black"/>
                </a:solidFill>
                <a:effectLst/>
                <a:uLnTx/>
                <a:uFillTx/>
                <a:latin typeface="+mn-lt"/>
              </a:rPr>
              <a:t>eriods</a:t>
            </a:r>
            <a:r>
              <a:rPr kumimoji="0" lang="en-US" sz="1200" b="0" i="0" u="none" strike="noStrike" kern="1200" cap="none" spc="0" normalizeH="0" baseline="0" noProof="0" dirty="0" smtClean="0">
                <a:ln>
                  <a:noFill/>
                </a:ln>
                <a:solidFill>
                  <a:prstClr val="black"/>
                </a:solidFill>
                <a:effectLst/>
                <a:uLnTx/>
                <a:uFillTx/>
                <a:latin typeface="+mn-lt"/>
              </a:rPr>
              <a:t> of active and inactive “outbreaks”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smtClean="0">
                <a:ln>
                  <a:noFill/>
                </a:ln>
                <a:solidFill>
                  <a:srgbClr val="000000"/>
                </a:solidFill>
                <a:effectLst/>
                <a:uLnTx/>
                <a:uFillTx/>
                <a:latin typeface="Arial" charset="0"/>
              </a:rPr>
              <a:t>After sores heal, recurrent outbreaks can occur – they can recur every month or every year (different for every person)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u="none" baseline="0" dirty="0" smtClean="0"/>
              <a:t>Outbreaks may be triggered by: </a:t>
            </a:r>
            <a:r>
              <a:rPr kumimoji="0" lang="en-US" sz="1200" b="0" i="0" u="none" strike="noStrike" kern="1200" cap="none" spc="0" normalizeH="0" baseline="0" noProof="0" dirty="0" smtClean="0">
                <a:ln>
                  <a:noFill/>
                </a:ln>
                <a:solidFill>
                  <a:prstClr val="black"/>
                </a:solidFill>
                <a:effectLst/>
                <a:uLnTx/>
                <a:uFillTx/>
                <a:latin typeface="+mn-lt"/>
              </a:rPr>
              <a:t>stress, sex, menstrual cycle, exposure to sun, illness / fever, surgery, pregnancy and use of some medications</a:t>
            </a:r>
          </a:p>
          <a:p>
            <a:pPr marL="0" indent="0">
              <a:buFont typeface="Arial" panose="020B0604020202020204" pitchFamily="34" charset="0"/>
              <a:buNone/>
            </a:pPr>
            <a:endParaRPr kumimoji="0" lang="en-US" sz="1200" b="1" i="0" u="sng" strike="noStrike" kern="1200" cap="none" spc="0" normalizeH="0" baseline="0" noProof="0" dirty="0" smtClean="0">
              <a:ln>
                <a:noFill/>
              </a:ln>
              <a:solidFill>
                <a:prstClr val="black"/>
              </a:solidFill>
              <a:effectLst/>
              <a:uLnTx/>
              <a:uFillTx/>
              <a:latin typeface="+mn-lt"/>
            </a:endParaRPr>
          </a:p>
          <a:p>
            <a:pPr marL="0" indent="0">
              <a:buFont typeface="Arial" panose="020B0604020202020204" pitchFamily="34" charset="0"/>
              <a:buNone/>
            </a:pPr>
            <a:r>
              <a:rPr kumimoji="0" lang="en-US" sz="1200" b="1" i="0" u="sng" strike="noStrike" kern="1200" cap="none" spc="0" normalizeH="0" baseline="0" noProof="0" dirty="0" smtClean="0">
                <a:ln>
                  <a:noFill/>
                </a:ln>
                <a:solidFill>
                  <a:prstClr val="black"/>
                </a:solidFill>
                <a:effectLst/>
                <a:uLnTx/>
                <a:uFillTx/>
                <a:latin typeface="+mn-lt"/>
              </a:rPr>
              <a:t>Prevention: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Condoms /dental dams have limited effectiveness at preventing infection as they don’t cover entire genital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If you have herpes wash hands well after touching any sores or blisters to prevent spreading to another person or another part of your body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sng"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sng" strike="noStrike" kern="1200" cap="none" spc="0" normalizeH="0" baseline="0" noProof="0" dirty="0" smtClean="0">
                <a:ln>
                  <a:noFill/>
                </a:ln>
                <a:solidFill>
                  <a:prstClr val="black"/>
                </a:solidFill>
                <a:effectLst/>
                <a:uLnTx/>
                <a:uFillTx/>
                <a:latin typeface="+mn-lt"/>
              </a:rPr>
              <a:t>Important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If you give or get oral sex from someone who has oral herpes (cold sores) you can get the infection from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sng"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indent="0">
              <a:buFont typeface="Arial" panose="020B0604020202020204" pitchFamily="34" charset="0"/>
              <a:buNone/>
            </a:pPr>
            <a:endParaRPr lang="en-US" b="0" u="none" baseline="0" dirty="0" smtClean="0"/>
          </a:p>
          <a:p>
            <a:pPr marL="171450" indent="-171450">
              <a:buFont typeface="Arial" panose="020B0604020202020204" pitchFamily="34" charset="0"/>
              <a:buChar char="•"/>
            </a:pPr>
            <a:endParaRPr lang="en-US" b="0" u="none" baseline="0" dirty="0" smtClean="0"/>
          </a:p>
          <a:p>
            <a:endParaRPr lang="en-US" baseline="0" dirty="0" smtClean="0"/>
          </a:p>
          <a:p>
            <a:r>
              <a:rPr lang="en-US" dirty="0" smtClean="0"/>
              <a:t>- can be passed by receiving oral sex from a partner with a history of cold sores.</a:t>
            </a:r>
          </a:p>
          <a:p>
            <a:r>
              <a:rPr lang="en-US" dirty="0" smtClean="0"/>
              <a:t>	*Important to discuss history of cold sores with partner</a:t>
            </a:r>
          </a:p>
          <a:p>
            <a:r>
              <a:rPr lang="en-US" dirty="0" smtClean="0"/>
              <a:t>	*Outbreaks occur where</a:t>
            </a:r>
            <a:r>
              <a:rPr lang="en-US" baseline="0" dirty="0" smtClean="0"/>
              <a:t> virus first entered the skin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Transmitted through direct vaginal, oral or anal sexual contact with infected partner.</a:t>
            </a:r>
          </a:p>
          <a:p>
            <a:r>
              <a:rPr lang="en-US" baseline="0" dirty="0" smtClean="0"/>
              <a:t>.</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CA" sz="1200" b="0" i="0" u="none" strike="noStrike" kern="1200" cap="none" spc="0" normalizeH="0" baseline="0" noProof="0" dirty="0" smtClean="0">
              <a:ln>
                <a:noFill/>
              </a:ln>
              <a:solidFill>
                <a:srgbClr val="000000"/>
              </a:solidFill>
              <a:effectLst/>
              <a:uLnTx/>
              <a:uFillTx/>
              <a:latin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CA" sz="1200" b="1" i="0" u="sng" strike="noStrike" kern="1200" cap="none" spc="0" normalizeH="0" baseline="0" noProof="0" dirty="0" smtClean="0">
              <a:ln>
                <a:noFill/>
              </a:ln>
              <a:solidFill>
                <a:srgbClr val="000000"/>
              </a:solidFill>
              <a:effectLst/>
              <a:uLnTx/>
              <a:uFillTx/>
              <a:latin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CA" sz="1200" b="1" i="0" u="none" strike="noStrike" kern="1200" cap="none" spc="0" normalizeH="0" baseline="0" noProof="0" dirty="0" smtClean="0">
                <a:ln>
                  <a:noFill/>
                </a:ln>
                <a:solidFill>
                  <a:srgbClr val="000000"/>
                </a:solidFill>
                <a:effectLst/>
                <a:uLnTx/>
                <a:uFillTx/>
                <a:latin typeface="Arial" charset="0"/>
              </a:rPr>
              <a:t>	</a:t>
            </a:r>
            <a:r>
              <a:rPr kumimoji="0" lang="en-CA" sz="1200" b="0" i="0" u="none" strike="noStrike" kern="1200" cap="none" spc="0" normalizeH="0" baseline="0" noProof="0" dirty="0" smtClean="0">
                <a:ln>
                  <a:noFill/>
                </a:ln>
                <a:solidFill>
                  <a:srgbClr val="000000"/>
                </a:solidFill>
                <a:effectLst/>
                <a:uLnTx/>
                <a:uFillTx/>
                <a:latin typeface="Arial"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CA" sz="1200" b="1" i="0" u="sng" strike="noStrike" kern="1200" cap="none" spc="0" normalizeH="0" baseline="0" noProof="0" dirty="0" smtClean="0">
              <a:ln>
                <a:noFill/>
              </a:ln>
              <a:solidFill>
                <a:srgbClr val="000000"/>
              </a:solidFill>
              <a:effectLst/>
              <a:uLnTx/>
              <a:uFillTx/>
              <a:latin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CA" sz="1200" b="1" i="0" u="none" strike="noStrike" kern="1200" cap="none" spc="0" normalizeH="0" baseline="0" noProof="0" dirty="0" smtClean="0">
                <a:ln>
                  <a:noFill/>
                </a:ln>
                <a:solidFill>
                  <a:srgbClr val="000000"/>
                </a:solidFill>
                <a:effectLst/>
                <a:uLnTx/>
                <a:uFillTx/>
                <a:latin typeface="Arial" charset="0"/>
              </a:rPr>
              <a:t>FYI ONLY: Health Risk</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CA" sz="1200" b="0" i="0" u="none" strike="noStrike" kern="1200" cap="none" spc="0" normalizeH="0" baseline="0" noProof="0" dirty="0" smtClean="0">
                <a:ln>
                  <a:noFill/>
                </a:ln>
                <a:solidFill>
                  <a:srgbClr val="000000"/>
                </a:solidFill>
                <a:effectLst/>
                <a:uLnTx/>
                <a:uFillTx/>
                <a:latin typeface="Arial" charset="0"/>
              </a:rPr>
              <a:t>Pain and discomfort.</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CA" sz="1200" b="0" i="0" u="none" strike="noStrike" kern="1200" cap="none" spc="0" normalizeH="0" baseline="0" noProof="0" dirty="0" smtClean="0">
                <a:ln>
                  <a:noFill/>
                </a:ln>
                <a:solidFill>
                  <a:srgbClr val="000000"/>
                </a:solidFill>
                <a:effectLst/>
                <a:uLnTx/>
                <a:uFillTx/>
                <a:latin typeface="Arial" charset="0"/>
              </a:rPr>
              <a:t>Emotional effects due to the on-going nature of the disease and the unpredictability of outbreaks.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charset="0"/>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D4831AC-00E7-4E75-BF54-412D8F8F079A}" type="slidenum">
              <a:rPr lang="en-US" smtClean="0"/>
              <a:t>10</a:t>
            </a:fld>
            <a:endParaRPr lang="en-US"/>
          </a:p>
        </p:txBody>
      </p:sp>
    </p:spTree>
    <p:extLst>
      <p:ext uri="{BB962C8B-B14F-4D97-AF65-F5344CB8AC3E}">
        <p14:creationId xmlns:p14="http://schemas.microsoft.com/office/powerpoint/2010/main" val="2527615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smtClean="0"/>
              <a:t>This</a:t>
            </a:r>
            <a:r>
              <a:rPr lang="en-US" b="0" u="none" baseline="0" dirty="0" smtClean="0"/>
              <a:t> virus lives in blood, semen, breast milk, and vaginal fluid</a:t>
            </a:r>
            <a:endParaRPr lang="en-US" b="0" u="none" dirty="0" smtClean="0"/>
          </a:p>
          <a:p>
            <a:endParaRPr lang="en-US" b="1" u="sng" dirty="0" smtClean="0"/>
          </a:p>
          <a:p>
            <a:r>
              <a:rPr lang="en-US" b="1" u="sng" dirty="0" smtClean="0"/>
              <a:t>Symptoms:</a:t>
            </a:r>
          </a:p>
          <a:p>
            <a:pPr marL="171450" indent="-171450">
              <a:buFont typeface="Arial" panose="020B0604020202020204" pitchFamily="34" charset="0"/>
              <a:buChar char="•"/>
            </a:pPr>
            <a:r>
              <a:rPr lang="en-US" b="0" u="none" dirty="0" smtClean="0"/>
              <a:t>Many</a:t>
            </a:r>
            <a:r>
              <a:rPr lang="en-US" b="0" u="none" baseline="0" dirty="0" smtClean="0"/>
              <a:t> have no symptoms</a:t>
            </a:r>
          </a:p>
          <a:p>
            <a:pPr marL="171450" indent="-171450">
              <a:buFont typeface="Arial" panose="020B0604020202020204" pitchFamily="34" charset="0"/>
              <a:buChar char="•"/>
            </a:pPr>
            <a:r>
              <a:rPr kumimoji="0" lang="en-CA" sz="1200" b="0" i="0" u="none" strike="noStrike" kern="1200" cap="none" spc="0" normalizeH="0" baseline="0" noProof="0" dirty="0" smtClean="0">
                <a:ln>
                  <a:noFill/>
                </a:ln>
                <a:solidFill>
                  <a:srgbClr val="000000"/>
                </a:solidFill>
                <a:effectLst/>
                <a:uLnTx/>
                <a:uFillTx/>
                <a:latin typeface="Arial" charset="0"/>
              </a:rPr>
              <a:t>Some will have symptoms like fatigue, loss of appetite, night sweats, </a:t>
            </a:r>
            <a:r>
              <a:rPr kumimoji="0" lang="en-CA" sz="1200" b="0" i="0" u="none" strike="noStrike" kern="1200" cap="none" spc="0" normalizeH="0" baseline="0" noProof="0" dirty="0" err="1" smtClean="0">
                <a:ln>
                  <a:noFill/>
                </a:ln>
                <a:solidFill>
                  <a:srgbClr val="000000"/>
                </a:solidFill>
                <a:effectLst/>
                <a:uLnTx/>
                <a:uFillTx/>
                <a:latin typeface="Arial" charset="0"/>
              </a:rPr>
              <a:t>etc</a:t>
            </a:r>
            <a:endParaRPr lang="en-US" b="0" u="none" baseline="0" dirty="0" smtClean="0"/>
          </a:p>
          <a:p>
            <a:pPr marL="0" indent="0">
              <a:buFont typeface="Arial" panose="020B0604020202020204" pitchFamily="34" charset="0"/>
              <a:buNone/>
            </a:pPr>
            <a:endParaRPr lang="en-US" b="1" u="sng" baseline="0" dirty="0" smtClean="0"/>
          </a:p>
          <a:p>
            <a:pPr marL="0" indent="0">
              <a:buFont typeface="Arial" panose="020B0604020202020204" pitchFamily="34" charset="0"/>
              <a:buNone/>
            </a:pPr>
            <a:r>
              <a:rPr lang="en-US" b="1" u="sng" baseline="0" dirty="0" smtClean="0"/>
              <a:t>Spread: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Unprotected oral, vaginal or anal sex with an infected partner (Sex without a condom or a condom breaks)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Direct contact with infected blood (sharing needles, drug equipment)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sng"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sng" strike="noStrike" kern="1200" cap="none" spc="0" normalizeH="0" baseline="0" noProof="0" dirty="0" smtClean="0">
                <a:ln>
                  <a:noFill/>
                </a:ln>
                <a:solidFill>
                  <a:prstClr val="black"/>
                </a:solidFill>
                <a:effectLst/>
                <a:uLnTx/>
                <a:uFillTx/>
                <a:latin typeface="+mn-lt"/>
              </a:rPr>
              <a:t>Test: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Window Period: HIV may take 12 weeks to show in the blood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Test will only be accurate if taken 12 weeks after last high risk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Blood test</a:t>
            </a:r>
          </a:p>
          <a:p>
            <a:endParaRPr lang="en-US" b="1" u="sng" dirty="0" smtClean="0"/>
          </a:p>
          <a:p>
            <a:r>
              <a:rPr lang="en-US" b="1" u="sng" dirty="0" smtClean="0"/>
              <a:t>Treatment: </a:t>
            </a:r>
          </a:p>
          <a:p>
            <a:pPr marL="171450" indent="-171450">
              <a:buFont typeface="Arial" panose="020B0604020202020204" pitchFamily="34" charset="0"/>
              <a:buChar char="•"/>
            </a:pPr>
            <a:r>
              <a:rPr lang="en-US" dirty="0" smtClean="0"/>
              <a:t>No cure,</a:t>
            </a:r>
          </a:p>
          <a:p>
            <a:pPr marL="171450" indent="-171450">
              <a:buFont typeface="Arial" panose="020B0604020202020204" pitchFamily="34" charset="0"/>
              <a:buChar char="•"/>
            </a:pPr>
            <a:r>
              <a:rPr lang="en-US" dirty="0" smtClean="0"/>
              <a:t>Drugs</a:t>
            </a:r>
            <a:r>
              <a:rPr lang="en-US" baseline="0" dirty="0" smtClean="0"/>
              <a:t> are available that </a:t>
            </a:r>
            <a:r>
              <a:rPr lang="en-US" dirty="0" smtClean="0"/>
              <a:t>can control HIV infection to</a:t>
            </a:r>
            <a:r>
              <a:rPr lang="en-US" baseline="0" dirty="0" smtClean="0"/>
              <a:t> keep you healthy longer</a:t>
            </a:r>
            <a:endParaRPr lang="en-US" dirty="0" smtClean="0"/>
          </a:p>
          <a:p>
            <a:endParaRPr lang="en-US" b="1" u="sng" dirty="0" smtClean="0"/>
          </a:p>
          <a:p>
            <a:r>
              <a:rPr lang="en-US" b="1" u="sng" dirty="0" smtClean="0"/>
              <a:t>Prevention: </a:t>
            </a:r>
          </a:p>
          <a:p>
            <a:pPr marL="171450" indent="-171450">
              <a:buFont typeface="Arial" panose="020B0604020202020204" pitchFamily="34" charset="0"/>
              <a:buChar char="•"/>
            </a:pPr>
            <a:r>
              <a:rPr lang="en-US" b="0" dirty="0" smtClean="0"/>
              <a:t>ALWAYS</a:t>
            </a:r>
            <a:r>
              <a:rPr lang="en-US" b="0" baseline="0" dirty="0" smtClean="0"/>
              <a:t> use a condom</a:t>
            </a:r>
          </a:p>
          <a:p>
            <a:pPr marL="171450" indent="-171450">
              <a:buFont typeface="Arial" panose="020B0604020202020204" pitchFamily="34" charset="0"/>
              <a:buChar char="•"/>
            </a:pPr>
            <a:r>
              <a:rPr lang="en-US" b="0" baseline="0" dirty="0" smtClean="0"/>
              <a:t>Do not share needles or other objects that may contain infected blood (razors, toothbrushes etc.)</a:t>
            </a:r>
            <a:endParaRPr lang="en-US" b="0" dirty="0" smtClean="0"/>
          </a:p>
          <a:p>
            <a:endParaRPr lang="en-US" dirty="0"/>
          </a:p>
        </p:txBody>
      </p:sp>
      <p:sp>
        <p:nvSpPr>
          <p:cNvPr id="4" name="Slide Number Placeholder 3"/>
          <p:cNvSpPr>
            <a:spLocks noGrp="1"/>
          </p:cNvSpPr>
          <p:nvPr>
            <p:ph type="sldNum" sz="quarter" idx="10"/>
          </p:nvPr>
        </p:nvSpPr>
        <p:spPr/>
        <p:txBody>
          <a:bodyPr/>
          <a:lstStyle/>
          <a:p>
            <a:fld id="{CD4831AC-00E7-4E75-BF54-412D8F8F079A}" type="slidenum">
              <a:rPr lang="en-US" smtClean="0"/>
              <a:t>11</a:t>
            </a:fld>
            <a:endParaRPr lang="en-US"/>
          </a:p>
        </p:txBody>
      </p:sp>
    </p:spTree>
    <p:extLst>
      <p:ext uri="{BB962C8B-B14F-4D97-AF65-F5344CB8AC3E}">
        <p14:creationId xmlns:p14="http://schemas.microsoft.com/office/powerpoint/2010/main" val="1589829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of these are present in men, but most commonly found in women.</a:t>
            </a:r>
            <a:endParaRPr lang="en-US" dirty="0"/>
          </a:p>
        </p:txBody>
      </p:sp>
      <p:sp>
        <p:nvSpPr>
          <p:cNvPr id="4" name="Slide Number Placeholder 3"/>
          <p:cNvSpPr>
            <a:spLocks noGrp="1"/>
          </p:cNvSpPr>
          <p:nvPr>
            <p:ph type="sldNum" sz="quarter" idx="10"/>
          </p:nvPr>
        </p:nvSpPr>
        <p:spPr/>
        <p:txBody>
          <a:bodyPr/>
          <a:lstStyle/>
          <a:p>
            <a:fld id="{CD4831AC-00E7-4E75-BF54-412D8F8F079A}" type="slidenum">
              <a:rPr lang="en-US" smtClean="0"/>
              <a:t>12</a:t>
            </a:fld>
            <a:endParaRPr lang="en-US"/>
          </a:p>
        </p:txBody>
      </p:sp>
    </p:spTree>
    <p:extLst>
      <p:ext uri="{BB962C8B-B14F-4D97-AF65-F5344CB8AC3E}">
        <p14:creationId xmlns:p14="http://schemas.microsoft.com/office/powerpoint/2010/main" val="3833610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yeast infection is a common problem for women.</a:t>
            </a:r>
            <a:r>
              <a:rPr lang="en-US" baseline="0" dirty="0" smtClean="0"/>
              <a:t>  It is not necessarily a sexually transmitted infection.  Yeast naturally occurs in a woman’s vagina, and it can cause symptoms when it overgrows.</a:t>
            </a:r>
          </a:p>
          <a:p>
            <a:r>
              <a:rPr lang="en-US" baseline="0" dirty="0" smtClean="0"/>
              <a:t>This sometimes happens when women use antibiotics, or when they have other illnesses that weaken their immune system.</a:t>
            </a:r>
          </a:p>
          <a:p>
            <a:r>
              <a:rPr lang="en-US" b="1" u="sng" baseline="0" dirty="0" smtClean="0"/>
              <a:t>Symptoms:</a:t>
            </a:r>
          </a:p>
          <a:p>
            <a:pPr marL="171450" indent="-171450">
              <a:buFont typeface="Arial" panose="020B0604020202020204" pitchFamily="34" charset="0"/>
              <a:buChar char="•"/>
            </a:pPr>
            <a:r>
              <a:rPr lang="en-US" b="0" u="none" baseline="0" dirty="0" smtClean="0"/>
              <a:t>Vaginal itching</a:t>
            </a:r>
          </a:p>
          <a:p>
            <a:pPr marL="171450" indent="-171450">
              <a:buFont typeface="Arial" panose="020B0604020202020204" pitchFamily="34" charset="0"/>
              <a:buChar char="•"/>
            </a:pPr>
            <a:r>
              <a:rPr lang="en-US" b="0" u="none" baseline="0" dirty="0" smtClean="0"/>
              <a:t>Swollen or red genitals</a:t>
            </a:r>
          </a:p>
          <a:p>
            <a:pPr marL="171450" indent="-171450">
              <a:buFont typeface="Arial" panose="020B0604020202020204" pitchFamily="34" charset="0"/>
              <a:buChar char="•"/>
            </a:pPr>
            <a:r>
              <a:rPr lang="en-US" b="0" u="none" baseline="0" dirty="0" smtClean="0"/>
              <a:t>Thick white vaginal discharge that looks like cottage cheese</a:t>
            </a:r>
          </a:p>
          <a:p>
            <a:pPr marL="171450" indent="-171450">
              <a:buFont typeface="Arial" panose="020B0604020202020204" pitchFamily="34" charset="0"/>
              <a:buChar char="•"/>
            </a:pPr>
            <a:r>
              <a:rPr lang="en-US" b="0" u="none" baseline="0" dirty="0" smtClean="0"/>
              <a:t>Pain when peeing</a:t>
            </a:r>
          </a:p>
          <a:p>
            <a:pPr marL="171450" indent="-171450">
              <a:buFont typeface="Arial" panose="020B0604020202020204" pitchFamily="34" charset="0"/>
              <a:buChar char="•"/>
            </a:pPr>
            <a:r>
              <a:rPr lang="en-US" b="0" u="none" baseline="0" dirty="0" smtClean="0"/>
              <a:t> pain during sex</a:t>
            </a:r>
          </a:p>
          <a:p>
            <a:pPr marL="0" indent="0">
              <a:buFont typeface="Arial" panose="020B0604020202020204" pitchFamily="34" charset="0"/>
              <a:buNone/>
            </a:pPr>
            <a:r>
              <a:rPr lang="en-US" b="1" u="sng" baseline="0" dirty="0" smtClean="0"/>
              <a:t>Test:</a:t>
            </a:r>
          </a:p>
          <a:p>
            <a:pPr marL="171450" indent="-171450">
              <a:buFont typeface="Arial" panose="020B0604020202020204" pitchFamily="34" charset="0"/>
              <a:buChar char="•"/>
            </a:pPr>
            <a:r>
              <a:rPr lang="en-US" b="0" u="none" baseline="0" dirty="0" smtClean="0"/>
              <a:t>Physical exam including vaginal swab</a:t>
            </a:r>
          </a:p>
          <a:p>
            <a:pPr marL="0" indent="0">
              <a:buFont typeface="Arial" panose="020B0604020202020204" pitchFamily="34" charset="0"/>
              <a:buNone/>
            </a:pPr>
            <a:r>
              <a:rPr lang="en-US" b="1" u="sng" baseline="0" dirty="0" smtClean="0"/>
              <a:t>Treatment:</a:t>
            </a:r>
          </a:p>
          <a:p>
            <a:pPr marL="171450" indent="-171450">
              <a:buFont typeface="Arial" panose="020B0604020202020204" pitchFamily="34" charset="0"/>
              <a:buChar char="•"/>
            </a:pPr>
            <a:r>
              <a:rPr lang="en-US" b="0" u="none" baseline="0" dirty="0" smtClean="0"/>
              <a:t>Antifungal medication</a:t>
            </a:r>
          </a:p>
          <a:p>
            <a:pPr marL="0" indent="0">
              <a:buFont typeface="Arial" panose="020B0604020202020204" pitchFamily="34" charset="0"/>
              <a:buNone/>
            </a:pPr>
            <a:r>
              <a:rPr lang="en-US" b="1" u="sng" baseline="0" dirty="0" smtClean="0"/>
              <a:t>Prevention:</a:t>
            </a:r>
          </a:p>
          <a:p>
            <a:pPr marL="171450" indent="-171450">
              <a:buFont typeface="Arial" panose="020B0604020202020204" pitchFamily="34" charset="0"/>
              <a:buChar char="•"/>
            </a:pPr>
            <a:r>
              <a:rPr lang="en-US" b="0" u="none" baseline="0" dirty="0" smtClean="0"/>
              <a:t>Never put anything into your vagina to clean it (i.e. douche)</a:t>
            </a:r>
          </a:p>
          <a:p>
            <a:pPr marL="171450" indent="-171450">
              <a:buFont typeface="Arial" panose="020B0604020202020204" pitchFamily="34" charset="0"/>
              <a:buChar char="•"/>
            </a:pPr>
            <a:r>
              <a:rPr lang="en-US" b="0" u="none" baseline="0" dirty="0" smtClean="0"/>
              <a:t>Use only soap and water to clean your genitals</a:t>
            </a:r>
          </a:p>
          <a:p>
            <a:pPr marL="0" indent="0">
              <a:buFont typeface="Arial" panose="020B0604020202020204" pitchFamily="34" charset="0"/>
              <a:buNone/>
            </a:pPr>
            <a:endParaRPr lang="en-US" b="0" u="none" baseline="0" dirty="0" smtClean="0"/>
          </a:p>
          <a:p>
            <a:pPr marL="0" indent="0">
              <a:buFont typeface="Arial" panose="020B0604020202020204" pitchFamily="34" charset="0"/>
              <a:buNone/>
            </a:pPr>
            <a:endParaRPr lang="en-US" b="1" u="sng" baseline="0" dirty="0" smtClean="0"/>
          </a:p>
          <a:p>
            <a:pPr marL="0" indent="0">
              <a:buFont typeface="Arial" panose="020B0604020202020204" pitchFamily="34" charset="0"/>
              <a:buNone/>
            </a:pPr>
            <a:endParaRPr lang="en-US" b="0" u="none" dirty="0"/>
          </a:p>
        </p:txBody>
      </p:sp>
      <p:sp>
        <p:nvSpPr>
          <p:cNvPr id="4" name="Slide Number Placeholder 3"/>
          <p:cNvSpPr>
            <a:spLocks noGrp="1"/>
          </p:cNvSpPr>
          <p:nvPr>
            <p:ph type="sldNum" sz="quarter" idx="10"/>
          </p:nvPr>
        </p:nvSpPr>
        <p:spPr/>
        <p:txBody>
          <a:bodyPr/>
          <a:lstStyle/>
          <a:p>
            <a:fld id="{CD4831AC-00E7-4E75-BF54-412D8F8F079A}" type="slidenum">
              <a:rPr lang="en-US" smtClean="0"/>
              <a:t>13</a:t>
            </a:fld>
            <a:endParaRPr lang="en-US"/>
          </a:p>
        </p:txBody>
      </p:sp>
    </p:spTree>
    <p:extLst>
      <p:ext uri="{BB962C8B-B14F-4D97-AF65-F5344CB8AC3E}">
        <p14:creationId xmlns:p14="http://schemas.microsoft.com/office/powerpoint/2010/main" val="1660086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BV is a common infection of the vagina.  It happens when too much of one type of normal bacteria overgrows.  This infection is usually harmless.</a:t>
            </a:r>
            <a:r>
              <a:rPr lang="en-US" baseline="0" dirty="0" smtClean="0"/>
              <a:t> </a:t>
            </a:r>
          </a:p>
          <a:p>
            <a:endParaRPr lang="en-US" b="1" u="sng" baseline="0" dirty="0" smtClean="0"/>
          </a:p>
          <a:p>
            <a:r>
              <a:rPr lang="en-US" b="1" u="sng" baseline="0" dirty="0" smtClean="0"/>
              <a:t>Symptoms:</a:t>
            </a:r>
          </a:p>
          <a:p>
            <a:pPr marL="171450" indent="-171450">
              <a:buFont typeface="Arial" panose="020B0604020202020204" pitchFamily="34" charset="0"/>
              <a:buChar char="•"/>
            </a:pPr>
            <a:r>
              <a:rPr lang="en-US" b="0" u="none" baseline="0" dirty="0" smtClean="0"/>
              <a:t>A grayish-white discharge from the vagina</a:t>
            </a:r>
          </a:p>
          <a:p>
            <a:pPr marL="171450" indent="-171450">
              <a:buFont typeface="Arial" panose="020B0604020202020204" pitchFamily="34" charset="0"/>
              <a:buChar char="•"/>
            </a:pPr>
            <a:r>
              <a:rPr lang="en-US" b="0" u="none" baseline="0" dirty="0" smtClean="0"/>
              <a:t>The discharge may have a fishy smell</a:t>
            </a:r>
          </a:p>
          <a:p>
            <a:pPr marL="0" indent="0">
              <a:buFont typeface="Arial" panose="020B0604020202020204" pitchFamily="34" charset="0"/>
              <a:buNone/>
            </a:pPr>
            <a:endParaRPr lang="en-US" b="1" u="sng" baseline="0" dirty="0" smtClean="0"/>
          </a:p>
          <a:p>
            <a:pPr marL="0" indent="0">
              <a:buFont typeface="Arial" panose="020B0604020202020204" pitchFamily="34" charset="0"/>
              <a:buNone/>
            </a:pPr>
            <a:r>
              <a:rPr lang="en-US" b="1" u="sng" baseline="0" dirty="0" smtClean="0"/>
              <a:t>Test:</a:t>
            </a:r>
          </a:p>
          <a:p>
            <a:pPr marL="171450" indent="-171450">
              <a:buFont typeface="Arial" panose="020B0604020202020204" pitchFamily="34" charset="0"/>
              <a:buChar char="•"/>
            </a:pPr>
            <a:r>
              <a:rPr lang="en-US" b="0" u="none" baseline="0" dirty="0" smtClean="0"/>
              <a:t>Physical exam including vaginal swab</a:t>
            </a:r>
          </a:p>
          <a:p>
            <a:pPr marL="0" indent="0">
              <a:buFont typeface="Arial" panose="020B0604020202020204" pitchFamily="34" charset="0"/>
              <a:buNone/>
            </a:pPr>
            <a:endParaRPr lang="en-US" b="1" u="sng" baseline="0" dirty="0" smtClean="0"/>
          </a:p>
          <a:p>
            <a:pPr marL="0" indent="0">
              <a:buFont typeface="Arial" panose="020B0604020202020204" pitchFamily="34" charset="0"/>
              <a:buNone/>
            </a:pPr>
            <a:r>
              <a:rPr lang="en-US" b="1" u="sng" baseline="0" dirty="0" smtClean="0"/>
              <a:t>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Antibiotics ( which are free, and available from your school PHN or the SHC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sng"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sng" strike="noStrike" kern="1200" cap="none" spc="0" normalizeH="0" baseline="0" noProof="0" dirty="0" smtClean="0">
                <a:ln>
                  <a:noFill/>
                </a:ln>
                <a:solidFill>
                  <a:prstClr val="black"/>
                </a:solidFill>
                <a:effectLst/>
                <a:uLnTx/>
                <a:uFillTx/>
                <a:latin typeface="+mn-lt"/>
              </a:rPr>
              <a:t>Prevention: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Never put anything into your vagina to clean it (i.e. douche)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Use only soap and water to clean your genitals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CA" sz="1200" b="1" i="0" u="none" strike="noStrike" kern="1200" cap="none" spc="0" normalizeH="0" baseline="0" noProof="0" dirty="0" smtClean="0">
              <a:ln>
                <a:noFill/>
              </a:ln>
              <a:solidFill>
                <a:srgbClr val="000000"/>
              </a:solidFill>
              <a:effectLst/>
              <a:uLnTx/>
              <a:uFillTx/>
              <a:latin typeface="Arial" charset="0"/>
            </a:endParaRPr>
          </a:p>
          <a:p>
            <a:pPr marL="171450" indent="-171450">
              <a:buFont typeface="Arial" panose="020B0604020202020204" pitchFamily="34" charset="0"/>
              <a:buChar char="•"/>
            </a:pPr>
            <a:endParaRPr lang="en-US" b="0" u="none" baseline="0" dirty="0" smtClean="0"/>
          </a:p>
          <a:p>
            <a:pPr marL="0" indent="0">
              <a:buFont typeface="Arial" panose="020B0604020202020204" pitchFamily="34" charset="0"/>
              <a:buNone/>
            </a:pPr>
            <a:endParaRPr lang="en-US" b="1" u="sng" baseline="0" dirty="0" smtClean="0"/>
          </a:p>
        </p:txBody>
      </p:sp>
      <p:sp>
        <p:nvSpPr>
          <p:cNvPr id="4" name="Slide Number Placeholder 3"/>
          <p:cNvSpPr>
            <a:spLocks noGrp="1"/>
          </p:cNvSpPr>
          <p:nvPr>
            <p:ph type="sldNum" sz="quarter" idx="10"/>
          </p:nvPr>
        </p:nvSpPr>
        <p:spPr/>
        <p:txBody>
          <a:bodyPr/>
          <a:lstStyle/>
          <a:p>
            <a:fld id="{CD4831AC-00E7-4E75-BF54-412D8F8F079A}" type="slidenum">
              <a:rPr lang="en-US" smtClean="0"/>
              <a:t>14</a:t>
            </a:fld>
            <a:endParaRPr lang="en-US"/>
          </a:p>
        </p:txBody>
      </p:sp>
    </p:spTree>
    <p:extLst>
      <p:ext uri="{BB962C8B-B14F-4D97-AF65-F5344CB8AC3E}">
        <p14:creationId xmlns:p14="http://schemas.microsoft.com/office/powerpoint/2010/main" val="4262395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Trichomonas</a:t>
            </a:r>
            <a:r>
              <a:rPr lang="en-US" baseline="0" dirty="0" smtClean="0"/>
              <a:t> is a parasitic infection of the penis or vagina.. </a:t>
            </a:r>
          </a:p>
          <a:p>
            <a:endParaRPr lang="en-US" b="1" u="sng" baseline="0" dirty="0" smtClean="0"/>
          </a:p>
          <a:p>
            <a:r>
              <a:rPr lang="en-US" b="1" u="sng" baseline="0" dirty="0" smtClean="0"/>
              <a:t>Symptoms:</a:t>
            </a:r>
          </a:p>
          <a:p>
            <a:pPr marL="171450" indent="-171450">
              <a:buFont typeface="Arial" panose="020B0604020202020204" pitchFamily="34" charset="0"/>
              <a:buChar char="•"/>
            </a:pPr>
            <a:r>
              <a:rPr lang="en-US" b="0" u="none" baseline="0" dirty="0" smtClean="0"/>
              <a:t>Grey, yellow, or green discharge from vagina or penis</a:t>
            </a:r>
          </a:p>
          <a:p>
            <a:pPr marL="171450" indent="-171450">
              <a:buFont typeface="Arial" panose="020B0604020202020204" pitchFamily="34" charset="0"/>
              <a:buChar char="•"/>
            </a:pPr>
            <a:r>
              <a:rPr lang="en-US" b="0" u="none" baseline="0" dirty="0" smtClean="0"/>
              <a:t>Discharge may be thin, bubbly and smell bad</a:t>
            </a:r>
          </a:p>
          <a:p>
            <a:pPr marL="171450" indent="-171450">
              <a:buFont typeface="Arial" panose="020B0604020202020204" pitchFamily="34" charset="0"/>
              <a:buChar char="•"/>
            </a:pPr>
            <a:r>
              <a:rPr lang="en-US" b="0" u="none" baseline="0" dirty="0" smtClean="0"/>
              <a:t>The vagina or penis may be red, itchy or sore</a:t>
            </a:r>
          </a:p>
          <a:p>
            <a:pPr marL="171450" indent="-171450">
              <a:buFont typeface="Arial" panose="020B0604020202020204" pitchFamily="34" charset="0"/>
              <a:buChar char="•"/>
            </a:pPr>
            <a:r>
              <a:rPr lang="en-US" b="0" u="none" baseline="0" dirty="0" smtClean="0"/>
              <a:t>Pain with sex and / or peeing</a:t>
            </a:r>
          </a:p>
          <a:p>
            <a:pPr marL="0" indent="0">
              <a:buFont typeface="Arial" panose="020B0604020202020204" pitchFamily="34" charset="0"/>
              <a:buNone/>
            </a:pPr>
            <a:endParaRPr lang="en-US" b="1" u="sng" baseline="0" dirty="0" smtClean="0"/>
          </a:p>
          <a:p>
            <a:pPr marL="0" indent="0">
              <a:buFont typeface="Arial" panose="020B0604020202020204" pitchFamily="34" charset="0"/>
              <a:buNone/>
            </a:pPr>
            <a:r>
              <a:rPr lang="en-US" b="1" u="sng" baseline="0" dirty="0" smtClean="0"/>
              <a:t>Spread:</a:t>
            </a:r>
          </a:p>
          <a:p>
            <a:pPr marL="171450" indent="-171450">
              <a:buFont typeface="Arial" panose="020B0604020202020204" pitchFamily="34" charset="0"/>
              <a:buChar char="•"/>
            </a:pPr>
            <a:r>
              <a:rPr kumimoji="0" lang="en-US" sz="1200" b="0" i="0" u="none" strike="noStrike" kern="1200" cap="none" spc="0" normalizeH="0" baseline="0" noProof="0" dirty="0" smtClean="0">
                <a:ln>
                  <a:noFill/>
                </a:ln>
                <a:solidFill>
                  <a:prstClr val="black"/>
                </a:solidFill>
                <a:effectLst/>
                <a:uLnTx/>
                <a:uFillTx/>
                <a:latin typeface="+mn-lt"/>
              </a:rPr>
              <a:t>It is usually caused by having sex with someone who has it. </a:t>
            </a:r>
          </a:p>
          <a:p>
            <a:pPr marL="171450" indent="-171450">
              <a:buFont typeface="Arial" panose="020B0604020202020204" pitchFamily="34" charset="0"/>
              <a:buChar char="•"/>
            </a:pPr>
            <a:r>
              <a:rPr kumimoji="0" lang="en-US" sz="1200" b="0" i="0" u="none" strike="noStrike" kern="1200" cap="none" spc="0" normalizeH="0" baseline="0" noProof="0" dirty="0" smtClean="0">
                <a:ln>
                  <a:noFill/>
                </a:ln>
                <a:solidFill>
                  <a:prstClr val="black"/>
                </a:solidFill>
                <a:effectLst/>
                <a:uLnTx/>
                <a:uFillTx/>
                <a:latin typeface="+mn-lt"/>
              </a:rPr>
              <a:t>It can live on wet objects such as towels and washcloths</a:t>
            </a:r>
          </a:p>
          <a:p>
            <a:pPr marL="0" indent="0">
              <a:buFont typeface="Arial" panose="020B0604020202020204" pitchFamily="34" charset="0"/>
              <a:buNone/>
            </a:pPr>
            <a:endParaRPr kumimoji="0" lang="en-US" sz="1200" b="1" i="0" u="sng" strike="noStrike" kern="1200" cap="none" spc="0" normalizeH="0" baseline="0" noProof="0" dirty="0" smtClean="0">
              <a:ln>
                <a:noFill/>
              </a:ln>
              <a:solidFill>
                <a:prstClr val="black"/>
              </a:solidFill>
              <a:effectLst/>
              <a:uLnTx/>
              <a:uFillTx/>
              <a:latin typeface="+mn-lt"/>
            </a:endParaRPr>
          </a:p>
          <a:p>
            <a:pPr marL="0" indent="0">
              <a:buFont typeface="Arial" panose="020B0604020202020204" pitchFamily="34" charset="0"/>
              <a:buNone/>
            </a:pPr>
            <a:r>
              <a:rPr kumimoji="0" lang="en-US" sz="1200" b="1" i="0" u="sng" strike="noStrike" kern="1200" cap="none" spc="0" normalizeH="0" baseline="0" noProof="0" dirty="0" smtClean="0">
                <a:ln>
                  <a:noFill/>
                </a:ln>
                <a:solidFill>
                  <a:prstClr val="black"/>
                </a:solidFill>
                <a:effectLst/>
                <a:uLnTx/>
                <a:uFillTx/>
                <a:latin typeface="+mn-lt"/>
              </a:rPr>
              <a:t>Test: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Physical exam including vaginal swab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sng"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sng" strike="noStrike" kern="1200" cap="none" spc="0" normalizeH="0" baseline="0" noProof="0" dirty="0" smtClean="0">
                <a:ln>
                  <a:noFill/>
                </a:ln>
                <a:solidFill>
                  <a:prstClr val="black"/>
                </a:solidFill>
                <a:effectLst/>
                <a:uLnTx/>
                <a:uFillTx/>
                <a:latin typeface="+mn-lt"/>
              </a:rPr>
              <a:t>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Antibiotics ( which are free, and available from your school PHN or the SHC)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Partners need to be treated at the same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Do not share towels while being treated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sng"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sng" strike="noStrike" kern="1200" cap="none" spc="0" normalizeH="0" baseline="0" noProof="0" dirty="0" smtClean="0">
              <a:ln>
                <a:noFill/>
              </a:ln>
              <a:solidFill>
                <a:prstClr val="black"/>
              </a:solidFill>
              <a:effectLst/>
              <a:uLnTx/>
              <a:uFillTx/>
              <a:latin typeface="+mn-lt"/>
            </a:endParaRPr>
          </a:p>
          <a:p>
            <a:pPr marL="0" indent="0">
              <a:buFont typeface="Arial" panose="020B0604020202020204" pitchFamily="34" charset="0"/>
              <a:buNone/>
            </a:pPr>
            <a:endParaRPr kumimoji="0" lang="en-US" sz="1200" b="1" i="0" u="sng" strike="noStrike" kern="1200" cap="none" spc="0" normalizeH="0" baseline="0" noProof="0" dirty="0" smtClean="0">
              <a:ln>
                <a:noFill/>
              </a:ln>
              <a:solidFill>
                <a:prstClr val="black"/>
              </a:solidFill>
              <a:effectLst/>
              <a:uLnTx/>
              <a:uFillTx/>
              <a:latin typeface="+mn-lt"/>
            </a:endParaRPr>
          </a:p>
          <a:p>
            <a:pPr marL="171450" indent="-171450">
              <a:buFont typeface="Arial" panose="020B0604020202020204" pitchFamily="34" charset="0"/>
              <a:buChar char="•"/>
            </a:pPr>
            <a:endParaRPr lang="en-US" b="1" u="sng" baseline="0" dirty="0" smtClean="0"/>
          </a:p>
          <a:p>
            <a:pPr marL="0" indent="0">
              <a:buFont typeface="Arial" panose="020B0604020202020204" pitchFamily="34" charset="0"/>
              <a:buNone/>
            </a:pPr>
            <a:endParaRPr lang="en-US" b="1" u="sng" baseline="0" dirty="0" smtClean="0"/>
          </a:p>
          <a:p>
            <a:pPr marL="0" indent="0">
              <a:buFont typeface="Arial" panose="020B0604020202020204" pitchFamily="34" charset="0"/>
              <a:buNone/>
            </a:pPr>
            <a:endParaRPr lang="en-US" b="0" u="none" baseline="0" dirty="0" smtClean="0"/>
          </a:p>
          <a:p>
            <a:pPr marL="171450" indent="-171450">
              <a:buFont typeface="Arial" panose="020B0604020202020204" pitchFamily="34" charset="0"/>
              <a:buChar char="•"/>
            </a:pPr>
            <a:endParaRPr lang="en-US" b="0" u="none" baseline="0" dirty="0" smtClean="0"/>
          </a:p>
          <a:p>
            <a:pPr marL="171450" indent="-171450">
              <a:buFont typeface="Arial" panose="020B0604020202020204" pitchFamily="34" charset="0"/>
              <a:buChar char="•"/>
            </a:pPr>
            <a:endParaRPr lang="en-US" b="0" u="none" dirty="0"/>
          </a:p>
        </p:txBody>
      </p:sp>
      <p:sp>
        <p:nvSpPr>
          <p:cNvPr id="4" name="Slide Number Placeholder 3"/>
          <p:cNvSpPr>
            <a:spLocks noGrp="1"/>
          </p:cNvSpPr>
          <p:nvPr>
            <p:ph type="sldNum" sz="quarter" idx="10"/>
          </p:nvPr>
        </p:nvSpPr>
        <p:spPr/>
        <p:txBody>
          <a:bodyPr/>
          <a:lstStyle/>
          <a:p>
            <a:fld id="{CD4831AC-00E7-4E75-BF54-412D8F8F079A}" type="slidenum">
              <a:rPr lang="en-US" smtClean="0"/>
              <a:t>15</a:t>
            </a:fld>
            <a:endParaRPr lang="en-US"/>
          </a:p>
        </p:txBody>
      </p:sp>
    </p:spTree>
    <p:extLst>
      <p:ext uri="{BB962C8B-B14F-4D97-AF65-F5344CB8AC3E}">
        <p14:creationId xmlns:p14="http://schemas.microsoft.com/office/powerpoint/2010/main" val="2176098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The early detection and treatment of STIs and Vaginal infections is crucial</a:t>
            </a:r>
          </a:p>
          <a:p>
            <a:pPr marL="171450" indent="-171450">
              <a:buFont typeface="Arial" charset="0"/>
              <a:buChar char="•"/>
            </a:pPr>
            <a:endParaRPr lang="en-US" baseline="0" dirty="0" smtClean="0"/>
          </a:p>
          <a:p>
            <a:pPr marL="171450" indent="-171450">
              <a:buFont typeface="Arial" charset="0"/>
              <a:buChar char="•"/>
            </a:pPr>
            <a:r>
              <a:rPr lang="en-US" baseline="0" dirty="0" smtClean="0"/>
              <a:t>Ask your school nurse about how to access convenient, free testing! </a:t>
            </a:r>
            <a:endParaRPr lang="en-US" dirty="0"/>
          </a:p>
        </p:txBody>
      </p:sp>
      <p:sp>
        <p:nvSpPr>
          <p:cNvPr id="4" name="Slide Number Placeholder 3"/>
          <p:cNvSpPr>
            <a:spLocks noGrp="1"/>
          </p:cNvSpPr>
          <p:nvPr>
            <p:ph type="sldNum" sz="quarter" idx="10"/>
          </p:nvPr>
        </p:nvSpPr>
        <p:spPr/>
        <p:txBody>
          <a:bodyPr/>
          <a:lstStyle/>
          <a:p>
            <a:fld id="{CD4831AC-00E7-4E75-BF54-412D8F8F079A}" type="slidenum">
              <a:rPr lang="en-US" smtClean="0"/>
              <a:t>16</a:t>
            </a:fld>
            <a:endParaRPr lang="en-US"/>
          </a:p>
        </p:txBody>
      </p:sp>
    </p:spTree>
    <p:extLst>
      <p:ext uri="{BB962C8B-B14F-4D97-AF65-F5344CB8AC3E}">
        <p14:creationId xmlns:p14="http://schemas.microsoft.com/office/powerpoint/2010/main" val="516698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http://www.sexualityandu.ca/sexual-health/statistics1/statistics-on-sexual-intercourse-experience-among-canadian-teenagers</a:t>
            </a:r>
          </a:p>
          <a:p>
            <a:endParaRPr lang="en-US" dirty="0" smtClean="0"/>
          </a:p>
          <a:p>
            <a:pPr marL="0" marR="0">
              <a:lnSpc>
                <a:spcPct val="115000"/>
              </a:lnSpc>
              <a:spcBef>
                <a:spcPts val="0"/>
              </a:spcBef>
              <a:spcAft>
                <a:spcPts val="1000"/>
              </a:spcAft>
            </a:pPr>
            <a:r>
              <a:rPr lang="en-CA" sz="1200" dirty="0" smtClean="0">
                <a:effectLst/>
                <a:latin typeface="+mn-lt"/>
                <a:ea typeface="Times New Roman"/>
                <a:cs typeface="Calibri"/>
              </a:rPr>
              <a:t>Most students at this age are not sexually active and students should not feel pressured to become sexually active before they’re ready.  </a:t>
            </a:r>
          </a:p>
          <a:p>
            <a:pPr marL="0" marR="0">
              <a:lnSpc>
                <a:spcPct val="115000"/>
              </a:lnSpc>
              <a:spcBef>
                <a:spcPts val="0"/>
              </a:spcBef>
              <a:spcAft>
                <a:spcPts val="1000"/>
              </a:spcAft>
            </a:pPr>
            <a:endParaRPr lang="en-CA" sz="1200" dirty="0" smtClean="0">
              <a:effectLst/>
              <a:latin typeface="+mn-lt"/>
              <a:ea typeface="Times New Roman"/>
              <a:cs typeface="Calibri"/>
            </a:endParaRPr>
          </a:p>
          <a:p>
            <a:pPr marL="0" marR="0">
              <a:lnSpc>
                <a:spcPct val="115000"/>
              </a:lnSpc>
              <a:spcBef>
                <a:spcPts val="0"/>
              </a:spcBef>
              <a:spcAft>
                <a:spcPts val="1000"/>
              </a:spcAft>
            </a:pPr>
            <a:r>
              <a:rPr lang="en-CA" sz="1200" dirty="0" smtClean="0">
                <a:effectLst/>
                <a:latin typeface="+mn-lt"/>
                <a:ea typeface="Times New Roman"/>
                <a:cs typeface="Calibri"/>
              </a:rPr>
              <a:t>Adolescents may feel that many of their peers are sexually active because of stories they hear and from media influences that portray young people who are sexually active.  However, in the most recent </a:t>
            </a:r>
            <a:r>
              <a:rPr lang="en-CA" sz="1200" i="1" dirty="0" smtClean="0">
                <a:effectLst/>
                <a:latin typeface="+mn-lt"/>
                <a:ea typeface="Times New Roman"/>
                <a:cs typeface="Calibri"/>
              </a:rPr>
              <a:t>Canadian Community Health </a:t>
            </a:r>
            <a:r>
              <a:rPr lang="en-CA" sz="1200" dirty="0" smtClean="0">
                <a:effectLst/>
                <a:latin typeface="+mn-lt"/>
                <a:ea typeface="Times New Roman"/>
                <a:cs typeface="Calibri"/>
              </a:rPr>
              <a:t>Survey (2009/2010), in response to the question “Have you ever had sexual intercourse?” 30% of 15 to 17 year-olds and 68% of 18 to 19 year-olds reported that they had had intercourse (</a:t>
            </a:r>
            <a:r>
              <a:rPr lang="en-CA" sz="1200" dirty="0" err="1" smtClean="0">
                <a:effectLst/>
                <a:latin typeface="+mn-lt"/>
                <a:ea typeface="Times New Roman"/>
                <a:cs typeface="Calibri"/>
              </a:rPr>
              <a:t>Roterman</a:t>
            </a:r>
            <a:r>
              <a:rPr lang="en-CA" sz="1200" dirty="0" smtClean="0">
                <a:effectLst/>
                <a:latin typeface="+mn-lt"/>
                <a:ea typeface="Times New Roman"/>
                <a:cs typeface="Calibri"/>
              </a:rPr>
              <a:t>, 2012).</a:t>
            </a:r>
            <a:endParaRPr lang="en-US" sz="1200" dirty="0" smtClean="0">
              <a:effectLst/>
              <a:latin typeface="+mn-lt"/>
              <a:ea typeface="Times New Roman"/>
              <a:cs typeface="Calibri"/>
            </a:endParaRPr>
          </a:p>
          <a:p>
            <a:endParaRPr lang="en-US" dirty="0" smtClean="0"/>
          </a:p>
          <a:p>
            <a:r>
              <a:rPr lang="en-CA" sz="1200" dirty="0" smtClean="0">
                <a:effectLst/>
                <a:latin typeface="+mn-lt"/>
                <a:ea typeface="Times New Roman"/>
              </a:rPr>
              <a:t>While postponing sexual involvement is the norm for this age group, some adolescents do choose to become sexually active for a variety of reasons. It is important that all students understand the risks involved with being sexually active.</a:t>
            </a:r>
            <a:endParaRPr lang="en-US" dirty="0" smtClean="0"/>
          </a:p>
          <a:p>
            <a:endParaRPr lang="en-US" dirty="0"/>
          </a:p>
        </p:txBody>
      </p:sp>
      <p:sp>
        <p:nvSpPr>
          <p:cNvPr id="4" name="Slide Number Placeholder 3"/>
          <p:cNvSpPr>
            <a:spLocks noGrp="1"/>
          </p:cNvSpPr>
          <p:nvPr>
            <p:ph type="sldNum" sz="quarter" idx="10"/>
          </p:nvPr>
        </p:nvSpPr>
        <p:spPr/>
        <p:txBody>
          <a:bodyPr/>
          <a:lstStyle/>
          <a:p>
            <a:fld id="{CD4831AC-00E7-4E75-BF54-412D8F8F079A}" type="slidenum">
              <a:rPr lang="en-US" smtClean="0"/>
              <a:t>17</a:t>
            </a:fld>
            <a:endParaRPr lang="en-US"/>
          </a:p>
        </p:txBody>
      </p:sp>
    </p:spTree>
    <p:extLst>
      <p:ext uri="{BB962C8B-B14F-4D97-AF65-F5344CB8AC3E}">
        <p14:creationId xmlns:p14="http://schemas.microsoft.com/office/powerpoint/2010/main" val="4231117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with all of the information youth have received in health classes , and all of the information available on the internet, some STI rates (i.e. chlamydia)  continue to climb every year.  </a:t>
            </a:r>
          </a:p>
          <a:p>
            <a:endParaRPr lang="en-US" baseline="0" dirty="0" smtClean="0"/>
          </a:p>
          <a:p>
            <a:r>
              <a:rPr lang="en-US" baseline="0" dirty="0" smtClean="0"/>
              <a:t>So, why do teens continue to take risks? </a:t>
            </a:r>
          </a:p>
          <a:p>
            <a:endParaRPr lang="en-US" baseline="0" dirty="0" smtClean="0"/>
          </a:p>
          <a:p>
            <a:r>
              <a:rPr lang="en-US" baseline="0" dirty="0" smtClean="0"/>
              <a:t>Do you have any thoughts on this??</a:t>
            </a:r>
            <a:endParaRPr lang="en-US" dirty="0"/>
          </a:p>
        </p:txBody>
      </p:sp>
      <p:sp>
        <p:nvSpPr>
          <p:cNvPr id="4" name="Slide Number Placeholder 3"/>
          <p:cNvSpPr>
            <a:spLocks noGrp="1"/>
          </p:cNvSpPr>
          <p:nvPr>
            <p:ph type="sldNum" sz="quarter" idx="10"/>
          </p:nvPr>
        </p:nvSpPr>
        <p:spPr/>
        <p:txBody>
          <a:bodyPr/>
          <a:lstStyle/>
          <a:p>
            <a:fld id="{CD4831AC-00E7-4E75-BF54-412D8F8F079A}" type="slidenum">
              <a:rPr lang="en-US" smtClean="0"/>
              <a:t>18</a:t>
            </a:fld>
            <a:endParaRPr lang="en-US"/>
          </a:p>
        </p:txBody>
      </p:sp>
    </p:spTree>
    <p:extLst>
      <p:ext uri="{BB962C8B-B14F-4D97-AF65-F5344CB8AC3E}">
        <p14:creationId xmlns:p14="http://schemas.microsoft.com/office/powerpoint/2010/main" val="1095322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3400" marR="0" lvl="0" indent="-5334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smtClean="0">
                <a:ln>
                  <a:noFill/>
                </a:ln>
                <a:solidFill>
                  <a:srgbClr val="000000"/>
                </a:solidFill>
                <a:effectLst/>
                <a:uLnTx/>
                <a:uFillTx/>
                <a:latin typeface="Arial" charset="0"/>
              </a:rPr>
              <a:t>Eric has a Sexually Transmitted Infection.</a:t>
            </a:r>
          </a:p>
          <a:p>
            <a:pPr marL="533400" marR="0" lvl="0" indent="-5334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smtClean="0">
                <a:ln>
                  <a:noFill/>
                </a:ln>
                <a:solidFill>
                  <a:srgbClr val="000000"/>
                </a:solidFill>
                <a:effectLst/>
                <a:uLnTx/>
                <a:uFillTx/>
                <a:latin typeface="Arial" charset="0"/>
              </a:rPr>
              <a:t>Eric names his sexual contacts.</a:t>
            </a:r>
          </a:p>
          <a:p>
            <a:pPr marL="533400" marR="0" lvl="0" indent="-5334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smtClean="0">
                <a:ln>
                  <a:noFill/>
                </a:ln>
                <a:solidFill>
                  <a:srgbClr val="000000"/>
                </a:solidFill>
                <a:effectLst/>
                <a:uLnTx/>
                <a:uFillTx/>
                <a:latin typeface="Arial" charset="0"/>
              </a:rPr>
              <a:t>Who did Eric get the infection from?</a:t>
            </a:r>
          </a:p>
          <a:p>
            <a:pPr marL="533400" marR="0" lvl="0" indent="-5334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smtClean="0">
                <a:ln>
                  <a:noFill/>
                </a:ln>
                <a:solidFill>
                  <a:srgbClr val="000000"/>
                </a:solidFill>
                <a:effectLst/>
                <a:uLnTx/>
                <a:uFillTx/>
                <a:latin typeface="Arial" charset="0"/>
              </a:rPr>
              <a:t>Who did Jessica get the infection from?</a:t>
            </a:r>
          </a:p>
          <a:p>
            <a:pPr marL="533400" marR="0" lvl="0" indent="-5334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smtClean="0">
                <a:ln>
                  <a:noFill/>
                </a:ln>
                <a:solidFill>
                  <a:srgbClr val="000000"/>
                </a:solidFill>
                <a:effectLst/>
                <a:uLnTx/>
                <a:uFillTx/>
                <a:latin typeface="Arial" charset="0"/>
              </a:rPr>
              <a:t>Where did Nick get the infection?</a:t>
            </a:r>
          </a:p>
          <a:p>
            <a:pPr marL="533400" marR="0" lvl="0" indent="-5334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smtClean="0">
                <a:ln>
                  <a:noFill/>
                </a:ln>
                <a:solidFill>
                  <a:srgbClr val="000000"/>
                </a:solidFill>
                <a:effectLst/>
                <a:uLnTx/>
                <a:uFillTx/>
                <a:latin typeface="Arial" charset="0"/>
              </a:rPr>
              <a:t>If Eric refuses to name one of his contacts, what will happen?</a:t>
            </a:r>
          </a:p>
          <a:p>
            <a:pPr marL="533400" marR="0" lvl="0" indent="-533400"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smtClean="0">
                <a:ln>
                  <a:noFill/>
                </a:ln>
                <a:solidFill>
                  <a:srgbClr val="000000"/>
                </a:solidFill>
                <a:effectLst/>
                <a:uLnTx/>
                <a:uFillTx/>
                <a:latin typeface="Arial" charset="0"/>
              </a:rPr>
              <a:t>Is there any point in concealing contacts?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rPr>
              <a:t>*Presenter’s Note: Some students may question male to male (Kyle to Marco).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rPr>
              <a:t>Remind them that there are all different types of relationships. It may not be something they relate to, but likely someone else in the class does, and we need to be inclusive and respect everyone / all relationships.</a:t>
            </a:r>
          </a:p>
          <a:p>
            <a:endParaRPr lang="en-US" dirty="0"/>
          </a:p>
        </p:txBody>
      </p:sp>
      <p:sp>
        <p:nvSpPr>
          <p:cNvPr id="4" name="Slide Number Placeholder 3"/>
          <p:cNvSpPr>
            <a:spLocks noGrp="1"/>
          </p:cNvSpPr>
          <p:nvPr>
            <p:ph type="sldNum" sz="quarter" idx="10"/>
          </p:nvPr>
        </p:nvSpPr>
        <p:spPr/>
        <p:txBody>
          <a:bodyPr/>
          <a:lstStyle/>
          <a:p>
            <a:fld id="{CD4831AC-00E7-4E75-BF54-412D8F8F079A}" type="slidenum">
              <a:rPr lang="en-US" smtClean="0"/>
              <a:t>19</a:t>
            </a:fld>
            <a:endParaRPr lang="en-US"/>
          </a:p>
        </p:txBody>
      </p:sp>
    </p:spTree>
    <p:extLst>
      <p:ext uri="{BB962C8B-B14F-4D97-AF65-F5344CB8AC3E}">
        <p14:creationId xmlns:p14="http://schemas.microsoft.com/office/powerpoint/2010/main" val="170841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dirty="0" smtClean="0">
                <a:effectLst/>
                <a:latin typeface="+mn-lt"/>
                <a:ea typeface="Times New Roman"/>
                <a:cs typeface="Calibri"/>
              </a:rPr>
              <a:t>An STI is a contagious or infectious condition passed from one person to another during the exchange of body fluids – i.e. semen, vaginal secretions, blood, breast milk, and shared needles. </a:t>
            </a:r>
          </a:p>
          <a:p>
            <a:pPr marL="0" marR="0">
              <a:lnSpc>
                <a:spcPct val="115000"/>
              </a:lnSpc>
              <a:spcBef>
                <a:spcPts val="0"/>
              </a:spcBef>
              <a:spcAft>
                <a:spcPts val="1000"/>
              </a:spcAft>
            </a:pPr>
            <a:endParaRPr lang="en-US" sz="1200" dirty="0" smtClean="0">
              <a:effectLst/>
              <a:latin typeface="+mn-lt"/>
              <a:ea typeface="Times New Roman"/>
              <a:cs typeface="Calibri"/>
            </a:endParaRPr>
          </a:p>
          <a:p>
            <a:pPr marL="0" marR="0">
              <a:lnSpc>
                <a:spcPct val="115000"/>
              </a:lnSpc>
              <a:spcBef>
                <a:spcPts val="0"/>
              </a:spcBef>
              <a:spcAft>
                <a:spcPts val="1000"/>
              </a:spcAft>
            </a:pPr>
            <a:r>
              <a:rPr lang="en-US" sz="1200" dirty="0" err="1" smtClean="0">
                <a:effectLst/>
                <a:latin typeface="+mn-lt"/>
                <a:ea typeface="Times New Roman"/>
                <a:cs typeface="Calibri"/>
              </a:rPr>
              <a:t>STIs</a:t>
            </a:r>
            <a:r>
              <a:rPr lang="en-US" sz="1200" dirty="0" smtClean="0">
                <a:effectLst/>
                <a:latin typeface="+mn-lt"/>
                <a:ea typeface="Times New Roman"/>
                <a:cs typeface="Calibri"/>
              </a:rPr>
              <a:t> can be passed on during oral sex, vaginal sex or anal sex. Some can even be passed on by skin-to-skin genital contact. </a:t>
            </a:r>
            <a:endParaRPr lang="en-US" sz="1200" dirty="0" smtClean="0">
              <a:effectLst/>
              <a:latin typeface="+mn-lt"/>
              <a:ea typeface="Calibri"/>
              <a:cs typeface="Times New Roman"/>
            </a:endParaRPr>
          </a:p>
          <a:p>
            <a:endParaRPr lang="en-US" dirty="0" smtClean="0"/>
          </a:p>
          <a:p>
            <a:r>
              <a:rPr kumimoji="0" lang="en-US" sz="1200" b="1" i="0" u="none" strike="noStrike" kern="1200" cap="none" spc="0" normalizeH="0" baseline="0" noProof="0" dirty="0" smtClean="0">
                <a:ln>
                  <a:noFill/>
                </a:ln>
                <a:solidFill>
                  <a:srgbClr val="000000"/>
                </a:solidFill>
                <a:effectLst/>
                <a:uLnTx/>
                <a:uFillTx/>
                <a:latin typeface="Arial" charset="0"/>
              </a:rPr>
              <a:t>If student questions STD label: </a:t>
            </a:r>
            <a:r>
              <a:rPr kumimoji="0" lang="en-US" sz="1200" b="0" i="0" u="none" strike="noStrike" kern="1200" cap="none" spc="0" normalizeH="0" baseline="0" noProof="0" dirty="0" smtClean="0">
                <a:ln>
                  <a:noFill/>
                </a:ln>
                <a:solidFill>
                  <a:srgbClr val="000000"/>
                </a:solidFill>
                <a:effectLst/>
                <a:uLnTx/>
                <a:uFillTx/>
                <a:latin typeface="Arial" charset="0"/>
              </a:rPr>
              <a:t>comment that  it was relabeled to STI because technically most diseases cause symptoms and affect the functioning on the body whereas infections can have no symptoms for years or they have mild signs and symptoms that can be easily overlooked</a:t>
            </a:r>
          </a:p>
          <a:p>
            <a:endParaRPr kumimoji="0" lang="en-US" sz="1200" b="0" i="0" u="none" strike="noStrike" kern="1200" cap="none" spc="0" normalizeH="0" baseline="0" noProof="0" dirty="0" smtClean="0">
              <a:ln>
                <a:noFill/>
              </a:ln>
              <a:solidFill>
                <a:srgbClr val="000000"/>
              </a:solidFill>
              <a:effectLst/>
              <a:uLnTx/>
              <a:uFillTx/>
              <a:latin typeface="Arial" charset="0"/>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kumimoji="0" lang="en-US" sz="1200" b="1" i="0" u="none" strike="noStrike" kern="1200" cap="none" spc="0" normalizeH="0" baseline="0" noProof="0" dirty="0" smtClean="0">
                <a:ln>
                  <a:noFill/>
                </a:ln>
                <a:solidFill>
                  <a:srgbClr val="000000"/>
                </a:solidFill>
                <a:effectLst/>
                <a:uLnTx/>
                <a:uFillTx/>
                <a:latin typeface="Arial" charset="0"/>
              </a:rPr>
              <a:t>N.B. :half of all cases of </a:t>
            </a:r>
            <a:r>
              <a:rPr kumimoji="0" lang="en-US" sz="1200" b="1" i="0" u="none" strike="noStrike" kern="1200" cap="none" spc="0" normalizeH="0" baseline="0" noProof="0" dirty="0" err="1" smtClean="0">
                <a:ln>
                  <a:noFill/>
                </a:ln>
                <a:solidFill>
                  <a:srgbClr val="000000"/>
                </a:solidFill>
                <a:effectLst/>
                <a:uLnTx/>
                <a:uFillTx/>
                <a:latin typeface="Arial" charset="0"/>
              </a:rPr>
              <a:t>STIs</a:t>
            </a:r>
            <a:r>
              <a:rPr kumimoji="0" lang="en-US" sz="1200" b="1" i="0" u="none" strike="noStrike" kern="1200" cap="none" spc="0" normalizeH="0" baseline="0" noProof="0" dirty="0" smtClean="0">
                <a:ln>
                  <a:noFill/>
                </a:ln>
                <a:solidFill>
                  <a:srgbClr val="000000"/>
                </a:solidFill>
                <a:effectLst/>
                <a:uLnTx/>
                <a:uFillTx/>
                <a:latin typeface="Arial" charset="0"/>
              </a:rPr>
              <a:t> occur between the ages of 15 to 24 years </a:t>
            </a:r>
          </a:p>
          <a:p>
            <a:endParaRPr lang="en-US" dirty="0"/>
          </a:p>
        </p:txBody>
      </p:sp>
      <p:sp>
        <p:nvSpPr>
          <p:cNvPr id="4" name="Slide Number Placeholder 3"/>
          <p:cNvSpPr>
            <a:spLocks noGrp="1"/>
          </p:cNvSpPr>
          <p:nvPr>
            <p:ph type="sldNum" sz="quarter" idx="10"/>
          </p:nvPr>
        </p:nvSpPr>
        <p:spPr/>
        <p:txBody>
          <a:bodyPr/>
          <a:lstStyle/>
          <a:p>
            <a:fld id="{CD4831AC-00E7-4E75-BF54-412D8F8F079A}" type="slidenum">
              <a:rPr lang="en-US" smtClean="0"/>
              <a:t>2</a:t>
            </a:fld>
            <a:endParaRPr lang="en-US" dirty="0"/>
          </a:p>
        </p:txBody>
      </p:sp>
    </p:spTree>
    <p:extLst>
      <p:ext uri="{BB962C8B-B14F-4D97-AF65-F5344CB8AC3E}">
        <p14:creationId xmlns:p14="http://schemas.microsoft.com/office/powerpoint/2010/main" val="290908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rPr>
              <a:t>There may be pressure from peers/partner to make certain decisions but in the end YOU are the one that makes the choice</a:t>
            </a: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kumimoji="0" lang="en-US" sz="1200" b="0" i="0" u="none" strike="noStrike" kern="1200" cap="none" spc="0" normalizeH="0" baseline="0" noProof="0" dirty="0" smtClean="0">
              <a:ln>
                <a:noFill/>
              </a:ln>
              <a:solidFill>
                <a:srgbClr val="000000"/>
              </a:solidFill>
              <a:effectLst/>
              <a:uLnTx/>
              <a:uFillTx/>
              <a:latin typeface="Arial" charset="0"/>
            </a:endParaRP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rPr>
              <a:t>That choice may also have risks/consequences that YOU have to deal with…NOT your peers/partner</a:t>
            </a: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kumimoji="0" lang="en-US" sz="1200" b="0" i="0" u="none" strike="noStrike" kern="1200" cap="none" spc="0" normalizeH="0" baseline="0" noProof="0" dirty="0" smtClean="0">
              <a:ln>
                <a:noFill/>
              </a:ln>
              <a:solidFill>
                <a:srgbClr val="000000"/>
              </a:solidFill>
              <a:effectLst/>
              <a:uLnTx/>
              <a:uFillTx/>
              <a:latin typeface="Arial" charset="0"/>
            </a:endParaRPr>
          </a:p>
          <a:p>
            <a:pPr marL="171450" marR="0" indent="-171450">
              <a:lnSpc>
                <a:spcPct val="115000"/>
              </a:lnSpc>
              <a:spcBef>
                <a:spcPts val="0"/>
              </a:spcBef>
              <a:spcAft>
                <a:spcPts val="1000"/>
              </a:spcAft>
              <a:buFont typeface="Arial" panose="020B0604020202020204" pitchFamily="34" charset="0"/>
              <a:buChar char="•"/>
            </a:pPr>
            <a:r>
              <a:rPr lang="en-CA" sz="1200" dirty="0" smtClean="0">
                <a:effectLst/>
                <a:latin typeface="+mn-lt"/>
                <a:ea typeface="Times New Roman"/>
                <a:cs typeface="Calibri"/>
              </a:rPr>
              <a:t>Communication is very important in relationships. A person needs to make sure that they are both comfortable with their decisions, and that the people involved both know what the other feels comfortable doing.</a:t>
            </a:r>
            <a:endParaRPr lang="en-US" sz="1200" dirty="0" smtClean="0">
              <a:effectLst/>
              <a:latin typeface="+mn-lt"/>
              <a:ea typeface="Times New Roman"/>
              <a:cs typeface="Calibri"/>
            </a:endParaRP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kumimoji="0" lang="en-US" sz="1200" b="0" i="0" u="none" strike="noStrike" kern="1200" cap="none" spc="0" normalizeH="0" baseline="0" noProof="0" dirty="0" smtClean="0">
              <a:ln>
                <a:noFill/>
              </a:ln>
              <a:solidFill>
                <a:srgbClr val="000000"/>
              </a:solidFill>
              <a:effectLst/>
              <a:uLnTx/>
              <a:uFillTx/>
              <a:latin typeface="Arial" charset="0"/>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kumimoji="0" lang="en-US" sz="1200" b="0" i="0" u="none" strike="noStrike" kern="1200" cap="none" spc="0" normalizeH="0" baseline="0" noProof="0" dirty="0" smtClean="0">
              <a:ln>
                <a:noFill/>
              </a:ln>
              <a:solidFill>
                <a:srgbClr val="000000"/>
              </a:solidFill>
              <a:effectLst/>
              <a:uLnTx/>
              <a:uFillTx/>
              <a:latin typeface="Arial" charset="0"/>
            </a:endParaRPr>
          </a:p>
          <a:p>
            <a:endParaRPr lang="en-US" dirty="0"/>
          </a:p>
        </p:txBody>
      </p:sp>
      <p:sp>
        <p:nvSpPr>
          <p:cNvPr id="4" name="Slide Number Placeholder 3"/>
          <p:cNvSpPr>
            <a:spLocks noGrp="1"/>
          </p:cNvSpPr>
          <p:nvPr>
            <p:ph type="sldNum" sz="quarter" idx="10"/>
          </p:nvPr>
        </p:nvSpPr>
        <p:spPr/>
        <p:txBody>
          <a:bodyPr/>
          <a:lstStyle/>
          <a:p>
            <a:fld id="{CD4831AC-00E7-4E75-BF54-412D8F8F079A}" type="slidenum">
              <a:rPr lang="en-US" smtClean="0"/>
              <a:t>20</a:t>
            </a:fld>
            <a:endParaRPr lang="en-US"/>
          </a:p>
        </p:txBody>
      </p:sp>
    </p:spTree>
    <p:extLst>
      <p:ext uri="{BB962C8B-B14F-4D97-AF65-F5344CB8AC3E}">
        <p14:creationId xmlns:p14="http://schemas.microsoft.com/office/powerpoint/2010/main" val="1342920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CA" sz="1200" b="0" i="0" u="none" strike="noStrike" kern="1200" cap="none" spc="0" normalizeH="0" baseline="0" noProof="0" dirty="0" smtClean="0">
                <a:ln>
                  <a:noFill/>
                </a:ln>
                <a:solidFill>
                  <a:prstClr val="black"/>
                </a:solidFill>
                <a:effectLst/>
                <a:uLnTx/>
                <a:uFillTx/>
                <a:latin typeface="+mn-lt"/>
                <a:ea typeface="Times New Roman"/>
                <a:cs typeface="Calibri"/>
              </a:rPr>
              <a:t>Communication is very important in relationships. </a:t>
            </a:r>
          </a:p>
          <a:p>
            <a:pPr marL="171450" marR="0" lvl="0" indent="-1714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endParaRPr kumimoji="0" lang="en-CA" sz="1200" b="0" i="0" u="none" strike="noStrike" kern="1200" cap="none" spc="0" normalizeH="0" baseline="0" noProof="0" dirty="0" smtClean="0">
              <a:ln>
                <a:noFill/>
              </a:ln>
              <a:solidFill>
                <a:prstClr val="black"/>
              </a:solidFill>
              <a:effectLst/>
              <a:uLnTx/>
              <a:uFillTx/>
              <a:latin typeface="+mn-lt"/>
              <a:ea typeface="Times New Roman"/>
              <a:cs typeface="Calibri"/>
            </a:endParaRPr>
          </a:p>
          <a:p>
            <a:pPr marL="171450" marR="0" lvl="0" indent="-1714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CA" sz="1200" b="0" i="0" u="none" strike="noStrike" kern="1200" cap="none" spc="0" normalizeH="0" baseline="0" noProof="0" dirty="0" smtClean="0">
                <a:ln>
                  <a:noFill/>
                </a:ln>
                <a:solidFill>
                  <a:prstClr val="black"/>
                </a:solidFill>
                <a:effectLst/>
                <a:uLnTx/>
                <a:uFillTx/>
                <a:latin typeface="+mn-lt"/>
                <a:ea typeface="Times New Roman"/>
                <a:cs typeface="Calibri"/>
              </a:rPr>
              <a:t>A person needs to make sure that they are both comfortable with their decisions, and that the people involved both know what the other person feels comfortable doing.</a:t>
            </a:r>
            <a:endParaRPr kumimoji="0" lang="en-US" sz="1200" b="0" i="0" u="none" strike="noStrike" kern="1200" cap="none" spc="0" normalizeH="0" baseline="0" noProof="0" dirty="0" smtClean="0">
              <a:ln>
                <a:noFill/>
              </a:ln>
              <a:solidFill>
                <a:prstClr val="black"/>
              </a:solidFill>
              <a:effectLst/>
              <a:uLnTx/>
              <a:uFillTx/>
              <a:latin typeface="+mn-lt"/>
              <a:ea typeface="Times New Roman"/>
              <a:cs typeface="Calibri"/>
            </a:endParaRPr>
          </a:p>
          <a:p>
            <a:endParaRPr lang="en-US" dirty="0"/>
          </a:p>
        </p:txBody>
      </p:sp>
      <p:sp>
        <p:nvSpPr>
          <p:cNvPr id="4" name="Slide Number Placeholder 3"/>
          <p:cNvSpPr>
            <a:spLocks noGrp="1"/>
          </p:cNvSpPr>
          <p:nvPr>
            <p:ph type="sldNum" sz="quarter" idx="10"/>
          </p:nvPr>
        </p:nvSpPr>
        <p:spPr/>
        <p:txBody>
          <a:bodyPr/>
          <a:lstStyle/>
          <a:p>
            <a:fld id="{CD4831AC-00E7-4E75-BF54-412D8F8F079A}" type="slidenum">
              <a:rPr lang="en-US" smtClean="0"/>
              <a:t>21</a:t>
            </a:fld>
            <a:endParaRPr lang="en-US"/>
          </a:p>
        </p:txBody>
      </p:sp>
    </p:spTree>
    <p:extLst>
      <p:ext uri="{BB962C8B-B14F-4D97-AF65-F5344CB8AC3E}">
        <p14:creationId xmlns:p14="http://schemas.microsoft.com/office/powerpoint/2010/main" val="1342671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CA" sz="1200" dirty="0" smtClean="0">
                <a:effectLst/>
                <a:latin typeface="+mn-lt"/>
                <a:ea typeface="Times New Roman"/>
                <a:cs typeface="Calibri"/>
              </a:rPr>
              <a:t>Consent for any sexual activity must be freely given. </a:t>
            </a:r>
          </a:p>
          <a:p>
            <a:pPr marL="0" marR="0">
              <a:lnSpc>
                <a:spcPct val="115000"/>
              </a:lnSpc>
              <a:spcBef>
                <a:spcPts val="0"/>
              </a:spcBef>
              <a:spcAft>
                <a:spcPts val="0"/>
              </a:spcAft>
            </a:pPr>
            <a:endParaRPr lang="en-CA" sz="1200" dirty="0" smtClean="0">
              <a:effectLst/>
              <a:latin typeface="+mn-lt"/>
              <a:ea typeface="Times New Roman"/>
              <a:cs typeface="Calibri"/>
            </a:endParaRPr>
          </a:p>
          <a:p>
            <a:pPr marL="0" marR="0">
              <a:lnSpc>
                <a:spcPct val="115000"/>
              </a:lnSpc>
              <a:spcBef>
                <a:spcPts val="0"/>
              </a:spcBef>
              <a:spcAft>
                <a:spcPts val="0"/>
              </a:spcAft>
            </a:pPr>
            <a:r>
              <a:rPr lang="en-CA" sz="1200" dirty="0" smtClean="0">
                <a:effectLst/>
                <a:latin typeface="+mn-lt"/>
                <a:ea typeface="Times New Roman"/>
                <a:cs typeface="Calibri"/>
              </a:rPr>
              <a:t>Consent cannot be given by someone who is intoxicated, unconscious, or otherwise considered incapable of giving their consent. </a:t>
            </a:r>
          </a:p>
          <a:p>
            <a:pPr marL="0" marR="0">
              <a:lnSpc>
                <a:spcPct val="115000"/>
              </a:lnSpc>
              <a:spcBef>
                <a:spcPts val="0"/>
              </a:spcBef>
              <a:spcAft>
                <a:spcPts val="0"/>
              </a:spcAft>
            </a:pPr>
            <a:endParaRPr lang="en-CA" sz="1200" dirty="0" smtClean="0">
              <a:effectLst/>
              <a:latin typeface="+mn-lt"/>
              <a:ea typeface="Times New Roman"/>
              <a:cs typeface="Calibri"/>
            </a:endParaRPr>
          </a:p>
          <a:p>
            <a:pPr marL="0" marR="0">
              <a:lnSpc>
                <a:spcPct val="115000"/>
              </a:lnSpc>
              <a:spcBef>
                <a:spcPts val="0"/>
              </a:spcBef>
              <a:spcAft>
                <a:spcPts val="0"/>
              </a:spcAft>
            </a:pPr>
            <a:r>
              <a:rPr lang="en-CA" sz="1200" dirty="0" smtClean="0">
                <a:effectLst/>
                <a:latin typeface="+mn-lt"/>
                <a:ea typeface="Times New Roman"/>
                <a:cs typeface="Calibri"/>
              </a:rPr>
              <a:t>As well, consent is not considered to be freely given if it follows from threats to personal safety, or threats to harm others. </a:t>
            </a:r>
          </a:p>
          <a:p>
            <a:pPr marL="0" marR="0">
              <a:lnSpc>
                <a:spcPct val="115000"/>
              </a:lnSpc>
              <a:spcBef>
                <a:spcPts val="0"/>
              </a:spcBef>
              <a:spcAft>
                <a:spcPts val="0"/>
              </a:spcAft>
            </a:pPr>
            <a:endParaRPr lang="en-CA" sz="1200" dirty="0" smtClean="0">
              <a:effectLst/>
              <a:latin typeface="+mn-lt"/>
              <a:ea typeface="Times New Roman"/>
              <a:cs typeface="Calibri"/>
            </a:endParaRPr>
          </a:p>
          <a:p>
            <a:pPr marL="0" marR="0">
              <a:lnSpc>
                <a:spcPct val="115000"/>
              </a:lnSpc>
              <a:spcBef>
                <a:spcPts val="0"/>
              </a:spcBef>
              <a:spcAft>
                <a:spcPts val="0"/>
              </a:spcAft>
            </a:pPr>
            <a:r>
              <a:rPr lang="en-CA" sz="1200" dirty="0" smtClean="0">
                <a:effectLst/>
                <a:latin typeface="+mn-lt"/>
                <a:ea typeface="Times New Roman"/>
                <a:cs typeface="Calibri"/>
              </a:rPr>
              <a:t>Once sexual activity has begun, consent can be withdrawn at any time, and this can be indicated with either words or actions. </a:t>
            </a:r>
          </a:p>
          <a:p>
            <a:pPr marL="0" marR="0">
              <a:lnSpc>
                <a:spcPct val="115000"/>
              </a:lnSpc>
              <a:spcBef>
                <a:spcPts val="0"/>
              </a:spcBef>
              <a:spcAft>
                <a:spcPts val="0"/>
              </a:spcAft>
            </a:pPr>
            <a:endParaRPr lang="en-CA" sz="1200" dirty="0" smtClean="0">
              <a:effectLst/>
              <a:latin typeface="+mn-lt"/>
              <a:ea typeface="Times New Roman"/>
              <a:cs typeface="Calibri"/>
            </a:endParaRPr>
          </a:p>
          <a:p>
            <a:pPr marL="0" marR="0">
              <a:lnSpc>
                <a:spcPct val="115000"/>
              </a:lnSpc>
              <a:spcBef>
                <a:spcPts val="0"/>
              </a:spcBef>
              <a:spcAft>
                <a:spcPts val="0"/>
              </a:spcAft>
            </a:pPr>
            <a:r>
              <a:rPr lang="en-CA" sz="1200" b="1" dirty="0" smtClean="0">
                <a:effectLst/>
                <a:latin typeface="+mn-lt"/>
                <a:ea typeface="Times New Roman"/>
                <a:cs typeface="Calibri"/>
              </a:rPr>
              <a:t>No always means no</a:t>
            </a:r>
            <a:r>
              <a:rPr lang="en-CA" sz="1200" dirty="0" smtClean="0">
                <a:effectLst/>
                <a:latin typeface="+mn-lt"/>
                <a:ea typeface="Times New Roman"/>
                <a:cs typeface="Calibri"/>
              </a:rPr>
              <a:t>, even if you have initially agreed to sexual activity.</a:t>
            </a:r>
            <a:endParaRPr lang="en-US" sz="1200" dirty="0" smtClean="0">
              <a:effectLst/>
              <a:latin typeface="+mn-lt"/>
              <a:ea typeface="Times New Roman"/>
              <a:cs typeface="Calibri"/>
            </a:endParaRPr>
          </a:p>
          <a:p>
            <a:endParaRPr lang="en-US" dirty="0"/>
          </a:p>
        </p:txBody>
      </p:sp>
      <p:sp>
        <p:nvSpPr>
          <p:cNvPr id="4" name="Slide Number Placeholder 3"/>
          <p:cNvSpPr>
            <a:spLocks noGrp="1"/>
          </p:cNvSpPr>
          <p:nvPr>
            <p:ph type="sldNum" sz="quarter" idx="10"/>
          </p:nvPr>
        </p:nvSpPr>
        <p:spPr/>
        <p:txBody>
          <a:bodyPr/>
          <a:lstStyle/>
          <a:p>
            <a:fld id="{CD4831AC-00E7-4E75-BF54-412D8F8F079A}" type="slidenum">
              <a:rPr lang="en-US" smtClean="0"/>
              <a:t>22</a:t>
            </a:fld>
            <a:endParaRPr lang="en-US"/>
          </a:p>
        </p:txBody>
      </p:sp>
    </p:spTree>
    <p:extLst>
      <p:ext uri="{BB962C8B-B14F-4D97-AF65-F5344CB8AC3E}">
        <p14:creationId xmlns:p14="http://schemas.microsoft.com/office/powerpoint/2010/main" val="292497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Tahoma"/>
              </a:rPr>
              <a:t> Ask your school nurse about how you can conveniently access condoms / dental dams.</a:t>
            </a:r>
            <a:endParaRPr lang="en-US" dirty="0" smtClean="0"/>
          </a:p>
        </p:txBody>
      </p:sp>
      <p:sp>
        <p:nvSpPr>
          <p:cNvPr id="4" name="Slide Number Placeholder 3"/>
          <p:cNvSpPr>
            <a:spLocks noGrp="1"/>
          </p:cNvSpPr>
          <p:nvPr>
            <p:ph type="sldNum" sz="quarter" idx="10"/>
          </p:nvPr>
        </p:nvSpPr>
        <p:spPr/>
        <p:txBody>
          <a:bodyPr/>
          <a:lstStyle/>
          <a:p>
            <a:fld id="{CD4831AC-00E7-4E75-BF54-412D8F8F079A}" type="slidenum">
              <a:rPr lang="en-US" smtClean="0"/>
              <a:t>23</a:t>
            </a:fld>
            <a:endParaRPr lang="en-US"/>
          </a:p>
        </p:txBody>
      </p:sp>
    </p:spTree>
    <p:extLst>
      <p:ext uri="{BB962C8B-B14F-4D97-AF65-F5344CB8AC3E}">
        <p14:creationId xmlns:p14="http://schemas.microsoft.com/office/powerpoint/2010/main" val="1590999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Video</a:t>
            </a:r>
            <a:r>
              <a:rPr lang="en-US" baseline="0" dirty="0" smtClean="0">
                <a:solidFill>
                  <a:schemeClr val="tx1"/>
                </a:solidFill>
              </a:rPr>
              <a:t> of condom demo:</a:t>
            </a:r>
            <a:endParaRPr lang="en-US"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hlinkClick r:id="rId3"/>
            </a:endParaRPr>
          </a:p>
          <a:p>
            <a:r>
              <a:rPr lang="en-CA" sz="1200" u="sng" kern="1200" dirty="0" smtClean="0">
                <a:solidFill>
                  <a:schemeClr val="tx1"/>
                </a:solidFill>
                <a:effectLst/>
                <a:latin typeface="+mn-lt"/>
                <a:ea typeface="+mn-ea"/>
                <a:cs typeface="+mn-cs"/>
                <a:hlinkClick r:id="rId4"/>
              </a:rPr>
              <a:t>https://www.youtube.com/watch?v=fbo9_0IgcFA</a:t>
            </a:r>
            <a:r>
              <a:rPr lang="en-CA"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D4831AC-00E7-4E75-BF54-412D8F8F079A}" type="slidenum">
              <a:rPr lang="en-US" smtClean="0"/>
              <a:t>24</a:t>
            </a:fld>
            <a:endParaRPr lang="en-US"/>
          </a:p>
        </p:txBody>
      </p:sp>
    </p:spTree>
    <p:extLst>
      <p:ext uri="{BB962C8B-B14F-4D97-AF65-F5344CB8AC3E}">
        <p14:creationId xmlns:p14="http://schemas.microsoft.com/office/powerpoint/2010/main" val="1019408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rPr>
              <a:t>There are many myths or stories about STIs (getting an STI from a swimming pool or toilet seats, etc.)</a:t>
            </a: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kumimoji="0" lang="en-US" sz="1200" b="0" i="0" u="none" strike="noStrike" kern="1200" cap="none" spc="0" normalizeH="0" baseline="0" noProof="0" dirty="0" smtClean="0">
              <a:ln>
                <a:noFill/>
              </a:ln>
              <a:solidFill>
                <a:srgbClr val="000000"/>
              </a:solidFill>
              <a:effectLst/>
              <a:uLnTx/>
              <a:uFillTx/>
              <a:latin typeface="Arial" charset="0"/>
            </a:endParaRP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rPr>
              <a:t>Make sure you are getting your information from reliable sources </a:t>
            </a:r>
          </a:p>
          <a:p>
            <a:endParaRPr lang="en-US" dirty="0" smtClean="0"/>
          </a:p>
          <a:p>
            <a:endParaRPr lang="en-CA" dirty="0"/>
          </a:p>
        </p:txBody>
      </p:sp>
      <p:sp>
        <p:nvSpPr>
          <p:cNvPr id="4" name="Slide Number Placeholder 3"/>
          <p:cNvSpPr>
            <a:spLocks noGrp="1"/>
          </p:cNvSpPr>
          <p:nvPr>
            <p:ph type="sldNum" sz="quarter" idx="10"/>
          </p:nvPr>
        </p:nvSpPr>
        <p:spPr/>
        <p:txBody>
          <a:bodyPr/>
          <a:lstStyle/>
          <a:p>
            <a:fld id="{CD4831AC-00E7-4E75-BF54-412D8F8F079A}" type="slidenum">
              <a:rPr lang="en-US" smtClean="0"/>
              <a:t>26</a:t>
            </a:fld>
            <a:endParaRPr lang="en-US"/>
          </a:p>
        </p:txBody>
      </p:sp>
    </p:spTree>
    <p:extLst>
      <p:ext uri="{BB962C8B-B14F-4D97-AF65-F5344CB8AC3E}">
        <p14:creationId xmlns:p14="http://schemas.microsoft.com/office/powerpoint/2010/main" val="3978425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a:t>
            </a:r>
            <a:r>
              <a:rPr lang="en-US" sz="1200" baseline="0" dirty="0" smtClean="0"/>
              <a:t> </a:t>
            </a:r>
            <a:r>
              <a:rPr lang="en-US" sz="1200" dirty="0" smtClean="0"/>
              <a:t>Sexual health Centre</a:t>
            </a:r>
            <a:r>
              <a:rPr lang="en-US" sz="1200" baseline="0" dirty="0" smtClean="0"/>
              <a:t> in your community provides free, confidential health information to anyone of age of consent. </a:t>
            </a:r>
          </a:p>
          <a:p>
            <a:endParaRPr lang="en-US" sz="1200" baseline="0" dirty="0" smtClean="0"/>
          </a:p>
          <a:p>
            <a:r>
              <a:rPr lang="en-US" sz="1200" baseline="0" dirty="0" smtClean="0"/>
              <a:t>Here are a few of the services that they provide.  Your school nurse may also be able to provide some of these services in your school / community. Ask her!</a:t>
            </a:r>
          </a:p>
          <a:p>
            <a:endParaRPr lang="en-US" sz="1200" baseline="0" dirty="0" smtClean="0"/>
          </a:p>
          <a:p>
            <a:pPr marL="285750" indent="-285750">
              <a:buFont typeface="Arial" pitchFamily="34" charset="0"/>
              <a:buChar char="•"/>
            </a:pPr>
            <a:r>
              <a:rPr lang="en-US" dirty="0" smtClean="0">
                <a:solidFill>
                  <a:prstClr val="white"/>
                </a:solidFill>
                <a:latin typeface="Rockwell"/>
              </a:rPr>
              <a:t>Birth control information</a:t>
            </a:r>
          </a:p>
          <a:p>
            <a:pPr marL="285750" indent="-285750">
              <a:buFont typeface="Arial" pitchFamily="34" charset="0"/>
              <a:buChar char="•"/>
            </a:pPr>
            <a:r>
              <a:rPr lang="en-US" dirty="0" smtClean="0">
                <a:solidFill>
                  <a:prstClr val="white"/>
                </a:solidFill>
                <a:latin typeface="Rockwell"/>
              </a:rPr>
              <a:t>STI testing and treatment</a:t>
            </a:r>
          </a:p>
          <a:p>
            <a:pPr marL="285750" indent="-285750">
              <a:buFont typeface="Arial" pitchFamily="34" charset="0"/>
              <a:buChar char="•"/>
            </a:pPr>
            <a:r>
              <a:rPr lang="en-US" dirty="0" smtClean="0">
                <a:solidFill>
                  <a:prstClr val="white"/>
                </a:solidFill>
                <a:latin typeface="Rockwell"/>
              </a:rPr>
              <a:t>Pregnancy testing</a:t>
            </a:r>
          </a:p>
          <a:p>
            <a:pPr marL="285750" indent="-285750">
              <a:buFont typeface="Arial" pitchFamily="34" charset="0"/>
              <a:buChar char="•"/>
            </a:pPr>
            <a:r>
              <a:rPr lang="en-US" dirty="0" smtClean="0">
                <a:solidFill>
                  <a:prstClr val="white"/>
                </a:solidFill>
                <a:latin typeface="Rockwell"/>
              </a:rPr>
              <a:t>Birth control at a lower cost (with doctor’s prescription)</a:t>
            </a:r>
          </a:p>
          <a:p>
            <a:pPr marL="285750" indent="-285750">
              <a:buFont typeface="Arial" pitchFamily="34" charset="0"/>
              <a:buChar char="•"/>
            </a:pPr>
            <a:r>
              <a:rPr lang="en-US" dirty="0" err="1" smtClean="0">
                <a:solidFill>
                  <a:prstClr val="white"/>
                </a:solidFill>
                <a:latin typeface="Rockwell"/>
              </a:rPr>
              <a:t>Counselling</a:t>
            </a:r>
            <a:r>
              <a:rPr lang="en-US" dirty="0" smtClean="0">
                <a:solidFill>
                  <a:prstClr val="white"/>
                </a:solidFill>
                <a:latin typeface="Rockwell"/>
              </a:rPr>
              <a:t> for females and males</a:t>
            </a:r>
          </a:p>
          <a:p>
            <a:pPr marL="285750" indent="-285750">
              <a:buFont typeface="Arial" pitchFamily="34" charset="0"/>
              <a:buChar char="•"/>
            </a:pPr>
            <a:r>
              <a:rPr lang="en-US" dirty="0" smtClean="0">
                <a:solidFill>
                  <a:prstClr val="white"/>
                </a:solidFill>
                <a:latin typeface="Rockwell"/>
              </a:rPr>
              <a:t>Plan B (emergency contraceptive pills)</a:t>
            </a:r>
          </a:p>
          <a:p>
            <a:pPr marL="285750" indent="-285750">
              <a:buFont typeface="Arial" pitchFamily="34" charset="0"/>
              <a:buChar char="•"/>
            </a:pPr>
            <a:r>
              <a:rPr lang="en-US" dirty="0" smtClean="0">
                <a:solidFill>
                  <a:prstClr val="white"/>
                </a:solidFill>
                <a:latin typeface="Rockwell"/>
              </a:rPr>
              <a:t>Free condoms and dental dams</a:t>
            </a:r>
            <a:endParaRPr lang="en-CA" dirty="0" smtClean="0">
              <a:solidFill>
                <a:prstClr val="white"/>
              </a:solidFill>
              <a:latin typeface="Rockwell"/>
            </a:endParaRPr>
          </a:p>
          <a:p>
            <a:endParaRPr lang="en-US" sz="1200" dirty="0"/>
          </a:p>
        </p:txBody>
      </p:sp>
      <p:sp>
        <p:nvSpPr>
          <p:cNvPr id="4" name="Slide Number Placeholder 3"/>
          <p:cNvSpPr>
            <a:spLocks noGrp="1"/>
          </p:cNvSpPr>
          <p:nvPr>
            <p:ph type="sldNum" sz="quarter" idx="10"/>
          </p:nvPr>
        </p:nvSpPr>
        <p:spPr/>
        <p:txBody>
          <a:bodyPr/>
          <a:lstStyle/>
          <a:p>
            <a:fld id="{5D66E107-12D1-4ED9-9D14-E6D9318D778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449977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4831AC-00E7-4E75-BF54-412D8F8F079A}" type="slidenum">
              <a:rPr lang="en-US" smtClean="0"/>
              <a:t>28</a:t>
            </a:fld>
            <a:endParaRPr lang="en-US"/>
          </a:p>
        </p:txBody>
      </p:sp>
    </p:spTree>
    <p:extLst>
      <p:ext uri="{BB962C8B-B14F-4D97-AF65-F5344CB8AC3E}">
        <p14:creationId xmlns:p14="http://schemas.microsoft.com/office/powerpoint/2010/main" val="3908705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rPr>
              <a:t>You cannot tell if someone has a STI by just looking at them.  </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endParaRPr kumimoji="0" lang="en-US" sz="1200" b="0" i="0" u="none" strike="noStrike" kern="1200" cap="none" spc="0" normalizeH="0" baseline="0" noProof="0" dirty="0" smtClean="0">
              <a:ln>
                <a:noFill/>
              </a:ln>
              <a:solidFill>
                <a:srgbClr val="000000"/>
              </a:solidFill>
              <a:effectLst/>
              <a:uLnTx/>
              <a:uFillTx/>
              <a:latin typeface="Arial" charset="0"/>
            </a:endParaRP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rPr>
              <a:t>Often there are no signs or symptoms but the infection is still causing damage.</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endParaRPr kumimoji="0" lang="en-US" sz="1200" b="0" i="0" u="none" strike="noStrike" kern="1200" cap="none" spc="0" normalizeH="0" baseline="0" noProof="0" dirty="0" smtClean="0">
              <a:ln>
                <a:noFill/>
              </a:ln>
              <a:solidFill>
                <a:srgbClr val="000000"/>
              </a:solidFill>
              <a:effectLst/>
              <a:uLnTx/>
              <a:uFillTx/>
              <a:latin typeface="Arial" charset="0"/>
            </a:endParaRP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rPr>
              <a:t>You can pass on an infection and not even know that you yourself are infected.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charset="0"/>
              </a:rPr>
              <a:t>Reinforce importance of communication with partner and testing.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charset="0"/>
            </a:endParaRPr>
          </a:p>
          <a:p>
            <a:endParaRPr lang="en-US" dirty="0"/>
          </a:p>
        </p:txBody>
      </p:sp>
      <p:sp>
        <p:nvSpPr>
          <p:cNvPr id="4" name="Slide Number Placeholder 3"/>
          <p:cNvSpPr>
            <a:spLocks noGrp="1"/>
          </p:cNvSpPr>
          <p:nvPr>
            <p:ph type="sldNum" sz="quarter" idx="10"/>
          </p:nvPr>
        </p:nvSpPr>
        <p:spPr/>
        <p:txBody>
          <a:bodyPr/>
          <a:lstStyle/>
          <a:p>
            <a:fld id="{CD4831AC-00E7-4E75-BF54-412D8F8F079A}" type="slidenum">
              <a:rPr lang="en-US" smtClean="0"/>
              <a:t>3</a:t>
            </a:fld>
            <a:endParaRPr lang="en-US" dirty="0"/>
          </a:p>
        </p:txBody>
      </p:sp>
    </p:spTree>
    <p:extLst>
      <p:ext uri="{BB962C8B-B14F-4D97-AF65-F5344CB8AC3E}">
        <p14:creationId xmlns:p14="http://schemas.microsoft.com/office/powerpoint/2010/main" val="1436355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COMMENT: There</a:t>
            </a:r>
            <a:r>
              <a:rPr lang="en-US" b="0" baseline="0" dirty="0" smtClean="0"/>
              <a:t> are many STIs, some are more common than others. </a:t>
            </a:r>
          </a:p>
          <a:p>
            <a:r>
              <a:rPr lang="en-US" b="0" baseline="0" dirty="0" smtClean="0"/>
              <a:t>This chart identifies the most common STIs:</a:t>
            </a:r>
          </a:p>
          <a:p>
            <a:endParaRPr lang="en-US" b="1" i="1" baseline="0" dirty="0" smtClean="0"/>
          </a:p>
          <a:p>
            <a:r>
              <a:rPr lang="en-US" b="1" i="1" baseline="0" dirty="0" smtClean="0"/>
              <a:t>The first 3 </a:t>
            </a:r>
            <a:r>
              <a:rPr lang="en-US" b="0" baseline="0" dirty="0" smtClean="0"/>
              <a:t>are caused by bacteria and can be cured using antibiotics (as long as you don’t re-infect yourself)</a:t>
            </a:r>
          </a:p>
          <a:p>
            <a:endParaRPr lang="en-US" b="1" i="1" baseline="0" dirty="0" smtClean="0"/>
          </a:p>
          <a:p>
            <a:r>
              <a:rPr lang="en-US" b="1" i="1" baseline="0" dirty="0" smtClean="0"/>
              <a:t>The last 3 </a:t>
            </a:r>
            <a:r>
              <a:rPr lang="en-US" b="0" baseline="0" dirty="0" smtClean="0"/>
              <a:t>are caused by viruses.  They cannot be cured but their symptoms can be managed / treated.</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a:t>
            </a:r>
          </a:p>
        </p:txBody>
      </p:sp>
      <p:sp>
        <p:nvSpPr>
          <p:cNvPr id="4" name="Slide Number Placeholder 3"/>
          <p:cNvSpPr>
            <a:spLocks noGrp="1"/>
          </p:cNvSpPr>
          <p:nvPr>
            <p:ph type="sldNum" sz="quarter" idx="10"/>
          </p:nvPr>
        </p:nvSpPr>
        <p:spPr/>
        <p:txBody>
          <a:bodyPr/>
          <a:lstStyle/>
          <a:p>
            <a:pPr>
              <a:defRPr/>
            </a:pPr>
            <a:fld id="{A0A576C9-3957-4F7B-972A-DD392DD5B692}" type="slidenum">
              <a:rPr lang="en-US" smtClean="0"/>
              <a:pPr>
                <a:defRPr/>
              </a:pPr>
              <a:t>4</a:t>
            </a:fld>
            <a:endParaRPr lang="en-US" dirty="0"/>
          </a:p>
        </p:txBody>
      </p:sp>
    </p:spTree>
    <p:extLst>
      <p:ext uri="{BB962C8B-B14F-4D97-AF65-F5344CB8AC3E}">
        <p14:creationId xmlns:p14="http://schemas.microsoft.com/office/powerpoint/2010/main" val="1728573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As the previous slide mentioned, some </a:t>
            </a:r>
            <a:r>
              <a:rPr kumimoji="0" lang="en-US" sz="1200" b="0" i="0" u="none" strike="noStrike" kern="1200" cap="none" spc="0" normalizeH="0" baseline="0" noProof="0" dirty="0" err="1" smtClean="0">
                <a:ln>
                  <a:noFill/>
                </a:ln>
                <a:solidFill>
                  <a:prstClr val="black"/>
                </a:solidFill>
                <a:effectLst/>
                <a:uLnTx/>
                <a:uFillTx/>
                <a:latin typeface="+mn-lt"/>
              </a:rPr>
              <a:t>STIs</a:t>
            </a:r>
            <a:r>
              <a:rPr kumimoji="0" lang="en-US" sz="1200" b="0" i="0" u="none" strike="noStrike" kern="1200" cap="none" spc="0" normalizeH="0" baseline="0" noProof="0" dirty="0" smtClean="0">
                <a:ln>
                  <a:noFill/>
                </a:ln>
                <a:solidFill>
                  <a:prstClr val="black"/>
                </a:solidFill>
                <a:effectLst/>
                <a:uLnTx/>
                <a:uFillTx/>
                <a:latin typeface="+mn-lt"/>
              </a:rPr>
              <a:t> have NO symptoms. Others may take time before symptoms are present.</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Here are a few symptoms a person may experience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The important thing is to know your bodies. Get comfortable with your reproductive parts. Know what is normal and what is not normal for you.</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If you notice something has changed, then you need to seek medical care.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It may not even be an </a:t>
            </a:r>
            <a:r>
              <a:rPr kumimoji="0" lang="en-US" sz="1200" b="0" i="0" u="none" strike="noStrike" kern="1200" cap="none" spc="0" normalizeH="0" baseline="0" noProof="0" dirty="0" err="1" smtClean="0">
                <a:ln>
                  <a:noFill/>
                </a:ln>
                <a:solidFill>
                  <a:prstClr val="black"/>
                </a:solidFill>
                <a:effectLst/>
                <a:uLnTx/>
                <a:uFillTx/>
                <a:latin typeface="+mn-lt"/>
              </a:rPr>
              <a:t>STI</a:t>
            </a:r>
            <a:r>
              <a:rPr kumimoji="0" lang="en-US" sz="1200" b="0" i="0" u="none" strike="noStrike" kern="1200" cap="none" spc="0" normalizeH="0" baseline="0" noProof="0" dirty="0" smtClean="0">
                <a:ln>
                  <a:noFill/>
                </a:ln>
                <a:solidFill>
                  <a:prstClr val="black"/>
                </a:solidFill>
                <a:effectLst/>
                <a:uLnTx/>
                <a:uFillTx/>
                <a:latin typeface="+mn-lt"/>
              </a:rPr>
              <a:t> but you will not know, unless you get checked. </a:t>
            </a:r>
          </a:p>
          <a:p>
            <a:endParaRPr lang="en-US" dirty="0" smtClean="0"/>
          </a:p>
          <a:p>
            <a:endParaRPr lang="en-US" dirty="0" smtClean="0"/>
          </a:p>
          <a:p>
            <a:endParaRPr lang="en-CA" dirty="0"/>
          </a:p>
        </p:txBody>
      </p:sp>
      <p:sp>
        <p:nvSpPr>
          <p:cNvPr id="4" name="Slide Number Placeholder 3"/>
          <p:cNvSpPr>
            <a:spLocks noGrp="1"/>
          </p:cNvSpPr>
          <p:nvPr>
            <p:ph type="sldNum" sz="quarter" idx="10"/>
          </p:nvPr>
        </p:nvSpPr>
        <p:spPr/>
        <p:txBody>
          <a:bodyPr/>
          <a:lstStyle/>
          <a:p>
            <a:fld id="{CD4831AC-00E7-4E75-BF54-412D8F8F079A}" type="slidenum">
              <a:rPr lang="en-US" smtClean="0"/>
              <a:t>5</a:t>
            </a:fld>
            <a:endParaRPr lang="en-US"/>
          </a:p>
        </p:txBody>
      </p:sp>
    </p:spTree>
    <p:extLst>
      <p:ext uri="{BB962C8B-B14F-4D97-AF65-F5344CB8AC3E}">
        <p14:creationId xmlns:p14="http://schemas.microsoft.com/office/powerpoint/2010/main" val="1122251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common bacterial STI in Canada</a:t>
            </a:r>
          </a:p>
          <a:p>
            <a:endParaRPr lang="en-US" dirty="0" smtClean="0"/>
          </a:p>
          <a:p>
            <a:r>
              <a:rPr lang="en-US" b="1" u="sng" baseline="0" dirty="0" smtClean="0"/>
              <a:t>Symptoms:</a:t>
            </a:r>
          </a:p>
          <a:p>
            <a:pPr marL="171450" indent="-171450">
              <a:buFont typeface="Arial" panose="020B0604020202020204" pitchFamily="34" charset="0"/>
              <a:buChar char="•"/>
            </a:pPr>
            <a:r>
              <a:rPr lang="en-US" baseline="0" dirty="0" smtClean="0"/>
              <a:t>Most people have no symptoms, but for those who do experience symptoms, they may include:</a:t>
            </a:r>
          </a:p>
          <a:p>
            <a:pPr marL="171450" indent="-171450">
              <a:buFont typeface="Arial" panose="020B0604020202020204" pitchFamily="34" charset="0"/>
              <a:buChar char="•"/>
            </a:pPr>
            <a:r>
              <a:rPr kumimoji="0" lang="en-US" sz="1200" b="0" i="0" u="none" strike="noStrike" kern="1200" cap="none" spc="0" normalizeH="0" baseline="0" noProof="0" dirty="0" smtClean="0">
                <a:ln>
                  <a:noFill/>
                </a:ln>
                <a:solidFill>
                  <a:prstClr val="black"/>
                </a:solidFill>
                <a:effectLst/>
                <a:uLnTx/>
                <a:uFillTx/>
                <a:latin typeface="+mn-lt"/>
              </a:rPr>
              <a:t>Itching, unusual discharge , pain or burning when going pee, sore throat (if contracted from oral sex). Infection can also spread to the eyes by touching an infected area and then touching the eye.</a:t>
            </a:r>
          </a:p>
          <a:p>
            <a:pPr marL="171450" indent="-171450">
              <a:buFont typeface="Arial" panose="020B0604020202020204" pitchFamily="34" charset="0"/>
              <a:buChar char="•"/>
            </a:pPr>
            <a:r>
              <a:rPr lang="en-US" i="1" u="sng" baseline="0" dirty="0" smtClean="0"/>
              <a:t>Women:</a:t>
            </a:r>
            <a:r>
              <a:rPr lang="en-US" baseline="0" dirty="0" smtClean="0"/>
              <a:t> pain in lower abdomen and bleeding between periods or during / after  sex.</a:t>
            </a:r>
          </a:p>
          <a:p>
            <a:pPr marL="171450" indent="-171450">
              <a:buFont typeface="Arial" panose="020B0604020202020204" pitchFamily="34" charset="0"/>
              <a:buChar char="•"/>
            </a:pPr>
            <a:r>
              <a:rPr lang="en-US" i="1" u="sng" baseline="0" dirty="0" smtClean="0"/>
              <a:t>Men:</a:t>
            </a:r>
            <a:r>
              <a:rPr lang="en-US" baseline="0" dirty="0" smtClean="0"/>
              <a:t> pain or swelling of the testicles.</a:t>
            </a:r>
          </a:p>
          <a:p>
            <a:pPr marL="171450" marR="0" lvl="0" indent="-171450" algn="l" defTabSz="914400" rtl="0" eaLnBrk="1" fontAlgn="base" latinLnBrk="0" hangingPunct="1">
              <a:lnSpc>
                <a:spcPct val="80000"/>
              </a:lnSpc>
              <a:spcBef>
                <a:spcPct val="3000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smtClean="0">
                <a:ln>
                  <a:noFill/>
                </a:ln>
                <a:solidFill>
                  <a:srgbClr val="000000"/>
                </a:solidFill>
                <a:effectLst/>
                <a:uLnTx/>
                <a:uFillTx/>
                <a:latin typeface="Arial" charset="0"/>
              </a:rPr>
              <a:t>Symptoms may appear between 2 days to 2 weeks or longer after contact.</a:t>
            </a:r>
          </a:p>
          <a:p>
            <a:pPr marL="0" marR="0" lvl="0" indent="0" algn="l" defTabSz="914400" rtl="0" eaLnBrk="1" fontAlgn="base" latinLnBrk="0" hangingPunct="1">
              <a:lnSpc>
                <a:spcPct val="80000"/>
              </a:lnSpc>
              <a:spcBef>
                <a:spcPct val="30000"/>
              </a:spcBef>
              <a:spcAft>
                <a:spcPct val="0"/>
              </a:spcAft>
              <a:buClrTx/>
              <a:buSzTx/>
              <a:buFont typeface="Arial" panose="020B0604020202020204" pitchFamily="34" charset="0"/>
              <a:buNone/>
              <a:tabLst/>
              <a:defRPr/>
            </a:pPr>
            <a:endParaRPr kumimoji="0" lang="en-CA" sz="1200" b="0" i="0" u="none" strike="noStrike" kern="1200" cap="none" spc="0" normalizeH="0" baseline="0" noProof="0" dirty="0" smtClean="0">
              <a:ln>
                <a:noFill/>
              </a:ln>
              <a:solidFill>
                <a:srgbClr val="000000"/>
              </a:solidFill>
              <a:effectLst/>
              <a:uLnTx/>
              <a:uFillTx/>
              <a:latin typeface="Arial" charset="0"/>
            </a:endParaRPr>
          </a:p>
          <a:p>
            <a:pPr marL="0" marR="0" lvl="0" indent="0" algn="l" defTabSz="914400" rtl="0" eaLnBrk="1" fontAlgn="base" latinLnBrk="0" hangingPunct="1">
              <a:lnSpc>
                <a:spcPct val="80000"/>
              </a:lnSpc>
              <a:spcBef>
                <a:spcPct val="30000"/>
              </a:spcBef>
              <a:spcAft>
                <a:spcPct val="0"/>
              </a:spcAft>
              <a:buClrTx/>
              <a:buSzTx/>
              <a:buFont typeface="Arial" panose="020B0604020202020204" pitchFamily="34" charset="0"/>
              <a:buNone/>
              <a:tabLst/>
              <a:defRPr/>
            </a:pPr>
            <a:endParaRPr kumimoji="0" lang="en-CA" sz="1200" b="0" i="0" u="none" strike="noStrike" kern="1200" cap="none" spc="0" normalizeH="0" baseline="0" noProof="0" dirty="0" smtClean="0">
              <a:ln>
                <a:noFill/>
              </a:ln>
              <a:solidFill>
                <a:srgbClr val="000000"/>
              </a:solidFill>
              <a:effectLst/>
              <a:uLnTx/>
              <a:uFillTx/>
              <a:latin typeface="Arial" charset="0"/>
            </a:endParaRPr>
          </a:p>
          <a:p>
            <a:r>
              <a:rPr lang="en-US" b="1" u="sng" dirty="0" smtClean="0"/>
              <a:t>Spread:</a:t>
            </a:r>
          </a:p>
          <a:p>
            <a:pPr marL="171450" indent="-171450">
              <a:buFont typeface="Arial" panose="020B0604020202020204" pitchFamily="34" charset="0"/>
              <a:buChar char="•"/>
            </a:pPr>
            <a:r>
              <a:rPr lang="en-US" baseline="0" dirty="0" smtClean="0"/>
              <a:t>Unprotected sexual intercourse (oral, vaginal &amp; anal) by contact with infected partner. </a:t>
            </a:r>
          </a:p>
          <a:p>
            <a:pPr marL="171450" indent="-171450">
              <a:buFont typeface="Arial" panose="020B0604020202020204" pitchFamily="34" charset="0"/>
              <a:buChar char="•"/>
            </a:pPr>
            <a:r>
              <a:rPr lang="en-US" baseline="0" dirty="0" smtClean="0"/>
              <a:t>Condom breaks</a:t>
            </a:r>
          </a:p>
          <a:p>
            <a:pPr marL="0" indent="0">
              <a:buFont typeface="Arial" panose="020B0604020202020204" pitchFamily="34" charset="0"/>
              <a:buNone/>
            </a:pPr>
            <a:endParaRPr lang="en-US" b="1" u="sng" baseline="0" dirty="0" smtClean="0"/>
          </a:p>
          <a:p>
            <a:pPr marL="0" indent="0">
              <a:buFont typeface="Arial" panose="020B0604020202020204" pitchFamily="34" charset="0"/>
              <a:buNone/>
            </a:pPr>
            <a:r>
              <a:rPr lang="en-US" b="1" u="sng" baseline="0" dirty="0" smtClean="0"/>
              <a:t>Test:</a:t>
            </a:r>
          </a:p>
          <a:p>
            <a:pPr marL="171450" indent="-171450">
              <a:buFont typeface="Arial" panose="020B0604020202020204" pitchFamily="34" charset="0"/>
              <a:buChar char="•"/>
            </a:pPr>
            <a:r>
              <a:rPr lang="en-US" b="0" u="none" baseline="0" dirty="0" smtClean="0"/>
              <a:t>Usually: Pee in a cup (ask your school nurse about convenient way to be tested in your community/school)</a:t>
            </a:r>
          </a:p>
          <a:p>
            <a:pPr marL="171450" indent="-171450">
              <a:buFont typeface="Arial" panose="020B0604020202020204" pitchFamily="34" charset="0"/>
              <a:buChar char="•"/>
            </a:pPr>
            <a:r>
              <a:rPr lang="en-US" b="0" u="none" baseline="0" dirty="0" smtClean="0"/>
              <a:t>Occasionally: Swab of cervix (Sexual Health Centre, Dr.’s office / walk in clinic)</a:t>
            </a:r>
          </a:p>
          <a:p>
            <a:pPr marL="0" indent="0">
              <a:buFont typeface="Arial" panose="020B0604020202020204" pitchFamily="34" charset="0"/>
              <a:buNone/>
            </a:pPr>
            <a:endParaRPr lang="en-US" b="1" u="sng" baseline="0" dirty="0" smtClean="0"/>
          </a:p>
          <a:p>
            <a:pPr marL="0" indent="0">
              <a:buFont typeface="Arial" panose="020B0604020202020204" pitchFamily="34" charset="0"/>
              <a:buNone/>
            </a:pPr>
            <a:r>
              <a:rPr lang="en-US" b="1" u="sng" baseline="0" dirty="0" smtClean="0"/>
              <a:t>Treatment:</a:t>
            </a:r>
          </a:p>
          <a:p>
            <a:pPr marL="171450" indent="-171450">
              <a:buFont typeface="Arial" panose="020B0604020202020204" pitchFamily="34" charset="0"/>
              <a:buChar char="•"/>
            </a:pPr>
            <a:r>
              <a:rPr lang="en-US" b="0" u="none" baseline="0" dirty="0" smtClean="0"/>
              <a:t>Antibiotics ( which are free, and available from </a:t>
            </a:r>
            <a:r>
              <a:rPr kumimoji="0" lang="en-US" sz="1200" b="0" i="0" u="none" strike="noStrike" kern="1200" cap="none" spc="0" normalizeH="0" baseline="0" noProof="0" dirty="0" smtClean="0">
                <a:ln>
                  <a:noFill/>
                </a:ln>
                <a:solidFill>
                  <a:prstClr val="black"/>
                </a:solidFill>
                <a:effectLst/>
                <a:uLnTx/>
                <a:uFillTx/>
                <a:latin typeface="+mn-lt"/>
              </a:rPr>
              <a:t>your school PHN</a:t>
            </a:r>
            <a:r>
              <a:rPr lang="en-US" b="0" u="none" baseline="0" dirty="0" smtClean="0"/>
              <a:t> or the SHC and some walk-in clinics )</a:t>
            </a:r>
            <a:endParaRPr kumimoji="0" lang="en-CA" sz="1200" b="1" i="0" u="none" strike="noStrike" kern="1200" cap="none" spc="0" normalizeH="0" baseline="0" noProof="0" dirty="0" smtClean="0">
              <a:ln>
                <a:noFill/>
              </a:ln>
              <a:solidFill>
                <a:srgbClr val="000000"/>
              </a:solidFill>
              <a:effectLst/>
              <a:uLnTx/>
              <a:uFillTx/>
              <a:latin typeface="Arial" charset="0"/>
            </a:endParaRPr>
          </a:p>
          <a:p>
            <a:endParaRPr lang="en-US" b="1" u="sng" baseline="0" dirty="0" smtClean="0"/>
          </a:p>
          <a:p>
            <a:r>
              <a:rPr lang="en-US" b="1" u="sng" baseline="0" dirty="0" smtClean="0"/>
              <a:t>Possible complications if left untreated: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Infertility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Women : Chronic Pelvic Pain, Pelvic Inflammatory disease (PID), increased risk of ectopic pregnancy (pregnancy in the tubes).</a:t>
            </a:r>
          </a:p>
          <a:p>
            <a:pPr marL="171450" indent="-171450">
              <a:buFont typeface="Arial" panose="020B0604020202020204" pitchFamily="34" charset="0"/>
              <a:buChar char="•"/>
            </a:pPr>
            <a:r>
              <a:rPr lang="en-US" b="0" baseline="0" dirty="0" smtClean="0"/>
              <a:t>Men: Infection in the tubes that carry sperm (epididymitis), swollen testicles</a:t>
            </a:r>
            <a:endParaRPr kumimoji="0" lang="en-US" sz="1200" b="0" i="0" u="none" strike="noStrike" kern="1200" cap="none" spc="0" normalizeH="0" baseline="0" noProof="0" dirty="0" smtClean="0">
              <a:ln>
                <a:noFill/>
              </a:ln>
              <a:solidFill>
                <a:srgbClr val="000000"/>
              </a:solidFill>
              <a:effectLst/>
              <a:uLnTx/>
              <a:uFillTx/>
              <a:latin typeface="Arial" charset="0"/>
            </a:endParaRPr>
          </a:p>
          <a:p>
            <a:endParaRPr lang="en-US" baseline="0" dirty="0" smtClean="0"/>
          </a:p>
        </p:txBody>
      </p:sp>
      <p:sp>
        <p:nvSpPr>
          <p:cNvPr id="4" name="Slide Number Placeholder 3"/>
          <p:cNvSpPr>
            <a:spLocks noGrp="1"/>
          </p:cNvSpPr>
          <p:nvPr>
            <p:ph type="sldNum" sz="quarter" idx="10"/>
          </p:nvPr>
        </p:nvSpPr>
        <p:spPr/>
        <p:txBody>
          <a:bodyPr/>
          <a:lstStyle/>
          <a:p>
            <a:fld id="{CD4831AC-00E7-4E75-BF54-412D8F8F079A}" type="slidenum">
              <a:rPr lang="en-US" smtClean="0"/>
              <a:t>6</a:t>
            </a:fld>
            <a:endParaRPr lang="en-US"/>
          </a:p>
        </p:txBody>
      </p:sp>
    </p:spTree>
    <p:extLst>
      <p:ext uri="{BB962C8B-B14F-4D97-AF65-F5344CB8AC3E}">
        <p14:creationId xmlns:p14="http://schemas.microsoft.com/office/powerpoint/2010/main" val="4110731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dirty="0" smtClean="0"/>
              <a:t> most common bacterial infection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smtClean="0">
                <a:ln>
                  <a:noFill/>
                </a:ln>
                <a:solidFill>
                  <a:prstClr val="black"/>
                </a:solidFill>
                <a:effectLst/>
                <a:uLnTx/>
                <a:uFillTx/>
                <a:latin typeface="+mn-lt"/>
              </a:rPr>
              <a:t>Symptoms:</a:t>
            </a:r>
          </a:p>
          <a:p>
            <a:pPr marL="171450" indent="-171450">
              <a:buFont typeface="Arial" panose="020B0604020202020204" pitchFamily="34" charset="0"/>
              <a:buChar char="•"/>
            </a:pPr>
            <a:r>
              <a:rPr lang="en-US" baseline="0" dirty="0" smtClean="0"/>
              <a:t>Most people have no symptoms, but for those who do experience symptoms, they may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Itching, unusual discharge, pain or burning when going pee, sore throat (if contracted from oral sex). Infection can also spread to the eyes by touching an infected area and then touching the eye.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Women: pain in lower abdomen and bleeding between periods or during / after  sex.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Men: pain or swelling of the testicles.</a:t>
            </a:r>
          </a:p>
          <a:p>
            <a:pPr marL="171450" marR="0" lvl="0" indent="-171450" algn="l" defTabSz="914400" rtl="0" eaLnBrk="1" fontAlgn="base" latinLnBrk="0" hangingPunct="1">
              <a:lnSpc>
                <a:spcPct val="80000"/>
              </a:lnSpc>
              <a:spcBef>
                <a:spcPct val="3000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smtClean="0">
                <a:ln>
                  <a:noFill/>
                </a:ln>
                <a:solidFill>
                  <a:srgbClr val="000000"/>
                </a:solidFill>
                <a:effectLst/>
                <a:uLnTx/>
                <a:uFillTx/>
                <a:latin typeface="Arial" charset="0"/>
              </a:rPr>
              <a:t>Symptoms may appear between 2 days to 2 weeks or longer after 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smtClean="0">
                <a:ln>
                  <a:noFill/>
                </a:ln>
                <a:solidFill>
                  <a:prstClr val="black"/>
                </a:solidFill>
                <a:effectLst/>
                <a:uLnTx/>
                <a:uFillTx/>
                <a:latin typeface="+mn-lt"/>
              </a:rPr>
              <a:t>Spread: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Unprotected sexual intercourse (oral, vaginal &amp; anal) by contact with infected partner.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Condom breaks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sng" strike="noStrike" kern="1200" cap="none" spc="0" normalizeH="0" baseline="0" noProof="0" dirty="0" smtClean="0">
                <a:ln>
                  <a:noFill/>
                </a:ln>
                <a:solidFill>
                  <a:prstClr val="black"/>
                </a:solidFill>
                <a:effectLst/>
                <a:uLnTx/>
                <a:uFillTx/>
                <a:latin typeface="+mn-lt"/>
                <a:ea typeface="+mn-ea"/>
                <a:cs typeface="+mn-cs"/>
              </a:rPr>
              <a:t>Test: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Usually: Pee in a cup (ask your school nurse about convenient way to be tested in your community /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Occasionally: Swab of cervix (Sexual Health Centre, Dr.’s office / walk in clinic)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sng" strike="noStrike" kern="1200" cap="none" spc="0" normalizeH="0" baseline="0" noProof="0" dirty="0" smtClean="0">
                <a:ln>
                  <a:noFill/>
                </a:ln>
                <a:solidFill>
                  <a:prstClr val="black"/>
                </a:solidFill>
                <a:effectLst/>
                <a:uLnTx/>
                <a:uFillTx/>
                <a:latin typeface="+mn-lt"/>
              </a:rPr>
              <a:t>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Antibiotics ( which are free, and available from your school PHN or the SHC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CA" sz="1200" b="1" i="0" u="none" strike="noStrike" kern="1200" cap="none" spc="0" normalizeH="0" baseline="0" noProof="0" dirty="0" smtClean="0">
              <a:ln>
                <a:noFill/>
              </a:ln>
              <a:solidFill>
                <a:srgbClr val="000000"/>
              </a:solidFill>
              <a:effectLst/>
              <a:uLnTx/>
              <a:uFillTx/>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smtClean="0">
                <a:ln>
                  <a:noFill/>
                </a:ln>
                <a:solidFill>
                  <a:prstClr val="black"/>
                </a:solidFill>
                <a:effectLst/>
                <a:uLnTx/>
                <a:uFillTx/>
                <a:latin typeface="+mn-lt"/>
              </a:rPr>
              <a:t>Possible complications if left untreated: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Infertility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smtClean="0">
                <a:ln>
                  <a:noFill/>
                </a:ln>
                <a:solidFill>
                  <a:prstClr val="black"/>
                </a:solidFill>
                <a:effectLst/>
                <a:uLnTx/>
                <a:uFillTx/>
                <a:latin typeface="+mn-lt"/>
              </a:rPr>
              <a:t>Women : </a:t>
            </a:r>
            <a:r>
              <a:rPr kumimoji="0" lang="en-US" sz="1200" b="0" i="0" u="none" strike="noStrike" kern="1200" cap="none" spc="0" normalizeH="0" baseline="0" noProof="0" dirty="0" smtClean="0">
                <a:ln>
                  <a:noFill/>
                </a:ln>
                <a:solidFill>
                  <a:prstClr val="black"/>
                </a:solidFill>
                <a:effectLst/>
                <a:uLnTx/>
                <a:uFillTx/>
                <a:latin typeface="+mn-lt"/>
              </a:rPr>
              <a:t>Chronic Pelvic Pain, Pelvic Inflammatory disease (PID), increased risk of ectopic pregnancy (pregnancy in the tubes).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smtClean="0">
                <a:ln>
                  <a:noFill/>
                </a:ln>
                <a:solidFill>
                  <a:prstClr val="black"/>
                </a:solidFill>
                <a:effectLst/>
                <a:uLnTx/>
                <a:uFillTx/>
                <a:latin typeface="+mn-lt"/>
              </a:rPr>
              <a:t>Men:</a:t>
            </a:r>
            <a:r>
              <a:rPr kumimoji="0" lang="en-US" sz="1200" b="0" i="0" u="none" strike="noStrike" kern="1200" cap="none" spc="0" normalizeH="0" baseline="0" noProof="0" dirty="0" smtClean="0">
                <a:ln>
                  <a:noFill/>
                </a:ln>
                <a:solidFill>
                  <a:prstClr val="black"/>
                </a:solidFill>
                <a:effectLst/>
                <a:uLnTx/>
                <a:uFillTx/>
                <a:latin typeface="+mn-lt"/>
              </a:rPr>
              <a:t> </a:t>
            </a:r>
            <a:r>
              <a:rPr lang="en-US" b="0" baseline="0" dirty="0" smtClean="0"/>
              <a:t>Infection in the tubes that carry sperm (epididymitis), swollen testicles</a:t>
            </a:r>
            <a:endParaRPr kumimoji="0" lang="en-US" sz="1200" b="0" i="0" u="none" strike="noStrike" kern="1200" cap="none" spc="0" normalizeH="0" baseline="0" noProof="0" dirty="0" smtClean="0">
              <a:ln>
                <a:noFill/>
              </a:ln>
              <a:solidFill>
                <a:srgbClr val="000000"/>
              </a:solidFill>
              <a:effectLst/>
              <a:uLnTx/>
              <a:uFillTx/>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smtClean="0"/>
          </a:p>
        </p:txBody>
      </p:sp>
      <p:sp>
        <p:nvSpPr>
          <p:cNvPr id="4" name="Slide Number Placeholder 3"/>
          <p:cNvSpPr>
            <a:spLocks noGrp="1"/>
          </p:cNvSpPr>
          <p:nvPr>
            <p:ph type="sldNum" sz="quarter" idx="10"/>
          </p:nvPr>
        </p:nvSpPr>
        <p:spPr/>
        <p:txBody>
          <a:bodyPr/>
          <a:lstStyle/>
          <a:p>
            <a:fld id="{CD4831AC-00E7-4E75-BF54-412D8F8F079A}" type="slidenum">
              <a:rPr lang="en-US" smtClean="0"/>
              <a:t>7</a:t>
            </a:fld>
            <a:endParaRPr lang="en-US"/>
          </a:p>
        </p:txBody>
      </p:sp>
    </p:spTree>
    <p:extLst>
      <p:ext uri="{BB962C8B-B14F-4D97-AF65-F5344CB8AC3E}">
        <p14:creationId xmlns:p14="http://schemas.microsoft.com/office/powerpoint/2010/main" val="814059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Rates are increasing</a:t>
            </a:r>
            <a:r>
              <a:rPr lang="en-US" baseline="0" dirty="0" smtClean="0"/>
              <a:t> in Ontario and Niagara.  Most common in men who have sex with men.  (transmitted through unprotected, oral, anal and vaginal sex)</a:t>
            </a:r>
          </a:p>
          <a:p>
            <a:endParaRPr lang="en-US" baseline="0" dirty="0" smtClean="0"/>
          </a:p>
          <a:p>
            <a:r>
              <a:rPr lang="en-US" b="1" u="sng" baseline="0" dirty="0" smtClean="0"/>
              <a:t>Symptoms:  </a:t>
            </a:r>
          </a:p>
          <a:p>
            <a:endParaRPr lang="en-US" baseline="0" dirty="0" smtClean="0"/>
          </a:p>
          <a:p>
            <a:r>
              <a:rPr lang="en-US" b="1" u="sng" baseline="0" dirty="0" smtClean="0"/>
              <a:t>Primary:</a:t>
            </a:r>
            <a:r>
              <a:rPr lang="en-US" b="1" u="none" baseline="0" dirty="0" smtClean="0"/>
              <a:t>  </a:t>
            </a:r>
            <a:r>
              <a:rPr lang="en-US" baseline="0" dirty="0" smtClean="0"/>
              <a:t>starts as a painless sore (ulcer) where the bacteria enters the body.  You may not even realize you have this sore.  This sore then heals and goes away in about 3-6 weeks. </a:t>
            </a:r>
          </a:p>
          <a:p>
            <a:endParaRPr lang="en-US" baseline="0" dirty="0" smtClean="0"/>
          </a:p>
          <a:p>
            <a:pPr fontAlgn="base"/>
            <a:r>
              <a:rPr lang="en-US" b="1" u="sng" baseline="0" dirty="0" smtClean="0"/>
              <a:t>Secondary:</a:t>
            </a:r>
            <a:r>
              <a:rPr lang="en-US" b="1" u="none" baseline="0" dirty="0" smtClean="0"/>
              <a:t>  </a:t>
            </a:r>
            <a:r>
              <a:rPr lang="en-US" sz="1200" b="0" i="0" kern="1200" dirty="0" smtClean="0">
                <a:solidFill>
                  <a:schemeClr val="tx1"/>
                </a:solidFill>
                <a:effectLst/>
                <a:latin typeface="+mn-lt"/>
                <a:ea typeface="+mn-ea"/>
                <a:cs typeface="+mn-cs"/>
              </a:rPr>
              <a:t>Skin rash, usually on the palms of the hands and soles of the feet,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fever,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lethargy,</a:t>
            </a:r>
            <a:r>
              <a:rPr lang="en-US" sz="1200" b="0" i="0" kern="1200" baseline="0" dirty="0" smtClean="0">
                <a:solidFill>
                  <a:schemeClr val="tx1"/>
                </a:solidFill>
                <a:effectLst/>
                <a:latin typeface="+mn-lt"/>
                <a:ea typeface="+mn-ea"/>
                <a:cs typeface="+mn-cs"/>
              </a:rPr>
              <a:t> m</a:t>
            </a:r>
            <a:r>
              <a:rPr lang="en-US" sz="1200" b="0" i="0" kern="1200" dirty="0" smtClean="0">
                <a:solidFill>
                  <a:schemeClr val="tx1"/>
                </a:solidFill>
                <a:effectLst/>
                <a:latin typeface="+mn-lt"/>
                <a:ea typeface="+mn-ea"/>
                <a:cs typeface="+mn-cs"/>
              </a:rPr>
              <a:t>uscle aches,</a:t>
            </a:r>
            <a:r>
              <a:rPr lang="en-US" sz="1200" b="0" i="0" kern="1200" baseline="0" dirty="0" smtClean="0">
                <a:solidFill>
                  <a:schemeClr val="tx1"/>
                </a:solidFill>
                <a:effectLst/>
                <a:latin typeface="+mn-lt"/>
                <a:ea typeface="+mn-ea"/>
                <a:cs typeface="+mn-cs"/>
              </a:rPr>
              <a:t> j</a:t>
            </a:r>
            <a:r>
              <a:rPr lang="en-US" sz="1200" b="0" i="0" kern="1200" dirty="0" smtClean="0">
                <a:solidFill>
                  <a:schemeClr val="tx1"/>
                </a:solidFill>
                <a:effectLst/>
                <a:latin typeface="+mn-lt"/>
                <a:ea typeface="+mn-ea"/>
                <a:cs typeface="+mn-cs"/>
              </a:rPr>
              <a:t>oint pain,</a:t>
            </a:r>
            <a:r>
              <a:rPr lang="en-US" sz="1200" b="0" i="0" kern="1200" baseline="0" dirty="0" smtClean="0">
                <a:solidFill>
                  <a:schemeClr val="tx1"/>
                </a:solidFill>
                <a:effectLst/>
                <a:latin typeface="+mn-lt"/>
                <a:ea typeface="+mn-ea"/>
                <a:cs typeface="+mn-cs"/>
              </a:rPr>
              <a:t> s</a:t>
            </a:r>
            <a:r>
              <a:rPr lang="en-US" sz="1200" b="0" i="0" kern="1200" dirty="0" smtClean="0">
                <a:solidFill>
                  <a:schemeClr val="tx1"/>
                </a:solidFill>
                <a:effectLst/>
                <a:latin typeface="+mn-lt"/>
                <a:ea typeface="+mn-ea"/>
                <a:cs typeface="+mn-cs"/>
              </a:rPr>
              <a:t>wollen lymph nodes,</a:t>
            </a:r>
            <a:r>
              <a:rPr lang="en-US" sz="1200" b="0" i="0" kern="1200" baseline="0" dirty="0" smtClean="0">
                <a:solidFill>
                  <a:schemeClr val="tx1"/>
                </a:solidFill>
                <a:effectLst/>
                <a:latin typeface="+mn-lt"/>
                <a:ea typeface="+mn-ea"/>
                <a:cs typeface="+mn-cs"/>
              </a:rPr>
              <a:t> v</a:t>
            </a:r>
            <a:r>
              <a:rPr lang="en-US" sz="1200" b="0" i="0" kern="1200" dirty="0" smtClean="0">
                <a:solidFill>
                  <a:schemeClr val="tx1"/>
                </a:solidFill>
                <a:effectLst/>
                <a:latin typeface="+mn-lt"/>
                <a:ea typeface="+mn-ea"/>
                <a:cs typeface="+mn-cs"/>
              </a:rPr>
              <a:t>ision changes,</a:t>
            </a:r>
            <a:r>
              <a:rPr lang="en-US" sz="1200" b="0" i="0" kern="1200" baseline="0" dirty="0" smtClean="0">
                <a:solidFill>
                  <a:schemeClr val="tx1"/>
                </a:solidFill>
                <a:effectLst/>
                <a:latin typeface="+mn-lt"/>
                <a:ea typeface="+mn-ea"/>
                <a:cs typeface="+mn-cs"/>
              </a:rPr>
              <a:t> patchy </a:t>
            </a:r>
            <a:r>
              <a:rPr lang="en-US" sz="1200" b="0" i="0" kern="1200" dirty="0" smtClean="0">
                <a:solidFill>
                  <a:schemeClr val="tx1"/>
                </a:solidFill>
                <a:effectLst/>
                <a:latin typeface="+mn-lt"/>
                <a:ea typeface="+mn-ea"/>
                <a:cs typeface="+mn-cs"/>
              </a:rPr>
              <a:t>hair loss</a:t>
            </a:r>
          </a:p>
          <a:p>
            <a:pPr fontAlgn="base"/>
            <a:endParaRPr lang="en-US" sz="1200" b="0" i="0" kern="1200" dirty="0" smtClean="0">
              <a:solidFill>
                <a:schemeClr val="tx1"/>
              </a:solidFill>
              <a:effectLst/>
              <a:latin typeface="+mn-lt"/>
              <a:ea typeface="+mn-ea"/>
              <a:cs typeface="+mn-cs"/>
            </a:endParaRPr>
          </a:p>
          <a:p>
            <a:pPr fontAlgn="base"/>
            <a:r>
              <a:rPr lang="en-US" sz="1200" b="1" i="0" u="sng" kern="1200" dirty="0" smtClean="0">
                <a:solidFill>
                  <a:schemeClr val="tx1"/>
                </a:solidFill>
                <a:effectLst/>
                <a:latin typeface="+mn-lt"/>
                <a:ea typeface="+mn-ea"/>
                <a:cs typeface="+mn-cs"/>
              </a:rPr>
              <a:t>Tertiary:</a:t>
            </a:r>
            <a:r>
              <a:rPr lang="en-US" sz="1200" b="0" i="0" kern="1200" baseline="0" dirty="0" smtClean="0">
                <a:solidFill>
                  <a:schemeClr val="tx1"/>
                </a:solidFill>
                <a:effectLst/>
                <a:latin typeface="+mn-lt"/>
                <a:ea typeface="+mn-ea"/>
                <a:cs typeface="+mn-cs"/>
              </a:rPr>
              <a:t> damage to the heart, lungs, brain (</a:t>
            </a:r>
            <a:r>
              <a:rPr lang="en-US" sz="1200" b="0" i="0" kern="1200" baseline="0" dirty="0" err="1" smtClean="0">
                <a:solidFill>
                  <a:schemeClr val="tx1"/>
                </a:solidFill>
                <a:effectLst/>
                <a:latin typeface="+mn-lt"/>
                <a:ea typeface="+mn-ea"/>
                <a:cs typeface="+mn-cs"/>
              </a:rPr>
              <a:t>neurosyphilis</a:t>
            </a:r>
            <a:r>
              <a:rPr lang="en-US" sz="1200" b="0" i="0" kern="1200" baseline="0" dirty="0" smtClean="0">
                <a:solidFill>
                  <a:schemeClr val="tx1"/>
                </a:solidFill>
                <a:effectLst/>
                <a:latin typeface="+mn-lt"/>
                <a:ea typeface="+mn-ea"/>
                <a:cs typeface="+mn-cs"/>
              </a:rPr>
              <a:t>).  </a:t>
            </a:r>
          </a:p>
          <a:p>
            <a:pPr fontAlgn="base"/>
            <a:endParaRPr lang="en-US" sz="1200" b="0" i="0" kern="1200" baseline="0" dirty="0" smtClean="0">
              <a:solidFill>
                <a:schemeClr val="tx1"/>
              </a:solidFill>
              <a:effectLst/>
              <a:latin typeface="+mn-lt"/>
              <a:ea typeface="+mn-ea"/>
              <a:cs typeface="+mn-cs"/>
            </a:endParaRPr>
          </a:p>
          <a:p>
            <a:pPr fontAlgn="base"/>
            <a:r>
              <a:rPr lang="en-US" sz="1200" b="1" i="0" u="sng" kern="1200" baseline="0" dirty="0" smtClean="0">
                <a:solidFill>
                  <a:schemeClr val="tx1"/>
                </a:solidFill>
                <a:effectLst/>
                <a:latin typeface="+mn-lt"/>
                <a:ea typeface="+mn-ea"/>
                <a:cs typeface="+mn-cs"/>
              </a:rPr>
              <a:t>Test</a:t>
            </a:r>
            <a:r>
              <a:rPr lang="en-US" sz="1200" b="0" i="0" kern="1200" baseline="0" dirty="0" smtClean="0">
                <a:solidFill>
                  <a:schemeClr val="tx1"/>
                </a:solidFill>
                <a:effectLst/>
                <a:latin typeface="+mn-lt"/>
                <a:ea typeface="+mn-ea"/>
                <a:cs typeface="+mn-cs"/>
              </a:rPr>
              <a:t>: blood testing - at Sexual Health Centre, </a:t>
            </a:r>
            <a:r>
              <a:rPr lang="en-US" sz="1200" b="0" i="0" kern="1200" baseline="0" dirty="0" err="1" smtClean="0">
                <a:solidFill>
                  <a:schemeClr val="tx1"/>
                </a:solidFill>
                <a:effectLst/>
                <a:latin typeface="+mn-lt"/>
                <a:ea typeface="+mn-ea"/>
                <a:cs typeface="+mn-cs"/>
              </a:rPr>
              <a:t>Dr</a:t>
            </a:r>
            <a:r>
              <a:rPr lang="en-US" sz="1200" b="0" i="0" kern="1200" baseline="0" dirty="0" smtClean="0">
                <a:solidFill>
                  <a:schemeClr val="tx1"/>
                </a:solidFill>
                <a:effectLst/>
                <a:latin typeface="+mn-lt"/>
                <a:ea typeface="+mn-ea"/>
                <a:cs typeface="+mn-cs"/>
              </a:rPr>
              <a:t>’.s office or walk in clinic.</a:t>
            </a:r>
          </a:p>
          <a:p>
            <a:pPr fontAlgn="base"/>
            <a:endParaRPr lang="en-US" sz="1200" b="0" i="0" kern="1200" baseline="0" dirty="0" smtClean="0">
              <a:solidFill>
                <a:schemeClr val="tx1"/>
              </a:solidFill>
              <a:effectLst/>
              <a:latin typeface="+mn-lt"/>
              <a:ea typeface="+mn-ea"/>
              <a:cs typeface="+mn-cs"/>
            </a:endParaRPr>
          </a:p>
          <a:p>
            <a:pPr fontAlgn="base"/>
            <a:r>
              <a:rPr lang="en-US" sz="1200" b="1" i="0" u="sng" kern="1200" baseline="0" dirty="0" smtClean="0">
                <a:solidFill>
                  <a:schemeClr val="tx1"/>
                </a:solidFill>
                <a:effectLst/>
                <a:latin typeface="+mn-lt"/>
                <a:ea typeface="+mn-ea"/>
                <a:cs typeface="+mn-cs"/>
              </a:rPr>
              <a:t>Treatment:</a:t>
            </a:r>
            <a:r>
              <a:rPr lang="en-US" sz="1200" b="0" i="0" kern="1200" baseline="0" dirty="0" smtClean="0">
                <a:solidFill>
                  <a:schemeClr val="tx1"/>
                </a:solidFill>
                <a:effectLst/>
                <a:latin typeface="+mn-lt"/>
                <a:ea typeface="+mn-ea"/>
                <a:cs typeface="+mn-cs"/>
              </a:rPr>
              <a:t> penicillin injections  </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D4831AC-00E7-4E75-BF54-412D8F8F079A}" type="slidenum">
              <a:rPr lang="en-US" smtClean="0"/>
              <a:t>8</a:t>
            </a:fld>
            <a:endParaRPr lang="en-US"/>
          </a:p>
        </p:txBody>
      </p:sp>
    </p:spTree>
    <p:extLst>
      <p:ext uri="{BB962C8B-B14F-4D97-AF65-F5344CB8AC3E}">
        <p14:creationId xmlns:p14="http://schemas.microsoft.com/office/powerpoint/2010/main" val="446985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100 types</a:t>
            </a:r>
            <a:r>
              <a:rPr lang="en-US" baseline="0" dirty="0" smtClean="0"/>
              <a:t> of </a:t>
            </a:r>
            <a:r>
              <a:rPr lang="en-US" baseline="0" dirty="0" err="1" smtClean="0"/>
              <a:t>HPV</a:t>
            </a:r>
            <a:r>
              <a:rPr lang="en-US" baseline="0" dirty="0" smtClean="0"/>
              <a:t> – some can lead to cancer</a:t>
            </a:r>
          </a:p>
          <a:p>
            <a:r>
              <a:rPr lang="en-US" baseline="0" dirty="0" smtClean="0"/>
              <a:t>Gardasil Vaccine protects against many cancer causing strains</a:t>
            </a:r>
          </a:p>
          <a:p>
            <a:r>
              <a:rPr lang="en-US" baseline="0" dirty="0" smtClean="0"/>
              <a:t>Once infected this virus lives on the skin of the genitals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CA" sz="1200" b="1" i="0" u="sng" strike="noStrike" kern="1200" cap="none" spc="0" normalizeH="0" baseline="0" noProof="0" dirty="0" smtClean="0">
              <a:ln>
                <a:noFill/>
              </a:ln>
              <a:solidFill>
                <a:srgbClr val="000000"/>
              </a:solidFill>
              <a:effectLst/>
              <a:uLnTx/>
              <a:uFillTx/>
              <a:latin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CA" sz="1200" b="1" i="0" u="sng" strike="noStrike" kern="1200" cap="none" spc="0" normalizeH="0" baseline="0" noProof="0" dirty="0" smtClean="0">
                <a:ln>
                  <a:noFill/>
                </a:ln>
                <a:solidFill>
                  <a:srgbClr val="000000"/>
                </a:solidFill>
                <a:effectLst/>
                <a:uLnTx/>
                <a:uFillTx/>
                <a:latin typeface="Arial" charset="0"/>
              </a:rPr>
              <a:t>Symptoms: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Many people have no symptoms however others may develop genital warts within 1-8 months.</a:t>
            </a:r>
            <a:endParaRPr kumimoji="0" lang="en-CA" sz="1200" b="0" i="0" u="none" strike="noStrike" kern="1200" cap="none" spc="0" normalizeH="0" baseline="0" noProof="0" dirty="0" smtClean="0">
              <a:ln>
                <a:noFill/>
              </a:ln>
              <a:solidFill>
                <a:srgbClr val="000000"/>
              </a:solidFill>
              <a:effectLst/>
              <a:uLnTx/>
              <a:uFillTx/>
              <a:latin typeface="Arial" charset="0"/>
            </a:endParaRP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CA" sz="1200" b="0" i="0" u="none" strike="noStrike" kern="1200" cap="none" spc="0" normalizeH="0" baseline="0" noProof="0" dirty="0" smtClean="0">
                <a:ln>
                  <a:noFill/>
                </a:ln>
                <a:solidFill>
                  <a:srgbClr val="000000"/>
                </a:solidFill>
                <a:effectLst/>
                <a:uLnTx/>
                <a:uFillTx/>
                <a:latin typeface="Arial" charset="0"/>
              </a:rPr>
              <a:t>Warts can be single or found in clusters in and around the genital area (penis, scrotum, vaginal walls, cervix, vulva, anus)</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CA" sz="1200" b="0" i="0" u="none" strike="noStrike" kern="1200" cap="none" spc="0" normalizeH="0" baseline="0" noProof="0" dirty="0" smtClean="0">
                <a:ln>
                  <a:noFill/>
                </a:ln>
                <a:solidFill>
                  <a:srgbClr val="000000"/>
                </a:solidFill>
                <a:effectLst/>
                <a:uLnTx/>
                <a:uFillTx/>
                <a:latin typeface="Arial" charset="0"/>
              </a:rPr>
              <a:t>Warts may be round, flat or cauliflower – like shaped bumps that are flesh / yellow/ gray coloured.  </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Itching bleeding/discomfort with sex – not painful (just like any other warts)</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kumimoji="0" lang="en-US" sz="1200" b="1" i="0" u="sng" strike="noStrike" kern="1200" cap="none" spc="0" normalizeH="0" baseline="0" noProof="0" dirty="0" smtClean="0">
                <a:ln>
                  <a:noFill/>
                </a:ln>
                <a:solidFill>
                  <a:prstClr val="black"/>
                </a:solidFill>
                <a:effectLst/>
                <a:uLnTx/>
                <a:uFillTx/>
                <a:latin typeface="+mn-lt"/>
              </a:rPr>
              <a:t>Spread:</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Direct sexual contact (vaginal/anal).  Intimate contact (genital rubbing). </a:t>
            </a:r>
            <a:r>
              <a:rPr kumimoji="0" lang="en-US" sz="1200" b="0" i="0" u="none" strike="noStrike" kern="1200" cap="none" spc="0" normalizeH="0" baseline="0" noProof="0" dirty="0" err="1" smtClean="0">
                <a:ln>
                  <a:noFill/>
                </a:ln>
                <a:solidFill>
                  <a:prstClr val="black"/>
                </a:solidFill>
                <a:effectLst/>
                <a:uLnTx/>
                <a:uFillTx/>
                <a:latin typeface="+mn-lt"/>
              </a:rPr>
              <a:t>HPV</a:t>
            </a:r>
            <a:r>
              <a:rPr kumimoji="0" lang="en-US" sz="1200" b="0" i="0" u="none" strike="noStrike" kern="1200" cap="none" spc="0" normalizeH="0" baseline="0" noProof="0" dirty="0" smtClean="0">
                <a:ln>
                  <a:noFill/>
                </a:ln>
                <a:solidFill>
                  <a:prstClr val="black"/>
                </a:solidFill>
                <a:effectLst/>
                <a:uLnTx/>
                <a:uFillTx/>
                <a:latin typeface="+mn-lt"/>
              </a:rPr>
              <a:t> can be spread through oral sex</a:t>
            </a:r>
            <a:endParaRPr kumimoji="0" lang="en-CA" sz="1200" b="0" i="0" u="none" strike="noStrike" kern="1200" cap="none" spc="0" normalizeH="0" baseline="0" noProof="0" dirty="0" smtClean="0">
              <a:ln>
                <a:noFill/>
              </a:ln>
              <a:solidFill>
                <a:srgbClr val="000000"/>
              </a:solidFill>
              <a:effectLst/>
              <a:uLnTx/>
              <a:uFillTx/>
              <a:latin typeface="Arial" charset="0"/>
            </a:endParaRP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CA" sz="1200" b="0" i="0" u="none" strike="noStrike" kern="1200" cap="none" spc="0" normalizeH="0" baseline="0" noProof="0" dirty="0" smtClean="0">
                <a:ln>
                  <a:noFill/>
                </a:ln>
                <a:solidFill>
                  <a:srgbClr val="000000"/>
                </a:solidFill>
                <a:effectLst/>
                <a:uLnTx/>
                <a:uFillTx/>
                <a:latin typeface="Arial" charset="0"/>
              </a:rPr>
              <a:t>Can be spread even if no warts are present</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CA" sz="1200" b="0" i="0" u="none" strike="noStrike" kern="1200" cap="none" spc="0" normalizeH="0" baseline="0" noProof="0" dirty="0" smtClean="0">
                <a:ln>
                  <a:noFill/>
                </a:ln>
                <a:solidFill>
                  <a:srgbClr val="000000"/>
                </a:solidFill>
                <a:effectLst/>
                <a:uLnTx/>
                <a:uFillTx/>
                <a:latin typeface="Arial" charset="0"/>
              </a:rPr>
              <a:t>Condom may not fully protect you (WHY? – only covers the penis)</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kumimoji="0" lang="en-CA" sz="1200" b="1" i="0" u="sng" strike="noStrike" kern="1200" cap="none" spc="0" normalizeH="0" baseline="0" noProof="0" dirty="0" smtClean="0">
              <a:ln>
                <a:noFill/>
              </a:ln>
              <a:solidFill>
                <a:srgbClr val="000000"/>
              </a:solidFill>
              <a:effectLst/>
              <a:uLnTx/>
              <a:uFillTx/>
              <a:latin typeface="Arial" charset="0"/>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kumimoji="0" lang="en-CA" sz="1200" b="1" i="0" u="sng" strike="noStrike" kern="1200" cap="none" spc="0" normalizeH="0" baseline="0" noProof="0" dirty="0" smtClean="0">
                <a:ln>
                  <a:noFill/>
                </a:ln>
                <a:solidFill>
                  <a:srgbClr val="000000"/>
                </a:solidFill>
                <a:effectLst/>
                <a:uLnTx/>
                <a:uFillTx/>
                <a:latin typeface="Arial" charset="0"/>
              </a:rPr>
              <a:t>Test:</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kumimoji="0" lang="en-CA" sz="1200" b="0" i="0" u="none" strike="noStrike" kern="1200" cap="none" spc="0" normalizeH="0" baseline="0" noProof="0" dirty="0" smtClean="0">
                <a:ln>
                  <a:noFill/>
                </a:ln>
                <a:solidFill>
                  <a:srgbClr val="000000"/>
                </a:solidFill>
                <a:effectLst/>
                <a:uLnTx/>
                <a:uFillTx/>
                <a:latin typeface="Arial" charset="0"/>
              </a:rPr>
              <a:t>Checked by a Doctor or Nurse Practitioner if bumps are showing</a:t>
            </a: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kumimoji="0" lang="en-CA" sz="1200" b="1" i="0" u="sng" strike="noStrike" kern="1200" cap="none" spc="0" normalizeH="0" baseline="0" noProof="0" dirty="0" smtClean="0">
              <a:ln>
                <a:noFill/>
              </a:ln>
              <a:solidFill>
                <a:srgbClr val="000000"/>
              </a:solidFill>
              <a:effectLst/>
              <a:uLnTx/>
              <a:uFillTx/>
              <a:latin typeface="Arial" charset="0"/>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kumimoji="0" lang="en-CA" sz="1200" b="1" i="0" u="sng" strike="noStrike" kern="1200" cap="none" spc="0" normalizeH="0" baseline="0" noProof="0" dirty="0" smtClean="0">
                <a:ln>
                  <a:noFill/>
                </a:ln>
                <a:solidFill>
                  <a:srgbClr val="000000"/>
                </a:solidFill>
                <a:effectLst/>
                <a:uLnTx/>
                <a:uFillTx/>
                <a:latin typeface="Arial" charset="0"/>
              </a:rPr>
              <a:t>Treatment:</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CA" sz="1200" b="0" i="0" u="none" strike="noStrike" kern="1200" cap="none" spc="0" normalizeH="0" baseline="0" noProof="0" dirty="0" smtClean="0">
                <a:ln>
                  <a:noFill/>
                </a:ln>
                <a:solidFill>
                  <a:srgbClr val="000000"/>
                </a:solidFill>
                <a:effectLst/>
                <a:uLnTx/>
                <a:uFillTx/>
                <a:latin typeface="Arial" charset="0"/>
              </a:rPr>
              <a:t>There is no cure to eliminate HPV infection.</a:t>
            </a:r>
            <a:endParaRPr kumimoji="0" lang="en-CA" sz="1200" b="1" i="0" u="sng" strike="noStrike" kern="1200" cap="none" spc="0" normalizeH="0" baseline="0" noProof="0" dirty="0" smtClean="0">
              <a:ln>
                <a:noFill/>
              </a:ln>
              <a:solidFill>
                <a:srgbClr val="000000"/>
              </a:solidFill>
              <a:effectLst/>
              <a:uLnTx/>
              <a:uFillTx/>
              <a:latin typeface="Arial" charset="0"/>
            </a:endParaRP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CA" sz="1200" b="0" i="0" u="none" strike="noStrike" kern="1200" cap="none" spc="0" normalizeH="0" baseline="0" noProof="0" dirty="0" smtClean="0">
                <a:ln>
                  <a:noFill/>
                </a:ln>
                <a:solidFill>
                  <a:srgbClr val="000000"/>
                </a:solidFill>
                <a:effectLst/>
                <a:uLnTx/>
                <a:uFillTx/>
                <a:latin typeface="Arial" charset="0"/>
              </a:rPr>
              <a:t>The good news is that most warts will go away by themselves over time. </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CA" sz="1200" b="0" i="0" u="none" strike="noStrike" kern="1200" cap="none" spc="0" normalizeH="0" baseline="0" noProof="0" dirty="0" smtClean="0">
                <a:ln>
                  <a:noFill/>
                </a:ln>
                <a:solidFill>
                  <a:srgbClr val="000000"/>
                </a:solidFill>
                <a:effectLst/>
                <a:uLnTx/>
                <a:uFillTx/>
                <a:latin typeface="Arial" charset="0"/>
              </a:rPr>
              <a:t>For people who want treatment - a doctor or nurse practitioner may freeze the wart with sprays, or liquids depending on the type of wart and where it is.  Sometimes a special cream can be ordered that helps the immune system fight HPV.</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CA" sz="1200" b="0" i="0" u="none" strike="noStrike" kern="1200" cap="none" spc="0" normalizeH="0" baseline="0" noProof="0" dirty="0" smtClean="0">
                <a:ln>
                  <a:noFill/>
                </a:ln>
                <a:solidFill>
                  <a:srgbClr val="000000"/>
                </a:solidFill>
                <a:effectLst/>
                <a:uLnTx/>
                <a:uFillTx/>
                <a:latin typeface="Arial" charset="0"/>
              </a:rPr>
              <a:t>Most symptoms clear within 2 years</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CA" sz="1200" b="0" i="0" u="none" strike="noStrike" kern="1200" cap="none" spc="0" normalizeH="0" baseline="0" noProof="0" dirty="0" smtClean="0">
                <a:ln>
                  <a:noFill/>
                </a:ln>
                <a:solidFill>
                  <a:srgbClr val="000000"/>
                </a:solidFill>
                <a:effectLst/>
                <a:uLnTx/>
                <a:uFillTx/>
                <a:latin typeface="Arial" charset="0"/>
              </a:rPr>
              <a:t>The warts can reappear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u="sng"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u="sng" baseline="0" dirty="0" smtClean="0"/>
              <a:t>Important Information: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Avoid sex when tingling/burning starts until lesions have completely healed.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It is important for women to have regular Pap tests done after the age of 21.</a:t>
            </a:r>
            <a:endParaRPr lang="en-US" b="1" dirty="0" smtClean="0">
              <a:solidFill>
                <a:srgbClr val="FF0000"/>
              </a:solidFill>
            </a:endParaRPr>
          </a:p>
          <a:p>
            <a:endParaRPr kumimoji="0" lang="en-US" sz="1200" b="1" i="0" u="sng" strike="noStrike" kern="1200" cap="none" spc="0" normalizeH="0" baseline="0" noProof="0" dirty="0" smtClean="0">
              <a:ln>
                <a:noFill/>
              </a:ln>
              <a:solidFill>
                <a:prstClr val="black"/>
              </a:solidFill>
              <a:effectLst/>
              <a:uLnTx/>
              <a:uFillTx/>
              <a:latin typeface="+mn-lt"/>
            </a:endParaRPr>
          </a:p>
          <a:p>
            <a:r>
              <a:rPr kumimoji="0" lang="en-US" sz="1200" b="1" i="0" u="sng" strike="noStrike" kern="1200" cap="none" spc="0" normalizeH="0" baseline="0" noProof="0" dirty="0" smtClean="0">
                <a:ln>
                  <a:noFill/>
                </a:ln>
                <a:solidFill>
                  <a:prstClr val="black"/>
                </a:solidFill>
                <a:effectLst/>
                <a:uLnTx/>
                <a:uFillTx/>
                <a:latin typeface="+mn-lt"/>
              </a:rPr>
              <a:t>Complications</a:t>
            </a:r>
            <a:r>
              <a:rPr kumimoji="0" lang="en-US" sz="1200" b="0" i="0" u="none" strike="noStrike" kern="1200" cap="none" spc="0" normalizeH="0" baseline="0" noProof="0" dirty="0" smtClean="0">
                <a:ln>
                  <a:noFill/>
                </a:ln>
                <a:solidFill>
                  <a:prstClr val="black"/>
                </a:solidFill>
                <a:effectLst/>
                <a:uLnTx/>
                <a:uFillTx/>
                <a:latin typeface="+mn-lt"/>
              </a:rPr>
              <a:t>:</a:t>
            </a:r>
          </a:p>
          <a:p>
            <a:pPr marL="171450" indent="-171450">
              <a:buFont typeface="Arial" panose="020B0604020202020204" pitchFamily="34" charset="0"/>
              <a:buChar char="•"/>
            </a:pPr>
            <a:r>
              <a:rPr kumimoji="0" lang="en-US" sz="1200" b="0" i="0" u="none" strike="noStrike" kern="1200" cap="none" spc="0" normalizeH="0" baseline="0" noProof="0" dirty="0" smtClean="0">
                <a:ln>
                  <a:noFill/>
                </a:ln>
                <a:solidFill>
                  <a:prstClr val="black"/>
                </a:solidFill>
                <a:effectLst/>
                <a:uLnTx/>
                <a:uFillTx/>
                <a:latin typeface="+mn-lt"/>
              </a:rPr>
              <a:t> Re-occurrence, cancers, depression and sexual dysfunction</a:t>
            </a:r>
          </a:p>
          <a:p>
            <a:endParaRPr lang="en-US" b="1" u="sng" dirty="0" smtClean="0"/>
          </a:p>
          <a:p>
            <a:r>
              <a:rPr lang="en-US" b="1" u="sng" dirty="0" smtClean="0"/>
              <a:t>Prevention: </a:t>
            </a:r>
          </a:p>
          <a:p>
            <a:r>
              <a:rPr lang="en-US" dirty="0" smtClean="0"/>
              <a:t>Gardasil Vaccine</a:t>
            </a:r>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CA" sz="1200" b="1" i="0" u="none" strike="noStrike" kern="1200" cap="none" spc="0" normalizeH="0" baseline="0" noProof="0" dirty="0" smtClean="0">
              <a:ln>
                <a:noFill/>
              </a:ln>
              <a:solidFill>
                <a:srgbClr val="000000"/>
              </a:solidFill>
              <a:effectLst/>
              <a:uLnTx/>
              <a:uFillTx/>
              <a:latin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CA" sz="1200" b="1" i="0" u="sng" strike="noStrike" kern="1200" cap="none" spc="0" normalizeH="0" baseline="0" noProof="0" dirty="0" smtClean="0">
              <a:ln>
                <a:noFill/>
              </a:ln>
              <a:solidFill>
                <a:srgbClr val="000000"/>
              </a:solidFill>
              <a:effectLst/>
              <a:uLnTx/>
              <a:uFillTx/>
              <a:latin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CA" sz="1200" b="1" i="0" u="sng" strike="noStrike" kern="1200" cap="none" spc="0" normalizeH="0" baseline="0" noProof="0" dirty="0" smtClean="0">
              <a:ln>
                <a:noFill/>
              </a:ln>
              <a:solidFill>
                <a:srgbClr val="000000"/>
              </a:solidFill>
              <a:effectLst/>
              <a:uLnTx/>
              <a:uFillTx/>
              <a:latin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charset="0"/>
            </a:endParaRPr>
          </a:p>
          <a:p>
            <a:endParaRPr lang="en-US" dirty="0"/>
          </a:p>
        </p:txBody>
      </p:sp>
      <p:sp>
        <p:nvSpPr>
          <p:cNvPr id="4" name="Slide Number Placeholder 3"/>
          <p:cNvSpPr>
            <a:spLocks noGrp="1"/>
          </p:cNvSpPr>
          <p:nvPr>
            <p:ph type="sldNum" sz="quarter" idx="10"/>
          </p:nvPr>
        </p:nvSpPr>
        <p:spPr/>
        <p:txBody>
          <a:bodyPr/>
          <a:lstStyle/>
          <a:p>
            <a:fld id="{CD4831AC-00E7-4E75-BF54-412D8F8F079A}" type="slidenum">
              <a:rPr lang="en-US" smtClean="0"/>
              <a:t>9</a:t>
            </a:fld>
            <a:endParaRPr lang="en-US"/>
          </a:p>
        </p:txBody>
      </p:sp>
    </p:spTree>
    <p:extLst>
      <p:ext uri="{BB962C8B-B14F-4D97-AF65-F5344CB8AC3E}">
        <p14:creationId xmlns:p14="http://schemas.microsoft.com/office/powerpoint/2010/main" val="997534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3468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A2BC11-3607-470D-BA18-BEB46717AD88}" type="datetimeFigureOut">
              <a:rPr lang="en-US" smtClean="0">
                <a:solidFill>
                  <a:prstClr val="black">
                    <a:tint val="75000"/>
                  </a:prstClr>
                </a:solidFill>
              </a:rPr>
              <a:pPr/>
              <a:t>2019-08-20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3962400" y="6356350"/>
            <a:ext cx="457200" cy="365125"/>
          </a:xfrm>
          <a:prstGeom prst="rect">
            <a:avLst/>
          </a:prstGeom>
        </p:spPr>
        <p:txBody>
          <a:bodyPr/>
          <a:lstStyle/>
          <a:p>
            <a:fld id="{E50E9712-9639-4E1F-B3B6-7D6E0AA135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7595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6800"/>
            <a:ext cx="6019800" cy="5059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A2BC11-3607-470D-BA18-BEB46717AD88}" type="datetimeFigureOut">
              <a:rPr lang="en-US" smtClean="0">
                <a:solidFill>
                  <a:prstClr val="black">
                    <a:tint val="75000"/>
                  </a:prstClr>
                </a:solidFill>
              </a:rPr>
              <a:pPr/>
              <a:t>2019-08-20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3962400" y="6356350"/>
            <a:ext cx="457200" cy="365125"/>
          </a:xfrm>
          <a:prstGeom prst="rect">
            <a:avLst/>
          </a:prstGeom>
        </p:spPr>
        <p:txBody>
          <a:bodyPr/>
          <a:lstStyle/>
          <a:p>
            <a:fld id="{E50E9712-9639-4E1F-B3B6-7D6E0AA135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3946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2057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CA"/>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724A7A3E-8F0C-49B4-AF5D-005EF479D478}" type="slidenum">
              <a:rPr lang="en-US"/>
              <a:pPr>
                <a:defRPr/>
              </a:pPr>
              <a:t>‹#›</a:t>
            </a:fld>
            <a:endParaRPr lang="en-US" dirty="0"/>
          </a:p>
        </p:txBody>
      </p:sp>
    </p:spTree>
    <p:extLst>
      <p:ext uri="{BB962C8B-B14F-4D97-AF65-F5344CB8AC3E}">
        <p14:creationId xmlns:p14="http://schemas.microsoft.com/office/powerpoint/2010/main" val="308844530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A2BC11-3607-470D-BA18-BEB46717AD88}" type="datetimeFigureOut">
              <a:rPr lang="en-US" smtClean="0">
                <a:solidFill>
                  <a:prstClr val="black">
                    <a:tint val="75000"/>
                  </a:prstClr>
                </a:solidFill>
              </a:rPr>
              <a:pPr/>
              <a:t>2019-08-20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4"/>
          <p:cNvSpPr>
            <a:spLocks noGrp="1"/>
          </p:cNvSpPr>
          <p:nvPr>
            <p:ph type="sldNum" sz="quarter" idx="12"/>
          </p:nvPr>
        </p:nvSpPr>
        <p:spPr>
          <a:xfrm>
            <a:off x="3962400" y="6356350"/>
            <a:ext cx="533400" cy="365125"/>
          </a:xfrm>
          <a:prstGeom prst="rect">
            <a:avLst/>
          </a:prstGeom>
        </p:spPr>
        <p:txBody>
          <a:bodyPr/>
          <a:lstStyle/>
          <a:p>
            <a:fld id="{E50E9712-9639-4E1F-B3B6-7D6E0AA135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5827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A2BC11-3607-470D-BA18-BEB46717AD88}" type="datetimeFigureOut">
              <a:rPr lang="en-US" smtClean="0">
                <a:solidFill>
                  <a:prstClr val="black">
                    <a:tint val="75000"/>
                  </a:prstClr>
                </a:solidFill>
              </a:rPr>
              <a:pPr/>
              <a:t>2019-08-20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4"/>
          <p:cNvSpPr>
            <a:spLocks noGrp="1"/>
          </p:cNvSpPr>
          <p:nvPr>
            <p:ph type="sldNum" sz="quarter" idx="12"/>
          </p:nvPr>
        </p:nvSpPr>
        <p:spPr>
          <a:xfrm>
            <a:off x="3962400" y="6356350"/>
            <a:ext cx="533400" cy="365125"/>
          </a:xfrm>
          <a:prstGeom prst="rect">
            <a:avLst/>
          </a:prstGeom>
        </p:spPr>
        <p:txBody>
          <a:bodyPr/>
          <a:lstStyle/>
          <a:p>
            <a:fld id="{E50E9712-9639-4E1F-B3B6-7D6E0AA135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9353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A2BC11-3607-470D-BA18-BEB46717AD88}" type="datetimeFigureOut">
              <a:rPr lang="en-US" smtClean="0">
                <a:solidFill>
                  <a:prstClr val="black">
                    <a:tint val="75000"/>
                  </a:prstClr>
                </a:solidFill>
              </a:rPr>
              <a:pPr/>
              <a:t>2019-08-20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4"/>
          <p:cNvSpPr>
            <a:spLocks noGrp="1"/>
          </p:cNvSpPr>
          <p:nvPr>
            <p:ph type="sldNum" sz="quarter" idx="12"/>
          </p:nvPr>
        </p:nvSpPr>
        <p:spPr>
          <a:xfrm>
            <a:off x="3962400" y="6356350"/>
            <a:ext cx="533400" cy="365125"/>
          </a:xfrm>
          <a:prstGeom prst="rect">
            <a:avLst/>
          </a:prstGeom>
        </p:spPr>
        <p:txBody>
          <a:bodyPr/>
          <a:lstStyle/>
          <a:p>
            <a:fld id="{E50E9712-9639-4E1F-B3B6-7D6E0AA135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87746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906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A2BC11-3607-470D-BA18-BEB46717AD88}" type="datetimeFigureOut">
              <a:rPr lang="en-US" smtClean="0">
                <a:solidFill>
                  <a:prstClr val="black">
                    <a:tint val="75000"/>
                  </a:prstClr>
                </a:solidFill>
              </a:rPr>
              <a:pPr/>
              <a:t>2019-08-20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4"/>
          <p:cNvSpPr>
            <a:spLocks noGrp="1"/>
          </p:cNvSpPr>
          <p:nvPr>
            <p:ph type="sldNum" sz="quarter" idx="12"/>
          </p:nvPr>
        </p:nvSpPr>
        <p:spPr>
          <a:xfrm>
            <a:off x="3962400" y="6356350"/>
            <a:ext cx="533400" cy="365125"/>
          </a:xfrm>
          <a:prstGeom prst="rect">
            <a:avLst/>
          </a:prstGeom>
        </p:spPr>
        <p:txBody>
          <a:bodyPr/>
          <a:lstStyle/>
          <a:p>
            <a:fld id="{E50E9712-9639-4E1F-B3B6-7D6E0AA135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5021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A2BC11-3607-470D-BA18-BEB46717AD88}" type="datetimeFigureOut">
              <a:rPr lang="en-US" smtClean="0">
                <a:solidFill>
                  <a:prstClr val="black">
                    <a:tint val="75000"/>
                  </a:prstClr>
                </a:solidFill>
              </a:rPr>
              <a:pPr/>
              <a:t>2019-08-20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3962400" y="6356350"/>
            <a:ext cx="533400" cy="365125"/>
          </a:xfrm>
          <a:prstGeom prst="rect">
            <a:avLst/>
          </a:prstGeom>
        </p:spPr>
        <p:txBody>
          <a:bodyPr/>
          <a:lstStyle/>
          <a:p>
            <a:fld id="{E50E9712-9639-4E1F-B3B6-7D6E0AA135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6180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A2BC11-3607-470D-BA18-BEB46717AD88}" type="datetimeFigureOut">
              <a:rPr lang="en-US" smtClean="0">
                <a:solidFill>
                  <a:prstClr val="black">
                    <a:tint val="75000"/>
                  </a:prstClr>
                </a:solidFill>
              </a:rPr>
              <a:pPr/>
              <a:t>2019-08-20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3962400" y="6356350"/>
            <a:ext cx="457200" cy="365125"/>
          </a:xfrm>
          <a:prstGeom prst="rect">
            <a:avLst/>
          </a:prstGeom>
        </p:spPr>
        <p:txBody>
          <a:bodyPr/>
          <a:lstStyle/>
          <a:p>
            <a:fld id="{E50E9712-9639-4E1F-B3B6-7D6E0AA135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693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3008313" cy="101458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838200"/>
            <a:ext cx="5111750" cy="52577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000251"/>
            <a:ext cx="3008313" cy="4095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A2BC11-3607-470D-BA18-BEB46717AD88}" type="datetimeFigureOut">
              <a:rPr lang="en-US" smtClean="0">
                <a:solidFill>
                  <a:prstClr val="black">
                    <a:tint val="75000"/>
                  </a:prstClr>
                </a:solidFill>
              </a:rPr>
              <a:pPr/>
              <a:t>2019-08-20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3962400" y="6356350"/>
            <a:ext cx="457200" cy="365125"/>
          </a:xfrm>
          <a:prstGeom prst="rect">
            <a:avLst/>
          </a:prstGeom>
        </p:spPr>
        <p:txBody>
          <a:bodyPr/>
          <a:lstStyle/>
          <a:p>
            <a:fld id="{E50E9712-9639-4E1F-B3B6-7D6E0AA135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748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990599"/>
            <a:ext cx="5486400" cy="3736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A2BC11-3607-470D-BA18-BEB46717AD88}" type="datetimeFigureOut">
              <a:rPr lang="en-US" smtClean="0">
                <a:solidFill>
                  <a:prstClr val="black">
                    <a:tint val="75000"/>
                  </a:prstClr>
                </a:solidFill>
              </a:rPr>
              <a:pPr/>
              <a:t>2019-08-20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3962400" y="6356350"/>
            <a:ext cx="457200" cy="365125"/>
          </a:xfrm>
          <a:prstGeom prst="rect">
            <a:avLst/>
          </a:prstGeom>
        </p:spPr>
        <p:txBody>
          <a:bodyPr/>
          <a:lstStyle/>
          <a:p>
            <a:fld id="{E50E9712-9639-4E1F-B3B6-7D6E0AA135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08588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935163"/>
            <a:ext cx="8229600" cy="4191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1066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2BC11-3607-470D-BA18-BEB46717AD88}" type="datetimeFigureOut">
              <a:rPr lang="en-US" smtClean="0">
                <a:solidFill>
                  <a:prstClr val="black">
                    <a:tint val="75000"/>
                  </a:prstClr>
                </a:solidFill>
              </a:rPr>
              <a:pPr/>
              <a:t>2019-08-20</a:t>
            </a:fld>
            <a:endParaRPr lang="en-US">
              <a:solidFill>
                <a:prstClr val="black">
                  <a:tint val="75000"/>
                </a:prstClr>
              </a:solidFill>
            </a:endParaRPr>
          </a:p>
        </p:txBody>
      </p:sp>
      <p:sp>
        <p:nvSpPr>
          <p:cNvPr id="5" name="Footer Placeholder 4"/>
          <p:cNvSpPr>
            <a:spLocks noGrp="1"/>
          </p:cNvSpPr>
          <p:nvPr>
            <p:ph type="ftr" sz="quarter" idx="3"/>
          </p:nvPr>
        </p:nvSpPr>
        <p:spPr>
          <a:xfrm>
            <a:off x="1600200" y="6356350"/>
            <a:ext cx="2286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9144000" cy="795528"/>
          </a:xfrm>
          <a:prstGeom prst="rect">
            <a:avLst/>
          </a:prstGeom>
        </p:spPr>
      </p:pic>
      <p:sp>
        <p:nvSpPr>
          <p:cNvPr id="7" name="Slide Number Placeholder 4"/>
          <p:cNvSpPr>
            <a:spLocks noGrp="1"/>
          </p:cNvSpPr>
          <p:nvPr>
            <p:ph type="sldNum" sz="quarter" idx="4"/>
          </p:nvPr>
        </p:nvSpPr>
        <p:spPr>
          <a:xfrm>
            <a:off x="3962400" y="6356350"/>
            <a:ext cx="533400" cy="365125"/>
          </a:xfrm>
          <a:prstGeom prst="rect">
            <a:avLst/>
          </a:prstGeom>
        </p:spPr>
        <p:txBody>
          <a:bodyPr/>
          <a:lstStyle/>
          <a:p>
            <a:fld id="{E50E9712-9639-4E1F-B3B6-7D6E0AA135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702807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36" r:id="rId13"/>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niagararegion.ca/health"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noAutofit/>
          </a:bodyPr>
          <a:lstStyle/>
          <a:p>
            <a:pPr algn="ctr"/>
            <a:r>
              <a:rPr lang="en-US" sz="6600" b="1" dirty="0">
                <a:ln w="17780" cmpd="sng">
                  <a:noFill/>
                  <a:prstDash val="solid"/>
                  <a:miter lim="800000"/>
                </a:ln>
                <a:solidFill>
                  <a:schemeClr val="tx2"/>
                </a:solidFill>
                <a:effectLst>
                  <a:outerShdw blurRad="55000" dist="50800" dir="5400000" algn="tl">
                    <a:srgbClr val="000000">
                      <a:alpha val="33000"/>
                    </a:srgbClr>
                  </a:outerShdw>
                </a:effectLst>
              </a:rPr>
              <a:t>Sexually Transmitted Infections</a:t>
            </a:r>
            <a:endParaRPr lang="en-CA" sz="6600" dirty="0"/>
          </a:p>
        </p:txBody>
      </p:sp>
    </p:spTree>
    <p:extLst>
      <p:ext uri="{BB962C8B-B14F-4D97-AF65-F5344CB8AC3E}">
        <p14:creationId xmlns:p14="http://schemas.microsoft.com/office/powerpoint/2010/main" val="1575003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2209800"/>
            <a:ext cx="4038600" cy="4343400"/>
          </a:xfrm>
        </p:spPr>
        <p:txBody>
          <a:bodyPr>
            <a:normAutofit/>
          </a:bodyPr>
          <a:lstStyle/>
          <a:p>
            <a:r>
              <a:rPr lang="en-US" sz="2800" dirty="0" smtClean="0"/>
              <a:t>Viral - yours for life</a:t>
            </a:r>
          </a:p>
          <a:p>
            <a:r>
              <a:rPr lang="en-US" sz="2800" dirty="0" smtClean="0"/>
              <a:t>Herpes Simplex Virus Type 1 - Oral </a:t>
            </a:r>
            <a:r>
              <a:rPr lang="en-US" sz="2800" dirty="0"/>
              <a:t>Herpes</a:t>
            </a:r>
          </a:p>
          <a:p>
            <a:r>
              <a:rPr lang="en-US" sz="2800" dirty="0" smtClean="0"/>
              <a:t>Herpes Simplex Virus Type 2 - </a:t>
            </a:r>
            <a:r>
              <a:rPr lang="en-US" sz="2800" dirty="0"/>
              <a:t>Genital </a:t>
            </a:r>
            <a:r>
              <a:rPr lang="en-US" sz="2800" dirty="0" smtClean="0"/>
              <a:t>Herpes</a:t>
            </a:r>
          </a:p>
          <a:p>
            <a:r>
              <a:rPr lang="en-US" sz="2800" dirty="0" smtClean="0"/>
              <a:t>Sores go away and come back during “outbreaks”</a:t>
            </a:r>
          </a:p>
        </p:txBody>
      </p:sp>
      <p:sp>
        <p:nvSpPr>
          <p:cNvPr id="5" name="Rectangle 4" descr="&quot;&quot;"/>
          <p:cNvSpPr/>
          <p:nvPr/>
        </p:nvSpPr>
        <p:spPr>
          <a:xfrm>
            <a:off x="1905000" y="881432"/>
            <a:ext cx="4800600" cy="1089025"/>
          </a:xfrm>
          <a:prstGeom prst="rect">
            <a:avLst/>
          </a:prstGeom>
          <a:gradFill flip="none" rotWithShape="1">
            <a:gsLst>
              <a:gs pos="0">
                <a:srgbClr val="4C7F76">
                  <a:shade val="30000"/>
                  <a:satMod val="115000"/>
                </a:srgbClr>
              </a:gs>
              <a:gs pos="50000">
                <a:srgbClr val="4C7F76">
                  <a:shade val="67500"/>
                  <a:satMod val="115000"/>
                </a:srgbClr>
              </a:gs>
              <a:gs pos="100000">
                <a:srgbClr val="4C7F76">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400"/>
          </a:p>
        </p:txBody>
      </p:sp>
      <p:sp>
        <p:nvSpPr>
          <p:cNvPr id="6" name="Rectangle 5"/>
          <p:cNvSpPr/>
          <p:nvPr/>
        </p:nvSpPr>
        <p:spPr>
          <a:xfrm>
            <a:off x="-152401" y="775518"/>
            <a:ext cx="9144001" cy="1107996"/>
          </a:xfrm>
          <a:prstGeom prst="rect">
            <a:avLst/>
          </a:prstGeom>
        </p:spPr>
        <p:txBody>
          <a:bodyPr wrap="square">
            <a:spAutoFit/>
          </a:bodyPr>
          <a:lstStyle/>
          <a:p>
            <a:pPr algn="ctr">
              <a:defRPr/>
            </a:pPr>
            <a:r>
              <a:rPr lang="en-US" sz="6600" b="1" dirty="0">
                <a:solidFill>
                  <a:schemeClr val="lt1"/>
                </a:solidFill>
                <a:effectLst>
                  <a:outerShdw blurRad="38100" dist="38100" dir="2700000" algn="tl">
                    <a:srgbClr val="000000">
                      <a:alpha val="43137"/>
                    </a:srgbClr>
                  </a:outerShdw>
                </a:effectLst>
                <a:latin typeface="+mj-lt"/>
              </a:rPr>
              <a:t>Herpes</a:t>
            </a:r>
            <a:endParaRPr lang="en-CA" sz="6600" b="1" dirty="0">
              <a:solidFill>
                <a:schemeClr val="lt1"/>
              </a:solidFill>
              <a:effectLst>
                <a:outerShdw blurRad="38100" dist="38100" dir="2700000" algn="tl">
                  <a:srgbClr val="000000">
                    <a:alpha val="43137"/>
                  </a:srgbClr>
                </a:outerShdw>
              </a:effectLst>
              <a:latin typeface="+mj-lt"/>
            </a:endParaRPr>
          </a:p>
        </p:txBody>
      </p:sp>
      <p:pic>
        <p:nvPicPr>
          <p:cNvPr id="4098" name="Picture 2" descr="Herpes&#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362200"/>
            <a:ext cx="43688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hidden="1"/>
          <p:cNvSpPr>
            <a:spLocks noGrp="1"/>
          </p:cNvSpPr>
          <p:nvPr>
            <p:ph type="title"/>
          </p:nvPr>
        </p:nvSpPr>
        <p:spPr>
          <a:xfrm>
            <a:off x="457200" y="609600"/>
            <a:ext cx="8229600" cy="1143000"/>
          </a:xfrm>
        </p:spPr>
        <p:txBody>
          <a:bodyPr/>
          <a:lstStyle/>
          <a:p>
            <a:r>
              <a:rPr lang="en-US" dirty="0" smtClean="0"/>
              <a:t>Herpes</a:t>
            </a:r>
            <a:endParaRPr lang="en-CA" dirty="0"/>
          </a:p>
        </p:txBody>
      </p:sp>
    </p:spTree>
    <p:extLst>
      <p:ext uri="{BB962C8B-B14F-4D97-AF65-F5344CB8AC3E}">
        <p14:creationId xmlns:p14="http://schemas.microsoft.com/office/powerpoint/2010/main" val="14269500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2133600"/>
            <a:ext cx="4038600" cy="5029200"/>
          </a:xfrm>
        </p:spPr>
        <p:txBody>
          <a:bodyPr>
            <a:normAutofit/>
          </a:bodyPr>
          <a:lstStyle/>
          <a:p>
            <a:r>
              <a:rPr lang="en-US" sz="2800" dirty="0" smtClean="0"/>
              <a:t>Human Immunodeficiency Virus</a:t>
            </a:r>
          </a:p>
          <a:p>
            <a:r>
              <a:rPr lang="en-US" sz="2800" dirty="0" smtClean="0"/>
              <a:t>Acquired Immunodeficiency Syndrome</a:t>
            </a:r>
          </a:p>
          <a:p>
            <a:r>
              <a:rPr lang="en-US" sz="2800" dirty="0" smtClean="0"/>
              <a:t>Viral - yours for life</a:t>
            </a:r>
          </a:p>
          <a:p>
            <a:r>
              <a:rPr lang="en-US" sz="2800" dirty="0" smtClean="0"/>
              <a:t>May go undetected for years</a:t>
            </a:r>
            <a:endParaRPr lang="en-US" sz="2800" dirty="0"/>
          </a:p>
        </p:txBody>
      </p:sp>
      <p:sp>
        <p:nvSpPr>
          <p:cNvPr id="5" name="Rectangle 4" descr="&quot;&quot;"/>
          <p:cNvSpPr/>
          <p:nvPr/>
        </p:nvSpPr>
        <p:spPr>
          <a:xfrm>
            <a:off x="1905000" y="728960"/>
            <a:ext cx="5181600" cy="1317625"/>
          </a:xfrm>
          <a:prstGeom prst="rect">
            <a:avLst/>
          </a:prstGeom>
          <a:gradFill flip="none" rotWithShape="1">
            <a:gsLst>
              <a:gs pos="0">
                <a:srgbClr val="4C7F76">
                  <a:shade val="30000"/>
                  <a:satMod val="115000"/>
                </a:srgbClr>
              </a:gs>
              <a:gs pos="50000">
                <a:srgbClr val="4C7F76">
                  <a:shade val="67500"/>
                  <a:satMod val="115000"/>
                </a:srgbClr>
              </a:gs>
              <a:gs pos="100000">
                <a:srgbClr val="4C7F76">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400"/>
          </a:p>
        </p:txBody>
      </p:sp>
      <p:sp>
        <p:nvSpPr>
          <p:cNvPr id="6" name="Rectangle 5"/>
          <p:cNvSpPr/>
          <p:nvPr/>
        </p:nvSpPr>
        <p:spPr>
          <a:xfrm>
            <a:off x="-76200" y="797004"/>
            <a:ext cx="9144001" cy="1107996"/>
          </a:xfrm>
          <a:prstGeom prst="rect">
            <a:avLst/>
          </a:prstGeom>
        </p:spPr>
        <p:txBody>
          <a:bodyPr wrap="square">
            <a:spAutoFit/>
          </a:bodyPr>
          <a:lstStyle/>
          <a:p>
            <a:pPr algn="ctr">
              <a:defRPr/>
            </a:pPr>
            <a:r>
              <a:rPr lang="en-US" sz="6500" b="1" dirty="0">
                <a:solidFill>
                  <a:schemeClr val="lt1"/>
                </a:solidFill>
                <a:effectLst>
                  <a:outerShdw blurRad="38100" dist="38100" dir="2700000" algn="tl">
                    <a:srgbClr val="000000">
                      <a:alpha val="43137"/>
                    </a:srgbClr>
                  </a:outerShdw>
                </a:effectLst>
                <a:latin typeface="+mj-lt"/>
              </a:rPr>
              <a:t>HIV/AIDS</a:t>
            </a:r>
            <a:endParaRPr lang="en-CA" sz="6500" b="1" dirty="0">
              <a:solidFill>
                <a:schemeClr val="lt1"/>
              </a:solidFill>
              <a:effectLst>
                <a:outerShdw blurRad="38100" dist="38100" dir="2700000" algn="tl">
                  <a:srgbClr val="000000">
                    <a:alpha val="43137"/>
                  </a:srgbClr>
                </a:outerShdw>
              </a:effectLst>
              <a:latin typeface="+mj-lt"/>
            </a:endParaRPr>
          </a:p>
        </p:txBody>
      </p:sp>
      <p:pic>
        <p:nvPicPr>
          <p:cNvPr id="1026" name="Picture 2" descr="HIV/AI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446" y="2204974"/>
            <a:ext cx="411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hidden="1"/>
          <p:cNvSpPr>
            <a:spLocks noGrp="1"/>
          </p:cNvSpPr>
          <p:nvPr>
            <p:ph type="title"/>
          </p:nvPr>
        </p:nvSpPr>
        <p:spPr>
          <a:xfrm>
            <a:off x="457200" y="609600"/>
            <a:ext cx="8229600" cy="1143000"/>
          </a:xfrm>
        </p:spPr>
        <p:txBody>
          <a:bodyPr/>
          <a:lstStyle/>
          <a:p>
            <a:r>
              <a:rPr lang="en-US" dirty="0" smtClean="0"/>
              <a:t>HIV/AIDS</a:t>
            </a:r>
            <a:endParaRPr lang="en-CA" dirty="0"/>
          </a:p>
        </p:txBody>
      </p:sp>
    </p:spTree>
    <p:extLst>
      <p:ext uri="{BB962C8B-B14F-4D97-AF65-F5344CB8AC3E}">
        <p14:creationId xmlns:p14="http://schemas.microsoft.com/office/powerpoint/2010/main" val="4161997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0"/>
            <a:ext cx="7620000" cy="1600200"/>
          </a:xfrm>
        </p:spPr>
        <p:txBody>
          <a:bodyPr>
            <a:normAutofit lnSpcReduction="10000"/>
          </a:bodyPr>
          <a:lstStyle/>
          <a:p>
            <a:pPr marL="0" lvl="0" indent="0" algn="ctr">
              <a:spcBef>
                <a:spcPts val="0"/>
              </a:spcBef>
              <a:spcAft>
                <a:spcPts val="0"/>
              </a:spcAft>
              <a:buClrTx/>
              <a:buSzTx/>
              <a:buNone/>
            </a:pPr>
            <a:r>
              <a:rPr lang="en-US" sz="5200" b="1" dirty="0" smtClean="0">
                <a:solidFill>
                  <a:schemeClr val="tx2"/>
                </a:solidFill>
                <a:latin typeface="+mj-lt"/>
              </a:rPr>
              <a:t>Other Women’s </a:t>
            </a:r>
          </a:p>
          <a:p>
            <a:pPr marL="0" lvl="0" indent="0" algn="ctr">
              <a:spcBef>
                <a:spcPts val="0"/>
              </a:spcBef>
              <a:spcAft>
                <a:spcPts val="0"/>
              </a:spcAft>
              <a:buClrTx/>
              <a:buSzTx/>
              <a:buNone/>
            </a:pPr>
            <a:r>
              <a:rPr lang="en-US" sz="5200" b="1" dirty="0" smtClean="0">
                <a:solidFill>
                  <a:schemeClr val="tx2"/>
                </a:solidFill>
                <a:latin typeface="+mj-lt"/>
              </a:rPr>
              <a:t>Health Concerns</a:t>
            </a:r>
          </a:p>
          <a:p>
            <a:pPr marL="0" lvl="0" indent="0" algn="ctr">
              <a:spcBef>
                <a:spcPts val="0"/>
              </a:spcBef>
              <a:spcAft>
                <a:spcPts val="0"/>
              </a:spcAft>
              <a:buClrTx/>
              <a:buSzTx/>
              <a:buNone/>
            </a:pPr>
            <a:endParaRPr lang="en-US" sz="1800" b="1" dirty="0" smtClean="0">
              <a:solidFill>
                <a:prstClr val="black"/>
              </a:solidFill>
              <a:latin typeface="Rockwell" pitchFamily="18" charset="0"/>
            </a:endParaRPr>
          </a:p>
          <a:p>
            <a:pPr marL="457200" lvl="0" indent="-457200" algn="ctr">
              <a:spcBef>
                <a:spcPts val="0"/>
              </a:spcBef>
              <a:spcAft>
                <a:spcPts val="0"/>
              </a:spcAft>
              <a:buClrTx/>
              <a:buSzTx/>
              <a:buFont typeface="Arial" panose="020B0604020202020204" pitchFamily="34" charset="0"/>
              <a:buChar char="•"/>
            </a:pPr>
            <a:endParaRPr lang="en-US" sz="2800" b="1" dirty="0" smtClean="0">
              <a:solidFill>
                <a:prstClr val="black"/>
              </a:solidFill>
              <a:latin typeface="Rockwell" pitchFamily="18" charset="0"/>
            </a:endParaRPr>
          </a:p>
          <a:p>
            <a:pPr marL="0" lvl="0" indent="0" algn="ctr">
              <a:spcBef>
                <a:spcPts val="0"/>
              </a:spcBef>
              <a:spcAft>
                <a:spcPts val="0"/>
              </a:spcAft>
              <a:buClrTx/>
              <a:buSzTx/>
              <a:buNone/>
            </a:pPr>
            <a:endParaRPr lang="en-US" sz="2800" b="1" dirty="0" smtClean="0">
              <a:solidFill>
                <a:prstClr val="black"/>
              </a:solidFill>
              <a:latin typeface="Rockwell" pitchFamily="18" charset="0"/>
            </a:endParaRPr>
          </a:p>
          <a:p>
            <a:pPr marL="0" lvl="0" indent="0" algn="ctr">
              <a:spcBef>
                <a:spcPts val="0"/>
              </a:spcBef>
              <a:spcAft>
                <a:spcPts val="0"/>
              </a:spcAft>
              <a:buClrTx/>
              <a:buSzTx/>
              <a:buNone/>
            </a:pPr>
            <a:endParaRPr lang="en-US" sz="5200" b="1" dirty="0" smtClean="0">
              <a:solidFill>
                <a:prstClr val="black"/>
              </a:solidFill>
              <a:latin typeface="Rockwell" pitchFamily="18" charset="0"/>
            </a:endParaRPr>
          </a:p>
          <a:p>
            <a:pPr marL="0" lvl="0" indent="0" algn="ctr">
              <a:spcBef>
                <a:spcPts val="0"/>
              </a:spcBef>
              <a:spcAft>
                <a:spcPts val="0"/>
              </a:spcAft>
              <a:buClrTx/>
              <a:buSzTx/>
              <a:buNone/>
            </a:pPr>
            <a:endParaRPr lang="en-US" sz="5200" b="1" dirty="0">
              <a:solidFill>
                <a:prstClr val="black"/>
              </a:solidFill>
              <a:latin typeface="Rockwell" pitchFamily="18" charset="0"/>
            </a:endParaRPr>
          </a:p>
          <a:p>
            <a:endParaRPr lang="en-US" dirty="0"/>
          </a:p>
        </p:txBody>
      </p:sp>
      <p:pic>
        <p:nvPicPr>
          <p:cNvPr id="7" name="Picture 6" descr="Vagina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01" y="2514600"/>
            <a:ext cx="2819400" cy="3429000"/>
          </a:xfrm>
          <a:prstGeom prst="rect">
            <a:avLst/>
          </a:prstGeom>
        </p:spPr>
      </p:pic>
      <p:sp>
        <p:nvSpPr>
          <p:cNvPr id="8" name="Rounded Rectangle 7"/>
          <p:cNvSpPr/>
          <p:nvPr/>
        </p:nvSpPr>
        <p:spPr>
          <a:xfrm>
            <a:off x="3273944" y="2514600"/>
            <a:ext cx="2628000" cy="1080000"/>
          </a:xfrm>
          <a:prstGeom prst="roundRect">
            <a:avLst/>
          </a:prstGeom>
          <a:solidFill>
            <a:srgbClr val="62B5B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smtClean="0"/>
              <a:t>Yeast</a:t>
            </a:r>
            <a:endParaRPr lang="en-CA" sz="2400" b="1" dirty="0"/>
          </a:p>
        </p:txBody>
      </p:sp>
      <p:sp>
        <p:nvSpPr>
          <p:cNvPr id="9" name="Rounded Rectangle 8"/>
          <p:cNvSpPr/>
          <p:nvPr/>
        </p:nvSpPr>
        <p:spPr>
          <a:xfrm>
            <a:off x="6019799" y="2584704"/>
            <a:ext cx="2819401" cy="936000"/>
          </a:xfrm>
          <a:prstGeom prst="roundRect">
            <a:avLst/>
          </a:prstGeom>
          <a:solidFill>
            <a:srgbClr val="A0D3D8">
              <a:alpha val="89804"/>
            </a:srgbClr>
          </a:solidFill>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nchor="ctr"/>
          <a:lstStyle/>
          <a:p>
            <a:r>
              <a:rPr lang="en-US" sz="2000" dirty="0" smtClean="0">
                <a:solidFill>
                  <a:schemeClr val="tx1"/>
                </a:solidFill>
              </a:rPr>
              <a:t>Not an STI</a:t>
            </a:r>
          </a:p>
        </p:txBody>
      </p:sp>
      <p:sp>
        <p:nvSpPr>
          <p:cNvPr id="10" name="Rounded Rectangle 9"/>
          <p:cNvSpPr/>
          <p:nvPr/>
        </p:nvSpPr>
        <p:spPr>
          <a:xfrm>
            <a:off x="3249560" y="3700800"/>
            <a:ext cx="2628000" cy="1080000"/>
          </a:xfrm>
          <a:prstGeom prst="roundRect">
            <a:avLst/>
          </a:prstGeom>
          <a:solidFill>
            <a:srgbClr val="58BC9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smtClean="0"/>
              <a:t>Bacterial </a:t>
            </a:r>
            <a:r>
              <a:rPr lang="en-US" sz="2400" b="1" dirty="0" err="1" smtClean="0"/>
              <a:t>Vaginosis</a:t>
            </a:r>
            <a:endParaRPr lang="en-CA" sz="2400" b="1" dirty="0"/>
          </a:p>
        </p:txBody>
      </p:sp>
      <p:sp>
        <p:nvSpPr>
          <p:cNvPr id="11" name="Rounded Rectangle 10"/>
          <p:cNvSpPr/>
          <p:nvPr/>
        </p:nvSpPr>
        <p:spPr>
          <a:xfrm>
            <a:off x="6019801" y="3724656"/>
            <a:ext cx="2819400" cy="936000"/>
          </a:xfrm>
          <a:prstGeom prst="roundRect">
            <a:avLst/>
          </a:prstGeom>
          <a:solidFill>
            <a:srgbClr val="A8DCCC">
              <a:alpha val="89804"/>
            </a:srgbClr>
          </a:solidFill>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nchor="ctr"/>
          <a:lstStyle/>
          <a:p>
            <a:r>
              <a:rPr lang="en-US" sz="2000" dirty="0">
                <a:solidFill>
                  <a:schemeClr val="tx1"/>
                </a:solidFill>
              </a:rPr>
              <a:t>Common </a:t>
            </a:r>
            <a:r>
              <a:rPr lang="en-US" sz="2000" dirty="0" smtClean="0">
                <a:solidFill>
                  <a:schemeClr val="tx1"/>
                </a:solidFill>
              </a:rPr>
              <a:t>infection </a:t>
            </a:r>
            <a:r>
              <a:rPr lang="en-US" sz="2000" dirty="0">
                <a:solidFill>
                  <a:schemeClr val="tx1"/>
                </a:solidFill>
              </a:rPr>
              <a:t>of the vagina</a:t>
            </a:r>
          </a:p>
        </p:txBody>
      </p:sp>
      <p:sp>
        <p:nvSpPr>
          <p:cNvPr id="12" name="Rounded Rectangle 11"/>
          <p:cNvSpPr/>
          <p:nvPr/>
        </p:nvSpPr>
        <p:spPr>
          <a:xfrm>
            <a:off x="3273944" y="4863600"/>
            <a:ext cx="2628000" cy="1080000"/>
          </a:xfrm>
          <a:prstGeom prst="roundRect">
            <a:avLst/>
          </a:prstGeom>
          <a:solidFill>
            <a:srgbClr val="3F8F9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smtClean="0"/>
              <a:t>Trichomoniasis</a:t>
            </a:r>
            <a:endParaRPr lang="en-CA" sz="2400" b="1" dirty="0"/>
          </a:p>
        </p:txBody>
      </p:sp>
      <p:sp>
        <p:nvSpPr>
          <p:cNvPr id="13" name="Rounded Rectangle 12"/>
          <p:cNvSpPr/>
          <p:nvPr/>
        </p:nvSpPr>
        <p:spPr>
          <a:xfrm>
            <a:off x="6019800" y="5007600"/>
            <a:ext cx="2819402" cy="936000"/>
          </a:xfrm>
          <a:prstGeom prst="roundRect">
            <a:avLst/>
          </a:prstGeom>
          <a:solidFill>
            <a:srgbClr val="9BCFD5">
              <a:alpha val="89804"/>
            </a:srgbClr>
          </a:solidFill>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nchor="ctr"/>
          <a:lstStyle/>
          <a:p>
            <a:r>
              <a:rPr lang="en-US" sz="2000" dirty="0" smtClean="0">
                <a:solidFill>
                  <a:schemeClr val="tx1"/>
                </a:solidFill>
              </a:rPr>
              <a:t>Caused by a parasite -</a:t>
            </a:r>
          </a:p>
          <a:p>
            <a:r>
              <a:rPr lang="en-US" sz="2000" dirty="0" smtClean="0">
                <a:solidFill>
                  <a:schemeClr val="tx1"/>
                </a:solidFill>
              </a:rPr>
              <a:t>usually transmitted sexually</a:t>
            </a:r>
            <a:endParaRPr lang="en-US" sz="2000" dirty="0">
              <a:solidFill>
                <a:schemeClr val="tx1"/>
              </a:solidFill>
            </a:endParaRPr>
          </a:p>
        </p:txBody>
      </p:sp>
      <p:sp>
        <p:nvSpPr>
          <p:cNvPr id="14" name="Title 1" hidden="1"/>
          <p:cNvSpPr>
            <a:spLocks noGrp="1"/>
          </p:cNvSpPr>
          <p:nvPr>
            <p:ph type="title"/>
          </p:nvPr>
        </p:nvSpPr>
        <p:spPr>
          <a:xfrm>
            <a:off x="457200" y="609600"/>
            <a:ext cx="8229600" cy="1143000"/>
          </a:xfrm>
        </p:spPr>
        <p:txBody>
          <a:bodyPr>
            <a:normAutofit fontScale="90000"/>
          </a:bodyPr>
          <a:lstStyle/>
          <a:p>
            <a:r>
              <a:rPr lang="en-US" dirty="0" smtClean="0"/>
              <a:t>Other Women’s Health Concerns</a:t>
            </a:r>
            <a:endParaRPr lang="en-CA" dirty="0"/>
          </a:p>
        </p:txBody>
      </p:sp>
    </p:spTree>
    <p:extLst>
      <p:ext uri="{BB962C8B-B14F-4D97-AF65-F5344CB8AC3E}">
        <p14:creationId xmlns:p14="http://schemas.microsoft.com/office/powerpoint/2010/main" val="390505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quot;&quot;"/>
          <p:cNvSpPr/>
          <p:nvPr/>
        </p:nvSpPr>
        <p:spPr>
          <a:xfrm>
            <a:off x="2743200" y="752665"/>
            <a:ext cx="3810000" cy="1228535"/>
          </a:xfrm>
          <a:prstGeom prst="rect">
            <a:avLst/>
          </a:prstGeom>
          <a:gradFill flip="none" rotWithShape="1">
            <a:gsLst>
              <a:gs pos="0">
                <a:srgbClr val="4C7F76">
                  <a:shade val="30000"/>
                  <a:satMod val="115000"/>
                </a:srgbClr>
              </a:gs>
              <a:gs pos="50000">
                <a:srgbClr val="4C7F76">
                  <a:shade val="67500"/>
                  <a:satMod val="115000"/>
                </a:srgbClr>
              </a:gs>
              <a:gs pos="100000">
                <a:srgbClr val="4C7F76">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400"/>
          </a:p>
        </p:txBody>
      </p:sp>
      <p:sp>
        <p:nvSpPr>
          <p:cNvPr id="7" name="Rectangle 6"/>
          <p:cNvSpPr/>
          <p:nvPr/>
        </p:nvSpPr>
        <p:spPr>
          <a:xfrm>
            <a:off x="76199" y="736734"/>
            <a:ext cx="9144001" cy="1107996"/>
          </a:xfrm>
          <a:prstGeom prst="rect">
            <a:avLst/>
          </a:prstGeom>
        </p:spPr>
        <p:txBody>
          <a:bodyPr wrap="square">
            <a:spAutoFit/>
          </a:bodyPr>
          <a:lstStyle/>
          <a:p>
            <a:pPr algn="ctr">
              <a:defRPr/>
            </a:pPr>
            <a:r>
              <a:rPr lang="en-US" sz="6600" b="1" dirty="0">
                <a:solidFill>
                  <a:schemeClr val="lt1"/>
                </a:solidFill>
                <a:effectLst>
                  <a:outerShdw blurRad="38100" dist="38100" dir="2700000" algn="tl">
                    <a:srgbClr val="000000">
                      <a:alpha val="43137"/>
                    </a:srgbClr>
                  </a:outerShdw>
                </a:effectLst>
                <a:latin typeface="+mj-lt"/>
              </a:rPr>
              <a:t>Yeast</a:t>
            </a:r>
            <a:endParaRPr lang="en-CA" sz="6600" b="1" dirty="0">
              <a:solidFill>
                <a:schemeClr val="lt1"/>
              </a:solidFill>
              <a:effectLst>
                <a:outerShdw blurRad="38100" dist="38100" dir="2700000" algn="tl">
                  <a:srgbClr val="000000">
                    <a:alpha val="43137"/>
                  </a:srgbClr>
                </a:outerShdw>
              </a:effectLst>
              <a:latin typeface="+mj-lt"/>
            </a:endParaRPr>
          </a:p>
        </p:txBody>
      </p:sp>
      <p:pic>
        <p:nvPicPr>
          <p:cNvPr id="5122" name="Picture 2" descr="Yea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2133600"/>
            <a:ext cx="6172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hidden="1"/>
          <p:cNvSpPr>
            <a:spLocks noGrp="1"/>
          </p:cNvSpPr>
          <p:nvPr>
            <p:ph type="title"/>
          </p:nvPr>
        </p:nvSpPr>
        <p:spPr>
          <a:xfrm>
            <a:off x="457200" y="609600"/>
            <a:ext cx="8229600" cy="1143000"/>
          </a:xfrm>
        </p:spPr>
        <p:txBody>
          <a:bodyPr/>
          <a:lstStyle/>
          <a:p>
            <a:r>
              <a:rPr lang="en-US" dirty="0" smtClean="0"/>
              <a:t>Yeast</a:t>
            </a:r>
            <a:endParaRPr lang="en-CA" dirty="0"/>
          </a:p>
        </p:txBody>
      </p:sp>
    </p:spTree>
    <p:extLst>
      <p:ext uri="{BB962C8B-B14F-4D97-AF65-F5344CB8AC3E}">
        <p14:creationId xmlns:p14="http://schemas.microsoft.com/office/powerpoint/2010/main" val="2326591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quot;&quot;"/>
          <p:cNvSpPr/>
          <p:nvPr/>
        </p:nvSpPr>
        <p:spPr>
          <a:xfrm>
            <a:off x="609599" y="761775"/>
            <a:ext cx="8001001" cy="1219426"/>
          </a:xfrm>
          <a:prstGeom prst="rect">
            <a:avLst/>
          </a:prstGeom>
          <a:gradFill flip="none" rotWithShape="1">
            <a:gsLst>
              <a:gs pos="0">
                <a:srgbClr val="4C7F76">
                  <a:shade val="30000"/>
                  <a:satMod val="115000"/>
                </a:srgbClr>
              </a:gs>
              <a:gs pos="50000">
                <a:srgbClr val="4C7F76">
                  <a:shade val="67500"/>
                  <a:satMod val="115000"/>
                </a:srgbClr>
              </a:gs>
              <a:gs pos="100000">
                <a:srgbClr val="4C7F76">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400"/>
          </a:p>
        </p:txBody>
      </p:sp>
      <p:sp>
        <p:nvSpPr>
          <p:cNvPr id="6" name="Rectangle 5"/>
          <p:cNvSpPr/>
          <p:nvPr/>
        </p:nvSpPr>
        <p:spPr>
          <a:xfrm>
            <a:off x="5993" y="739513"/>
            <a:ext cx="9144001" cy="1107996"/>
          </a:xfrm>
          <a:prstGeom prst="rect">
            <a:avLst/>
          </a:prstGeom>
        </p:spPr>
        <p:txBody>
          <a:bodyPr wrap="square">
            <a:spAutoFit/>
          </a:bodyPr>
          <a:lstStyle/>
          <a:p>
            <a:pPr algn="ctr">
              <a:defRPr/>
            </a:pPr>
            <a:r>
              <a:rPr lang="en-US" sz="6600" b="1" dirty="0">
                <a:solidFill>
                  <a:schemeClr val="lt1"/>
                </a:solidFill>
                <a:effectLst>
                  <a:outerShdw blurRad="38100" dist="38100" dir="2700000" algn="tl">
                    <a:srgbClr val="000000">
                      <a:alpha val="43137"/>
                    </a:srgbClr>
                  </a:outerShdw>
                </a:effectLst>
                <a:latin typeface="+mj-lt"/>
              </a:rPr>
              <a:t>Bacterial </a:t>
            </a:r>
            <a:r>
              <a:rPr lang="en-US" sz="6600" b="1" dirty="0" err="1">
                <a:solidFill>
                  <a:schemeClr val="lt1"/>
                </a:solidFill>
                <a:effectLst>
                  <a:outerShdw blurRad="38100" dist="38100" dir="2700000" algn="tl">
                    <a:srgbClr val="000000">
                      <a:alpha val="43137"/>
                    </a:srgbClr>
                  </a:outerShdw>
                </a:effectLst>
                <a:latin typeface="+mj-lt"/>
              </a:rPr>
              <a:t>Vaginosis</a:t>
            </a:r>
            <a:endParaRPr lang="en-CA" sz="6600" b="1" dirty="0">
              <a:solidFill>
                <a:schemeClr val="lt1"/>
              </a:solidFill>
              <a:effectLst>
                <a:outerShdw blurRad="38100" dist="38100" dir="2700000" algn="tl">
                  <a:srgbClr val="000000">
                    <a:alpha val="43137"/>
                  </a:srgbClr>
                </a:outerShdw>
              </a:effectLst>
              <a:latin typeface="+mj-lt"/>
            </a:endParaRPr>
          </a:p>
        </p:txBody>
      </p:sp>
      <p:pic>
        <p:nvPicPr>
          <p:cNvPr id="6146" name="Picture 2" descr="Bacterial Vaginosis&#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1210" y="2209800"/>
            <a:ext cx="3877777" cy="396428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hidden="1"/>
          <p:cNvSpPr>
            <a:spLocks noGrp="1"/>
          </p:cNvSpPr>
          <p:nvPr>
            <p:ph type="title"/>
          </p:nvPr>
        </p:nvSpPr>
        <p:spPr>
          <a:xfrm>
            <a:off x="457200" y="609600"/>
            <a:ext cx="8229600" cy="1143000"/>
          </a:xfrm>
        </p:spPr>
        <p:txBody>
          <a:bodyPr/>
          <a:lstStyle/>
          <a:p>
            <a:r>
              <a:rPr lang="en-US" dirty="0" smtClean="0"/>
              <a:t>Bacterial Vaginosis</a:t>
            </a:r>
            <a:endParaRPr lang="en-CA" dirty="0"/>
          </a:p>
        </p:txBody>
      </p:sp>
    </p:spTree>
    <p:extLst>
      <p:ext uri="{BB962C8B-B14F-4D97-AF65-F5344CB8AC3E}">
        <p14:creationId xmlns:p14="http://schemas.microsoft.com/office/powerpoint/2010/main" val="42305242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quot;&quot;"/>
          <p:cNvSpPr/>
          <p:nvPr/>
        </p:nvSpPr>
        <p:spPr>
          <a:xfrm>
            <a:off x="838199" y="927081"/>
            <a:ext cx="7315201" cy="1206520"/>
          </a:xfrm>
          <a:prstGeom prst="rect">
            <a:avLst/>
          </a:prstGeom>
          <a:gradFill flip="none" rotWithShape="1">
            <a:gsLst>
              <a:gs pos="0">
                <a:srgbClr val="4C7F76">
                  <a:shade val="30000"/>
                  <a:satMod val="115000"/>
                </a:srgbClr>
              </a:gs>
              <a:gs pos="50000">
                <a:srgbClr val="4C7F76">
                  <a:shade val="67500"/>
                  <a:satMod val="115000"/>
                </a:srgbClr>
              </a:gs>
              <a:gs pos="100000">
                <a:srgbClr val="4C7F76">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400"/>
          </a:p>
        </p:txBody>
      </p:sp>
      <p:sp>
        <p:nvSpPr>
          <p:cNvPr id="5" name="Rectangle 4"/>
          <p:cNvSpPr/>
          <p:nvPr/>
        </p:nvSpPr>
        <p:spPr>
          <a:xfrm>
            <a:off x="-21014" y="873204"/>
            <a:ext cx="9144001" cy="1107996"/>
          </a:xfrm>
          <a:prstGeom prst="rect">
            <a:avLst/>
          </a:prstGeom>
        </p:spPr>
        <p:txBody>
          <a:bodyPr wrap="square">
            <a:spAutoFit/>
          </a:bodyPr>
          <a:lstStyle/>
          <a:p>
            <a:pPr algn="ctr">
              <a:defRPr/>
            </a:pPr>
            <a:r>
              <a:rPr lang="en-US" sz="6600" b="1" dirty="0">
                <a:solidFill>
                  <a:schemeClr val="lt1"/>
                </a:solidFill>
                <a:effectLst>
                  <a:outerShdw blurRad="38100" dist="38100" dir="2700000" algn="tl">
                    <a:srgbClr val="000000">
                      <a:alpha val="43137"/>
                    </a:srgbClr>
                  </a:outerShdw>
                </a:effectLst>
                <a:latin typeface="+mj-lt"/>
              </a:rPr>
              <a:t>Trichomoniasis</a:t>
            </a:r>
          </a:p>
        </p:txBody>
      </p:sp>
      <p:pic>
        <p:nvPicPr>
          <p:cNvPr id="7170" name="Picture 2" descr="Trichomoniasis&#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362200"/>
            <a:ext cx="6019800"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hidden="1"/>
          <p:cNvSpPr>
            <a:spLocks noGrp="1"/>
          </p:cNvSpPr>
          <p:nvPr>
            <p:ph type="title"/>
          </p:nvPr>
        </p:nvSpPr>
        <p:spPr>
          <a:xfrm>
            <a:off x="457200" y="609600"/>
            <a:ext cx="8229600" cy="1143000"/>
          </a:xfrm>
        </p:spPr>
        <p:txBody>
          <a:bodyPr/>
          <a:lstStyle/>
          <a:p>
            <a:r>
              <a:rPr lang="en-US" dirty="0" err="1" smtClean="0"/>
              <a:t>Trichomoniasis</a:t>
            </a:r>
            <a:endParaRPr lang="en-CA" dirty="0"/>
          </a:p>
        </p:txBody>
      </p:sp>
    </p:spTree>
    <p:extLst>
      <p:ext uri="{BB962C8B-B14F-4D97-AF65-F5344CB8AC3E}">
        <p14:creationId xmlns:p14="http://schemas.microsoft.com/office/powerpoint/2010/main" val="19999779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351" y="831610"/>
            <a:ext cx="9144000" cy="1015663"/>
          </a:xfrm>
          <a:prstGeom prst="rect">
            <a:avLst/>
          </a:prstGeom>
          <a:noFill/>
        </p:spPr>
        <p:txBody>
          <a:bodyPr wrap="square" rtlCol="0">
            <a:spAutoFit/>
          </a:bodyPr>
          <a:lstStyle/>
          <a:p>
            <a:pPr algn="ctr"/>
            <a:r>
              <a:rPr lang="en-US" sz="6000" b="1" dirty="0" smtClean="0">
                <a:solidFill>
                  <a:schemeClr val="tx2"/>
                </a:solidFill>
                <a:latin typeface="+mj-lt"/>
              </a:rPr>
              <a:t>Testing</a:t>
            </a:r>
            <a:endParaRPr lang="en-US" sz="6000" b="1" dirty="0">
              <a:solidFill>
                <a:schemeClr val="tx2"/>
              </a:solidFill>
              <a:latin typeface="+mj-lt"/>
            </a:endParaRPr>
          </a:p>
        </p:txBody>
      </p:sp>
      <p:grpSp>
        <p:nvGrpSpPr>
          <p:cNvPr id="6" name="Group 5" descr="Blood"/>
          <p:cNvGrpSpPr/>
          <p:nvPr/>
        </p:nvGrpSpPr>
        <p:grpSpPr>
          <a:xfrm>
            <a:off x="304800" y="2364556"/>
            <a:ext cx="2242348" cy="777849"/>
            <a:chOff x="71521" y="466560"/>
            <a:chExt cx="4612070" cy="1940303"/>
          </a:xfrm>
        </p:grpSpPr>
        <p:sp>
          <p:nvSpPr>
            <p:cNvPr id="7" name="Rectangle 6"/>
            <p:cNvSpPr/>
            <p:nvPr/>
          </p:nvSpPr>
          <p:spPr>
            <a:xfrm>
              <a:off x="92367" y="466560"/>
              <a:ext cx="4591224" cy="1939070"/>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Rectangle 7"/>
            <p:cNvSpPr/>
            <p:nvPr/>
          </p:nvSpPr>
          <p:spPr>
            <a:xfrm>
              <a:off x="71521" y="467791"/>
              <a:ext cx="4591224" cy="19390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0" tIns="165100" rIns="165100" bIns="165100" numCol="1" spcCol="1270" anchor="ctr" anchorCtr="0">
              <a:noAutofit/>
            </a:bodyPr>
            <a:lstStyle/>
            <a:p>
              <a:pPr lvl="0" algn="ctr" defTabSz="2889250">
                <a:lnSpc>
                  <a:spcPct val="90000"/>
                </a:lnSpc>
                <a:spcBef>
                  <a:spcPct val="0"/>
                </a:spcBef>
                <a:spcAft>
                  <a:spcPct val="35000"/>
                </a:spcAft>
              </a:pPr>
              <a:r>
                <a:rPr lang="en-US" sz="4400" kern="1200" dirty="0" smtClean="0"/>
                <a:t>Blood</a:t>
              </a:r>
              <a:endParaRPr lang="en-CA" sz="4400" kern="1200" dirty="0"/>
            </a:p>
          </p:txBody>
        </p:sp>
      </p:grpSp>
      <p:grpSp>
        <p:nvGrpSpPr>
          <p:cNvPr id="9" name="Group 8" descr="Urine"/>
          <p:cNvGrpSpPr/>
          <p:nvPr/>
        </p:nvGrpSpPr>
        <p:grpSpPr>
          <a:xfrm>
            <a:off x="2743200" y="2362200"/>
            <a:ext cx="2362200" cy="814755"/>
            <a:chOff x="2876551" y="2227958"/>
            <a:chExt cx="4517167" cy="1345095"/>
          </a:xfrm>
        </p:grpSpPr>
        <p:sp>
          <p:nvSpPr>
            <p:cNvPr id="10" name="Rectangle 9"/>
            <p:cNvSpPr/>
            <p:nvPr/>
          </p:nvSpPr>
          <p:spPr>
            <a:xfrm>
              <a:off x="2876551" y="2227959"/>
              <a:ext cx="4517164" cy="1345094"/>
            </a:xfrm>
            <a:prstGeom prst="rect">
              <a:avLst/>
            </a:prstGeom>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sp>
        <p:sp>
          <p:nvSpPr>
            <p:cNvPr id="11" name="Rectangle 10"/>
            <p:cNvSpPr/>
            <p:nvPr/>
          </p:nvSpPr>
          <p:spPr>
            <a:xfrm>
              <a:off x="2876554" y="2227958"/>
              <a:ext cx="4517164" cy="13450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0" tIns="165100" rIns="165100" bIns="165100" numCol="1" spcCol="1270" anchor="ctr" anchorCtr="0">
              <a:noAutofit/>
            </a:bodyPr>
            <a:lstStyle/>
            <a:p>
              <a:pPr lvl="0" algn="ctr" defTabSz="2889250">
                <a:lnSpc>
                  <a:spcPct val="90000"/>
                </a:lnSpc>
                <a:spcBef>
                  <a:spcPct val="0"/>
                </a:spcBef>
                <a:spcAft>
                  <a:spcPct val="35000"/>
                </a:spcAft>
              </a:pPr>
              <a:r>
                <a:rPr lang="en-US" sz="4400" kern="1200" dirty="0" smtClean="0"/>
                <a:t>Urine</a:t>
              </a:r>
              <a:endParaRPr lang="en-CA" sz="4400" kern="1200" dirty="0"/>
            </a:p>
          </p:txBody>
        </p:sp>
      </p:grpSp>
      <p:grpSp>
        <p:nvGrpSpPr>
          <p:cNvPr id="12" name="Group 11" descr="Physical Exam"/>
          <p:cNvGrpSpPr/>
          <p:nvPr/>
        </p:nvGrpSpPr>
        <p:grpSpPr>
          <a:xfrm>
            <a:off x="5251039" y="2362200"/>
            <a:ext cx="3816761" cy="813600"/>
            <a:chOff x="0" y="3742459"/>
            <a:chExt cx="6431391" cy="1515340"/>
          </a:xfrm>
        </p:grpSpPr>
        <p:sp>
          <p:nvSpPr>
            <p:cNvPr id="13" name="Rectangle 12"/>
            <p:cNvSpPr/>
            <p:nvPr/>
          </p:nvSpPr>
          <p:spPr>
            <a:xfrm>
              <a:off x="0" y="3742459"/>
              <a:ext cx="6431391" cy="1515340"/>
            </a:xfrm>
            <a:prstGeom prst="rect">
              <a:avLst/>
            </a:pr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14" name="Rectangle 13"/>
            <p:cNvSpPr/>
            <p:nvPr/>
          </p:nvSpPr>
          <p:spPr>
            <a:xfrm>
              <a:off x="0" y="3742459"/>
              <a:ext cx="6431391" cy="1515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0" tIns="165100" rIns="165100" bIns="165100" numCol="1" spcCol="1270" anchor="ctr" anchorCtr="0">
              <a:noAutofit/>
            </a:bodyPr>
            <a:lstStyle/>
            <a:p>
              <a:pPr lvl="0" algn="ctr" defTabSz="2889250">
                <a:lnSpc>
                  <a:spcPct val="90000"/>
                </a:lnSpc>
                <a:spcBef>
                  <a:spcPct val="0"/>
                </a:spcBef>
                <a:spcAft>
                  <a:spcPct val="35000"/>
                </a:spcAft>
              </a:pPr>
              <a:r>
                <a:rPr lang="en-US" sz="4400" kern="1200" dirty="0" smtClean="0"/>
                <a:t>Physical Exam</a:t>
              </a:r>
              <a:endParaRPr lang="en-CA" sz="4400" kern="1200" dirty="0"/>
            </a:p>
          </p:txBody>
        </p:sp>
      </p:grpSp>
      <p:pic>
        <p:nvPicPr>
          <p:cNvPr id="2051" name="Picture 3" descr="Urine Sam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1429" y="3505200"/>
            <a:ext cx="3151503" cy="210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Blood Sampl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935" y="3505198"/>
            <a:ext cx="3151188" cy="2101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Doctor and teen pati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8925" y="3505198"/>
            <a:ext cx="3152141" cy="2101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hidden="1"/>
          <p:cNvSpPr>
            <a:spLocks noGrp="1"/>
          </p:cNvSpPr>
          <p:nvPr>
            <p:ph type="title"/>
          </p:nvPr>
        </p:nvSpPr>
        <p:spPr>
          <a:xfrm>
            <a:off x="457200" y="609600"/>
            <a:ext cx="8229600" cy="1143000"/>
          </a:xfrm>
        </p:spPr>
        <p:txBody>
          <a:bodyPr/>
          <a:lstStyle/>
          <a:p>
            <a:r>
              <a:rPr lang="en-US" dirty="0" smtClean="0"/>
              <a:t>Testing</a:t>
            </a:r>
            <a:endParaRPr lang="en-CA" dirty="0"/>
          </a:p>
        </p:txBody>
      </p:sp>
    </p:spTree>
    <p:extLst>
      <p:ext uri="{BB962C8B-B14F-4D97-AF65-F5344CB8AC3E}">
        <p14:creationId xmlns:p14="http://schemas.microsoft.com/office/powerpoint/2010/main" val="413844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849880"/>
            <a:ext cx="7939085" cy="3550920"/>
          </a:xfrm>
        </p:spPr>
        <p:txBody>
          <a:bodyPr>
            <a:normAutofit/>
          </a:bodyPr>
          <a:lstStyle/>
          <a:p>
            <a:r>
              <a:rPr lang="en-US" sz="3600" dirty="0" smtClean="0"/>
              <a:t>70% of teens are </a:t>
            </a:r>
            <a:r>
              <a:rPr lang="en-US" sz="3600" b="1" dirty="0" smtClean="0"/>
              <a:t>not</a:t>
            </a:r>
            <a:r>
              <a:rPr lang="en-US" sz="3600" dirty="0" smtClean="0"/>
              <a:t> having sex</a:t>
            </a:r>
          </a:p>
          <a:p>
            <a:r>
              <a:rPr lang="en-US" sz="3600" dirty="0" smtClean="0"/>
              <a:t>Delay sexual activity until you are ready</a:t>
            </a:r>
          </a:p>
          <a:p>
            <a:r>
              <a:rPr lang="en-US" sz="3600" dirty="0" smtClean="0"/>
              <a:t>Use a condom or dental dam with all sexual activity</a:t>
            </a:r>
            <a:endParaRPr lang="en-US" sz="3600" dirty="0"/>
          </a:p>
        </p:txBody>
      </p:sp>
      <p:sp>
        <p:nvSpPr>
          <p:cNvPr id="4" name="TextBox 3"/>
          <p:cNvSpPr txBox="1"/>
          <p:nvPr/>
        </p:nvSpPr>
        <p:spPr>
          <a:xfrm>
            <a:off x="685800" y="685800"/>
            <a:ext cx="7467600" cy="923330"/>
          </a:xfrm>
          <a:prstGeom prst="rect">
            <a:avLst/>
          </a:prstGeom>
          <a:noFill/>
        </p:spPr>
        <p:txBody>
          <a:bodyPr wrap="square" rtlCol="0">
            <a:spAutoFit/>
          </a:bodyPr>
          <a:lstStyle/>
          <a:p>
            <a:pPr algn="ctr"/>
            <a:r>
              <a:rPr lang="en-US" sz="5400" b="1" dirty="0" smtClean="0">
                <a:solidFill>
                  <a:schemeClr val="tx2"/>
                </a:solidFill>
                <a:latin typeface="+mj-lt"/>
              </a:rPr>
              <a:t>Abstinence</a:t>
            </a:r>
            <a:endParaRPr lang="en-US" sz="5400" b="1" dirty="0">
              <a:solidFill>
                <a:schemeClr val="tx2"/>
              </a:solidFill>
              <a:latin typeface="+mj-lt"/>
            </a:endParaRPr>
          </a:p>
        </p:txBody>
      </p:sp>
      <p:sp>
        <p:nvSpPr>
          <p:cNvPr id="2" name="Rectangle 1"/>
          <p:cNvSpPr/>
          <p:nvPr/>
        </p:nvSpPr>
        <p:spPr>
          <a:xfrm>
            <a:off x="533400" y="1620073"/>
            <a:ext cx="7939086" cy="954107"/>
          </a:xfrm>
          <a:prstGeom prst="rect">
            <a:avLst/>
          </a:prstGeom>
        </p:spPr>
        <p:txBody>
          <a:bodyPr wrap="square">
            <a:spAutoFit/>
          </a:bodyPr>
          <a:lstStyle/>
          <a:p>
            <a:pPr marL="45720" indent="0" algn="ctr">
              <a:buNone/>
            </a:pPr>
            <a:r>
              <a:rPr lang="en-US" sz="2800" b="1" dirty="0">
                <a:solidFill>
                  <a:srgbClr val="92D050"/>
                </a:solidFill>
              </a:rPr>
              <a:t>Abstinence is the most </a:t>
            </a:r>
          </a:p>
          <a:p>
            <a:pPr marL="45720" indent="0" algn="ctr">
              <a:buNone/>
            </a:pPr>
            <a:r>
              <a:rPr lang="en-US" sz="2800" b="1" dirty="0">
                <a:solidFill>
                  <a:srgbClr val="92D050"/>
                </a:solidFill>
              </a:rPr>
              <a:t>effective way to prevent STIs</a:t>
            </a:r>
            <a:endParaRPr lang="en-US" sz="1600" dirty="0">
              <a:solidFill>
                <a:srgbClr val="92D050"/>
              </a:solidFill>
            </a:endParaRPr>
          </a:p>
        </p:txBody>
      </p:sp>
      <p:sp>
        <p:nvSpPr>
          <p:cNvPr id="5" name="Title 1" hidden="1"/>
          <p:cNvSpPr>
            <a:spLocks noGrp="1"/>
          </p:cNvSpPr>
          <p:nvPr>
            <p:ph type="title"/>
          </p:nvPr>
        </p:nvSpPr>
        <p:spPr>
          <a:xfrm>
            <a:off x="457200" y="609600"/>
            <a:ext cx="8229600" cy="1143000"/>
          </a:xfrm>
        </p:spPr>
        <p:txBody>
          <a:bodyPr/>
          <a:lstStyle/>
          <a:p>
            <a:r>
              <a:rPr lang="en-US" dirty="0" smtClean="0"/>
              <a:t>Abstinence</a:t>
            </a:r>
            <a:endParaRPr lang="en-CA" dirty="0"/>
          </a:p>
        </p:txBody>
      </p:sp>
    </p:spTree>
    <p:extLst>
      <p:ext uri="{BB962C8B-B14F-4D97-AF65-F5344CB8AC3E}">
        <p14:creationId xmlns:p14="http://schemas.microsoft.com/office/powerpoint/2010/main" val="31602514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2305290"/>
            <a:ext cx="3962400" cy="4628909"/>
          </a:xfrm>
        </p:spPr>
        <p:txBody>
          <a:bodyPr>
            <a:noAutofit/>
          </a:bodyPr>
          <a:lstStyle/>
          <a:p>
            <a:r>
              <a:rPr lang="en-US" sz="2400" dirty="0" smtClean="0"/>
              <a:t>They don’t know STIs are a serious problem</a:t>
            </a:r>
          </a:p>
          <a:p>
            <a:r>
              <a:rPr lang="en-US" sz="2400" dirty="0" smtClean="0"/>
              <a:t>They feel uncomfortable talking about it</a:t>
            </a:r>
          </a:p>
          <a:p>
            <a:r>
              <a:rPr lang="en-US" sz="2400" dirty="0" smtClean="0"/>
              <a:t>May be </a:t>
            </a:r>
            <a:r>
              <a:rPr lang="en-US" sz="2400" dirty="0"/>
              <a:t>u</a:t>
            </a:r>
            <a:r>
              <a:rPr lang="en-US" sz="2400" dirty="0" smtClean="0"/>
              <a:t>nder the influence of drugs or alcohol</a:t>
            </a:r>
          </a:p>
          <a:p>
            <a:r>
              <a:rPr lang="en-US" sz="2400" dirty="0" smtClean="0"/>
              <a:t>Pressure from partner to go without protection</a:t>
            </a:r>
          </a:p>
          <a:p>
            <a:endParaRPr lang="en-US" sz="2400" dirty="0"/>
          </a:p>
        </p:txBody>
      </p:sp>
      <p:sp>
        <p:nvSpPr>
          <p:cNvPr id="5" name="TextBox 4"/>
          <p:cNvSpPr txBox="1"/>
          <p:nvPr/>
        </p:nvSpPr>
        <p:spPr>
          <a:xfrm>
            <a:off x="0" y="698601"/>
            <a:ext cx="9144000" cy="769441"/>
          </a:xfrm>
          <a:prstGeom prst="rect">
            <a:avLst/>
          </a:prstGeom>
          <a:noFill/>
        </p:spPr>
        <p:txBody>
          <a:bodyPr wrap="square" rtlCol="0">
            <a:spAutoFit/>
          </a:bodyPr>
          <a:lstStyle/>
          <a:p>
            <a:pPr algn="ctr"/>
            <a:r>
              <a:rPr lang="en-US" sz="4400" b="1" dirty="0" smtClean="0">
                <a:solidFill>
                  <a:schemeClr val="tx2"/>
                </a:solidFill>
                <a:latin typeface="+mj-lt"/>
              </a:rPr>
              <a:t>Why Do Teens Take Risks?</a:t>
            </a:r>
            <a:endParaRPr lang="en-US" sz="4400" b="1" dirty="0">
              <a:solidFill>
                <a:schemeClr val="tx2"/>
              </a:solidFill>
              <a:latin typeface="+mj-lt"/>
            </a:endParaRPr>
          </a:p>
        </p:txBody>
      </p:sp>
      <p:pic>
        <p:nvPicPr>
          <p:cNvPr id="3074" name="Picture 2" descr="Di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605"/>
          <a:stretch/>
        </p:blipFill>
        <p:spPr bwMode="auto">
          <a:xfrm>
            <a:off x="435180" y="2333282"/>
            <a:ext cx="3908220" cy="3181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hidden="1"/>
          <p:cNvSpPr>
            <a:spLocks noGrp="1"/>
          </p:cNvSpPr>
          <p:nvPr>
            <p:ph type="title"/>
          </p:nvPr>
        </p:nvSpPr>
        <p:spPr>
          <a:xfrm>
            <a:off x="457200" y="609600"/>
            <a:ext cx="8229600" cy="1143000"/>
          </a:xfrm>
        </p:spPr>
        <p:txBody>
          <a:bodyPr/>
          <a:lstStyle/>
          <a:p>
            <a:r>
              <a:rPr lang="en-US" dirty="0" smtClean="0"/>
              <a:t>Why do teens take risks?</a:t>
            </a:r>
            <a:endParaRPr lang="en-CA" dirty="0"/>
          </a:p>
        </p:txBody>
      </p:sp>
    </p:spTree>
    <p:extLst>
      <p:ext uri="{BB962C8B-B14F-4D97-AF65-F5344CB8AC3E}">
        <p14:creationId xmlns:p14="http://schemas.microsoft.com/office/powerpoint/2010/main" val="284959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Teen Girl, Jessic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506" t="4571" r="13537" b="2555"/>
          <a:stretch/>
        </p:blipFill>
        <p:spPr bwMode="auto">
          <a:xfrm>
            <a:off x="5211037" y="3825989"/>
            <a:ext cx="884963" cy="23990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67400" y="5272120"/>
            <a:ext cx="1360009" cy="369332"/>
          </a:xfrm>
          <a:prstGeom prst="rect">
            <a:avLst/>
          </a:prstGeom>
          <a:noFill/>
        </p:spPr>
        <p:txBody>
          <a:bodyPr wrap="square" rtlCol="0">
            <a:spAutoFit/>
          </a:bodyPr>
          <a:lstStyle/>
          <a:p>
            <a:r>
              <a:rPr lang="en-US" b="1" dirty="0" smtClean="0"/>
              <a:t>Jessica</a:t>
            </a:r>
            <a:endParaRPr lang="en-CA" b="1" dirty="0"/>
          </a:p>
        </p:txBody>
      </p:sp>
      <p:sp>
        <p:nvSpPr>
          <p:cNvPr id="6" name="TextBox 5"/>
          <p:cNvSpPr txBox="1"/>
          <p:nvPr/>
        </p:nvSpPr>
        <p:spPr>
          <a:xfrm>
            <a:off x="7336168" y="3978410"/>
            <a:ext cx="891216" cy="369332"/>
          </a:xfrm>
          <a:prstGeom prst="rect">
            <a:avLst/>
          </a:prstGeom>
          <a:noFill/>
        </p:spPr>
        <p:txBody>
          <a:bodyPr wrap="square" rtlCol="0">
            <a:spAutoFit/>
          </a:bodyPr>
          <a:lstStyle/>
          <a:p>
            <a:r>
              <a:rPr lang="en-US" b="1" dirty="0" smtClean="0"/>
              <a:t>Kyle</a:t>
            </a:r>
            <a:endParaRPr lang="en-CA" b="1" dirty="0"/>
          </a:p>
        </p:txBody>
      </p:sp>
      <p:sp>
        <p:nvSpPr>
          <p:cNvPr id="7" name="TextBox 6"/>
          <p:cNvSpPr txBox="1"/>
          <p:nvPr/>
        </p:nvSpPr>
        <p:spPr>
          <a:xfrm>
            <a:off x="3452184" y="6208232"/>
            <a:ext cx="891216" cy="369332"/>
          </a:xfrm>
          <a:prstGeom prst="rect">
            <a:avLst/>
          </a:prstGeom>
          <a:noFill/>
        </p:spPr>
        <p:txBody>
          <a:bodyPr wrap="square" rtlCol="0">
            <a:spAutoFit/>
          </a:bodyPr>
          <a:lstStyle/>
          <a:p>
            <a:r>
              <a:rPr lang="en-US" b="1" dirty="0" smtClean="0"/>
              <a:t>Eric</a:t>
            </a:r>
            <a:endParaRPr lang="en-CA" b="1" dirty="0"/>
          </a:p>
        </p:txBody>
      </p:sp>
      <p:cxnSp>
        <p:nvCxnSpPr>
          <p:cNvPr id="8" name="Straight Connector 7" descr="&quot;&quot;"/>
          <p:cNvCxnSpPr/>
          <p:nvPr/>
        </p:nvCxnSpPr>
        <p:spPr>
          <a:xfrm flipV="1">
            <a:off x="6172200" y="3738163"/>
            <a:ext cx="533400" cy="849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descr="&quot;&quot;"/>
          <p:cNvCxnSpPr/>
          <p:nvPr/>
        </p:nvCxnSpPr>
        <p:spPr>
          <a:xfrm flipH="1" flipV="1">
            <a:off x="4332480" y="3681964"/>
            <a:ext cx="828000" cy="7032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descr="&quot;&quot;"/>
          <p:cNvCxnSpPr/>
          <p:nvPr/>
        </p:nvCxnSpPr>
        <p:spPr>
          <a:xfrm flipH="1">
            <a:off x="4134271" y="5509028"/>
            <a:ext cx="86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Teen Boy, Nic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26" t="2935" r="20366" b="7511"/>
          <a:stretch/>
        </p:blipFill>
        <p:spPr bwMode="auto">
          <a:xfrm>
            <a:off x="3503280" y="1171160"/>
            <a:ext cx="886021" cy="24727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Teen Boy, Eric"/>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513" t="7151" r="26929" b="3362"/>
          <a:stretch/>
        </p:blipFill>
        <p:spPr bwMode="auto">
          <a:xfrm>
            <a:off x="3321525" y="3853890"/>
            <a:ext cx="812745" cy="22940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Teen Boy, Kyl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046" t="7519" r="25057"/>
          <a:stretch/>
        </p:blipFill>
        <p:spPr bwMode="auto">
          <a:xfrm>
            <a:off x="6553200" y="2314206"/>
            <a:ext cx="814868" cy="24261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114800" y="3063989"/>
            <a:ext cx="1360009" cy="369332"/>
          </a:xfrm>
          <a:prstGeom prst="rect">
            <a:avLst/>
          </a:prstGeom>
          <a:noFill/>
        </p:spPr>
        <p:txBody>
          <a:bodyPr wrap="square" rtlCol="0">
            <a:spAutoFit/>
          </a:bodyPr>
          <a:lstStyle/>
          <a:p>
            <a:r>
              <a:rPr lang="en-US" b="1" dirty="0" smtClean="0"/>
              <a:t>Nick</a:t>
            </a:r>
            <a:endParaRPr lang="en-CA" b="1" dirty="0"/>
          </a:p>
        </p:txBody>
      </p:sp>
      <p:sp>
        <p:nvSpPr>
          <p:cNvPr id="15" name="TextBox 14"/>
          <p:cNvSpPr txBox="1"/>
          <p:nvPr/>
        </p:nvSpPr>
        <p:spPr>
          <a:xfrm>
            <a:off x="1547931" y="4912832"/>
            <a:ext cx="1360009" cy="369332"/>
          </a:xfrm>
          <a:prstGeom prst="rect">
            <a:avLst/>
          </a:prstGeom>
          <a:noFill/>
        </p:spPr>
        <p:txBody>
          <a:bodyPr wrap="square" rtlCol="0">
            <a:spAutoFit/>
          </a:bodyPr>
          <a:lstStyle/>
          <a:p>
            <a:r>
              <a:rPr lang="en-US" b="1" dirty="0" smtClean="0"/>
              <a:t>Justine</a:t>
            </a:r>
            <a:endParaRPr lang="en-CA" b="1" dirty="0"/>
          </a:p>
        </p:txBody>
      </p:sp>
      <p:sp>
        <p:nvSpPr>
          <p:cNvPr id="16" name="TextBox 15"/>
          <p:cNvSpPr txBox="1"/>
          <p:nvPr/>
        </p:nvSpPr>
        <p:spPr>
          <a:xfrm>
            <a:off x="500036" y="6260068"/>
            <a:ext cx="1360009" cy="369332"/>
          </a:xfrm>
          <a:prstGeom prst="rect">
            <a:avLst/>
          </a:prstGeom>
          <a:noFill/>
        </p:spPr>
        <p:txBody>
          <a:bodyPr wrap="square" rtlCol="0">
            <a:spAutoFit/>
          </a:bodyPr>
          <a:lstStyle/>
          <a:p>
            <a:r>
              <a:rPr lang="en-US" b="1" dirty="0" smtClean="0"/>
              <a:t>Dana</a:t>
            </a:r>
            <a:endParaRPr lang="en-CA" b="1" dirty="0"/>
          </a:p>
        </p:txBody>
      </p:sp>
      <p:sp>
        <p:nvSpPr>
          <p:cNvPr id="17" name="TextBox 16"/>
          <p:cNvSpPr txBox="1"/>
          <p:nvPr/>
        </p:nvSpPr>
        <p:spPr>
          <a:xfrm>
            <a:off x="6031391" y="1014386"/>
            <a:ext cx="1360009" cy="369332"/>
          </a:xfrm>
          <a:prstGeom prst="rect">
            <a:avLst/>
          </a:prstGeom>
          <a:noFill/>
        </p:spPr>
        <p:txBody>
          <a:bodyPr wrap="square" rtlCol="0">
            <a:spAutoFit/>
          </a:bodyPr>
          <a:lstStyle/>
          <a:p>
            <a:r>
              <a:rPr lang="en-US" b="1" dirty="0" smtClean="0"/>
              <a:t>Alicia</a:t>
            </a:r>
            <a:endParaRPr lang="en-CA" b="1" dirty="0"/>
          </a:p>
        </p:txBody>
      </p:sp>
      <p:cxnSp>
        <p:nvCxnSpPr>
          <p:cNvPr id="18" name="Straight Connector 17" descr="&quot;&quot;"/>
          <p:cNvCxnSpPr/>
          <p:nvPr/>
        </p:nvCxnSpPr>
        <p:spPr>
          <a:xfrm flipH="1">
            <a:off x="1208280" y="5693694"/>
            <a:ext cx="18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descr="&quot;&quot;"/>
          <p:cNvCxnSpPr/>
          <p:nvPr/>
        </p:nvCxnSpPr>
        <p:spPr>
          <a:xfrm>
            <a:off x="2562004" y="4198536"/>
            <a:ext cx="684000" cy="7788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descr="&quot;&quot;"/>
          <p:cNvCxnSpPr/>
          <p:nvPr/>
        </p:nvCxnSpPr>
        <p:spPr>
          <a:xfrm flipV="1">
            <a:off x="4456737" y="1722862"/>
            <a:ext cx="655876" cy="5113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 descr="Teen Girl, Dan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913" t="4193" r="38359" b="4332"/>
          <a:stretch/>
        </p:blipFill>
        <p:spPr bwMode="auto">
          <a:xfrm>
            <a:off x="327984" y="3761341"/>
            <a:ext cx="759831" cy="249872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Teen Girl, Jennife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395" t="4754" r="23148" b="2646"/>
          <a:stretch/>
        </p:blipFill>
        <p:spPr bwMode="auto">
          <a:xfrm>
            <a:off x="1653889" y="701789"/>
            <a:ext cx="837652" cy="2218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Teen Girl, Alici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8516" t="2334" r="31343" b="5044"/>
          <a:stretch/>
        </p:blipFill>
        <p:spPr bwMode="auto">
          <a:xfrm>
            <a:off x="5357996" y="679386"/>
            <a:ext cx="754911" cy="26132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Teen Girl, Justin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118" t="2896" r="8205"/>
          <a:stretch/>
        </p:blipFill>
        <p:spPr bwMode="auto">
          <a:xfrm>
            <a:off x="1350165" y="3072364"/>
            <a:ext cx="1153515" cy="18956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27280" y="2301989"/>
            <a:ext cx="1360009" cy="369332"/>
          </a:xfrm>
          <a:prstGeom prst="rect">
            <a:avLst/>
          </a:prstGeom>
          <a:noFill/>
        </p:spPr>
        <p:txBody>
          <a:bodyPr wrap="square" rtlCol="0">
            <a:spAutoFit/>
          </a:bodyPr>
          <a:lstStyle/>
          <a:p>
            <a:r>
              <a:rPr lang="en-US" b="1" dirty="0" smtClean="0"/>
              <a:t>Jennifer</a:t>
            </a:r>
            <a:endParaRPr lang="en-CA" b="1" dirty="0"/>
          </a:p>
        </p:txBody>
      </p:sp>
      <p:cxnSp>
        <p:nvCxnSpPr>
          <p:cNvPr id="26" name="Straight Connector 25" descr="&quot;&quot;"/>
          <p:cNvCxnSpPr/>
          <p:nvPr/>
        </p:nvCxnSpPr>
        <p:spPr>
          <a:xfrm flipH="1" flipV="1">
            <a:off x="2414280" y="2081764"/>
            <a:ext cx="1080000" cy="6887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descr="&quot;&quot;"/>
          <p:cNvCxnSpPr/>
          <p:nvPr/>
        </p:nvCxnSpPr>
        <p:spPr>
          <a:xfrm flipV="1">
            <a:off x="7467600" y="2197180"/>
            <a:ext cx="533400" cy="7144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100384" y="3304257"/>
            <a:ext cx="891216" cy="369332"/>
          </a:xfrm>
          <a:prstGeom prst="rect">
            <a:avLst/>
          </a:prstGeom>
          <a:noFill/>
        </p:spPr>
        <p:txBody>
          <a:bodyPr wrap="square" rtlCol="0">
            <a:spAutoFit/>
          </a:bodyPr>
          <a:lstStyle/>
          <a:p>
            <a:r>
              <a:rPr lang="en-US" b="1" dirty="0" smtClean="0"/>
              <a:t>Marco</a:t>
            </a:r>
            <a:endParaRPr lang="en-CA" b="1" dirty="0"/>
          </a:p>
        </p:txBody>
      </p:sp>
      <p:pic>
        <p:nvPicPr>
          <p:cNvPr id="29" name="Picture 28" descr="Teen Boy, Marco"/>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8694" t="3989" r="28822" b="6756"/>
          <a:stretch/>
        </p:blipFill>
        <p:spPr bwMode="auto">
          <a:xfrm>
            <a:off x="8143681" y="840457"/>
            <a:ext cx="790931" cy="2492773"/>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hidden="1"/>
          <p:cNvSpPr>
            <a:spLocks noGrp="1"/>
          </p:cNvSpPr>
          <p:nvPr>
            <p:ph type="title"/>
          </p:nvPr>
        </p:nvSpPr>
        <p:spPr>
          <a:xfrm>
            <a:off x="457200" y="609600"/>
            <a:ext cx="8229600" cy="1143000"/>
          </a:xfrm>
        </p:spPr>
        <p:txBody>
          <a:bodyPr/>
          <a:lstStyle/>
          <a:p>
            <a:r>
              <a:rPr lang="en-US" dirty="0" smtClean="0"/>
              <a:t>Don’t Pass It On</a:t>
            </a:r>
            <a:endParaRPr lang="en-CA" dirty="0"/>
          </a:p>
        </p:txBody>
      </p:sp>
    </p:spTree>
    <p:extLst>
      <p:ext uri="{BB962C8B-B14F-4D97-AF65-F5344CB8AC3E}">
        <p14:creationId xmlns:p14="http://schemas.microsoft.com/office/powerpoint/2010/main" val="34511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par>
                                <p:cTn id="73" presetID="10"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par>
                                <p:cTn id="76" presetID="10" presetClass="entr" presetSubtype="0"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par>
                                <p:cTn id="82" presetID="10" presetClass="entr" presetSubtype="0"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4" grpId="0"/>
      <p:bldP spid="15" grpId="0"/>
      <p:bldP spid="16" grpId="0"/>
      <p:bldP spid="17" grpId="0"/>
      <p:bldP spid="25"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701" y="2667000"/>
            <a:ext cx="4038600" cy="3429000"/>
          </a:xfrm>
        </p:spPr>
        <p:txBody>
          <a:bodyPr>
            <a:noAutofit/>
          </a:bodyPr>
          <a:lstStyle/>
          <a:p>
            <a:r>
              <a:rPr lang="en-US" sz="2400" dirty="0" smtClean="0"/>
              <a:t>Contracted through sexual contact with someone who is infected</a:t>
            </a:r>
          </a:p>
          <a:p>
            <a:r>
              <a:rPr lang="en-US" sz="2400" dirty="0" smtClean="0"/>
              <a:t>Most transmitted through bodily fluids</a:t>
            </a:r>
          </a:p>
          <a:p>
            <a:r>
              <a:rPr lang="en-US" sz="2400" dirty="0" smtClean="0"/>
              <a:t>Some transmitted by skin to skin contact</a:t>
            </a:r>
          </a:p>
          <a:p>
            <a:pPr marL="45720" indent="0">
              <a:buNone/>
            </a:pPr>
            <a:endParaRPr lang="en-US" sz="2400" dirty="0" smtClean="0"/>
          </a:p>
        </p:txBody>
      </p:sp>
      <p:sp>
        <p:nvSpPr>
          <p:cNvPr id="4" name="TextBox 3"/>
          <p:cNvSpPr txBox="1"/>
          <p:nvPr/>
        </p:nvSpPr>
        <p:spPr>
          <a:xfrm>
            <a:off x="381000" y="685800"/>
            <a:ext cx="8458200" cy="1323439"/>
          </a:xfrm>
          <a:prstGeom prst="rect">
            <a:avLst/>
          </a:prstGeom>
          <a:noFill/>
        </p:spPr>
        <p:txBody>
          <a:bodyPr wrap="square" rtlCol="0">
            <a:spAutoFit/>
          </a:bodyPr>
          <a:lstStyle/>
          <a:p>
            <a:pPr algn="ctr"/>
            <a:r>
              <a:rPr lang="en-US" sz="4000" b="1" dirty="0" smtClean="0">
                <a:solidFill>
                  <a:schemeClr val="tx2"/>
                </a:solidFill>
                <a:latin typeface="+mj-lt"/>
              </a:rPr>
              <a:t>What is a Sexually Transmitted Infection (STI)?</a:t>
            </a:r>
            <a:endParaRPr lang="en-US" sz="4000" b="1" dirty="0">
              <a:solidFill>
                <a:schemeClr val="tx2"/>
              </a:solidFill>
              <a:latin typeface="+mj-lt"/>
            </a:endParaRPr>
          </a:p>
        </p:txBody>
      </p:sp>
      <p:pic>
        <p:nvPicPr>
          <p:cNvPr id="1026" name="Picture 2" descr="Couple made of sexually tansmitted infection wo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86000"/>
            <a:ext cx="4014670"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hidden="1"/>
          <p:cNvSpPr>
            <a:spLocks noGrp="1"/>
          </p:cNvSpPr>
          <p:nvPr>
            <p:ph type="title"/>
          </p:nvPr>
        </p:nvSpPr>
        <p:spPr>
          <a:xfrm>
            <a:off x="457200" y="609600"/>
            <a:ext cx="8229600" cy="1143000"/>
          </a:xfrm>
        </p:spPr>
        <p:txBody>
          <a:bodyPr>
            <a:normAutofit fontScale="90000"/>
          </a:bodyPr>
          <a:lstStyle/>
          <a:p>
            <a:r>
              <a:rPr lang="en-US" b="1" dirty="0">
                <a:solidFill>
                  <a:schemeClr val="tx2"/>
                </a:solidFill>
              </a:rPr>
              <a:t>What is a Sexually Transmitted Infection (</a:t>
            </a:r>
            <a:r>
              <a:rPr lang="en-US" b="1" dirty="0" err="1">
                <a:solidFill>
                  <a:schemeClr val="tx2"/>
                </a:solidFill>
              </a:rPr>
              <a:t>STI</a:t>
            </a:r>
            <a:r>
              <a:rPr lang="en-US" b="1" dirty="0">
                <a:solidFill>
                  <a:schemeClr val="tx2"/>
                </a:solidFill>
              </a:rPr>
              <a:t>)?</a:t>
            </a:r>
            <a:br>
              <a:rPr lang="en-US" b="1" dirty="0">
                <a:solidFill>
                  <a:schemeClr val="tx2"/>
                </a:solidFill>
              </a:rPr>
            </a:br>
            <a:endParaRPr lang="en-CA" dirty="0"/>
          </a:p>
        </p:txBody>
      </p:sp>
    </p:spTree>
    <p:extLst>
      <p:ext uri="{BB962C8B-B14F-4D97-AF65-F5344CB8AC3E}">
        <p14:creationId xmlns:p14="http://schemas.microsoft.com/office/powerpoint/2010/main" val="34987414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879" y="685800"/>
            <a:ext cx="8991600" cy="923330"/>
          </a:xfrm>
          <a:prstGeom prst="rect">
            <a:avLst/>
          </a:prstGeom>
          <a:noFill/>
        </p:spPr>
        <p:txBody>
          <a:bodyPr wrap="square" rtlCol="0">
            <a:spAutoFit/>
          </a:bodyPr>
          <a:lstStyle/>
          <a:p>
            <a:pPr algn="ctr"/>
            <a:r>
              <a:rPr lang="en-US" sz="5400" dirty="0" smtClean="0">
                <a:solidFill>
                  <a:schemeClr val="tx2"/>
                </a:solidFill>
                <a:latin typeface="+mj-lt"/>
              </a:rPr>
              <a:t>  </a:t>
            </a:r>
            <a:r>
              <a:rPr lang="en-US" sz="4400" b="1" dirty="0" smtClean="0">
                <a:solidFill>
                  <a:schemeClr val="tx2"/>
                </a:solidFill>
                <a:latin typeface="+mj-lt"/>
              </a:rPr>
              <a:t>Discussion with Partner</a:t>
            </a:r>
            <a:endParaRPr lang="en-US" sz="4400" b="1" dirty="0">
              <a:solidFill>
                <a:schemeClr val="tx2"/>
              </a:solidFill>
              <a:latin typeface="+mj-lt"/>
            </a:endParaRPr>
          </a:p>
        </p:txBody>
      </p:sp>
      <p:sp>
        <p:nvSpPr>
          <p:cNvPr id="3" name="Content Placeholder 2"/>
          <p:cNvSpPr>
            <a:spLocks noGrp="1"/>
          </p:cNvSpPr>
          <p:nvPr>
            <p:ph idx="1"/>
          </p:nvPr>
        </p:nvSpPr>
        <p:spPr>
          <a:xfrm>
            <a:off x="-1" y="2286000"/>
            <a:ext cx="9144001" cy="4572000"/>
          </a:xfrm>
        </p:spPr>
        <p:txBody>
          <a:bodyPr>
            <a:noAutofit/>
          </a:bodyPr>
          <a:lstStyle/>
          <a:p>
            <a:r>
              <a:rPr lang="en-US" dirty="0" smtClean="0"/>
              <a:t>Before any sexual activity, talk to your partner about safe sex</a:t>
            </a:r>
          </a:p>
          <a:p>
            <a:endParaRPr lang="en-US" dirty="0" smtClean="0"/>
          </a:p>
          <a:p>
            <a:r>
              <a:rPr lang="en-US" dirty="0" smtClean="0"/>
              <a:t>Set expectations for condom / dental dam use</a:t>
            </a:r>
          </a:p>
          <a:p>
            <a:endParaRPr lang="en-US" dirty="0" smtClean="0"/>
          </a:p>
          <a:p>
            <a:pPr>
              <a:lnSpc>
                <a:spcPct val="150000"/>
              </a:lnSpc>
            </a:pPr>
            <a:r>
              <a:rPr lang="en-US" dirty="0" smtClean="0"/>
              <a:t>Get tested together</a:t>
            </a:r>
            <a:endParaRPr lang="en-US" dirty="0"/>
          </a:p>
        </p:txBody>
      </p:sp>
      <p:sp>
        <p:nvSpPr>
          <p:cNvPr id="4" name="Title 1" hidden="1"/>
          <p:cNvSpPr>
            <a:spLocks noGrp="1"/>
          </p:cNvSpPr>
          <p:nvPr>
            <p:ph type="title"/>
          </p:nvPr>
        </p:nvSpPr>
        <p:spPr>
          <a:xfrm>
            <a:off x="457200" y="609600"/>
            <a:ext cx="8229600" cy="1143000"/>
          </a:xfrm>
        </p:spPr>
        <p:txBody>
          <a:bodyPr/>
          <a:lstStyle/>
          <a:p>
            <a:r>
              <a:rPr lang="en-US" dirty="0" smtClean="0"/>
              <a:t>Discussion with partner</a:t>
            </a:r>
            <a:endParaRPr lang="en-CA" dirty="0"/>
          </a:p>
        </p:txBody>
      </p:sp>
    </p:spTree>
    <p:extLst>
      <p:ext uri="{BB962C8B-B14F-4D97-AF65-F5344CB8AC3E}">
        <p14:creationId xmlns:p14="http://schemas.microsoft.com/office/powerpoint/2010/main" val="270807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899419"/>
            <a:ext cx="4114800" cy="2862322"/>
          </a:xfrm>
          <a:prstGeom prst="rect">
            <a:avLst/>
          </a:prstGeom>
          <a:noFill/>
        </p:spPr>
        <p:txBody>
          <a:bodyPr wrap="square" rtlCol="0">
            <a:spAutoFit/>
          </a:bodyPr>
          <a:lstStyle/>
          <a:p>
            <a:pPr algn="ctr"/>
            <a:r>
              <a:rPr lang="en-US" sz="3600" dirty="0" smtClean="0"/>
              <a:t>If you are not comfortable talking </a:t>
            </a:r>
            <a:r>
              <a:rPr lang="en-US" sz="3600" dirty="0">
                <a:solidFill>
                  <a:prstClr val="black"/>
                </a:solidFill>
              </a:rPr>
              <a:t>with your partner </a:t>
            </a:r>
            <a:r>
              <a:rPr lang="en-US" sz="3600" dirty="0" smtClean="0"/>
              <a:t>about sex… you may not be ready.</a:t>
            </a:r>
            <a:endParaRPr lang="en-US" sz="3600" dirty="0"/>
          </a:p>
        </p:txBody>
      </p:sp>
      <p:pic>
        <p:nvPicPr>
          <p:cNvPr id="2050" name="Picture 2" descr="Let's Tal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524000"/>
            <a:ext cx="3613160" cy="361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hidden="1"/>
          <p:cNvSpPr>
            <a:spLocks noGrp="1"/>
          </p:cNvSpPr>
          <p:nvPr>
            <p:ph type="title"/>
          </p:nvPr>
        </p:nvSpPr>
        <p:spPr>
          <a:xfrm>
            <a:off x="457200" y="609600"/>
            <a:ext cx="8229600" cy="1143000"/>
          </a:xfrm>
        </p:spPr>
        <p:txBody>
          <a:bodyPr/>
          <a:lstStyle/>
          <a:p>
            <a:r>
              <a:rPr lang="en-US" dirty="0" smtClean="0"/>
              <a:t>Communication</a:t>
            </a:r>
            <a:endParaRPr lang="en-CA" dirty="0"/>
          </a:p>
        </p:txBody>
      </p:sp>
    </p:spTree>
    <p:extLst>
      <p:ext uri="{BB962C8B-B14F-4D97-AF65-F5344CB8AC3E}">
        <p14:creationId xmlns:p14="http://schemas.microsoft.com/office/powerpoint/2010/main" val="315780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05000"/>
            <a:ext cx="4572000" cy="4678086"/>
          </a:xfrm>
        </p:spPr>
        <p:txBody>
          <a:bodyPr>
            <a:normAutofit/>
          </a:bodyPr>
          <a:lstStyle/>
          <a:p>
            <a:r>
              <a:rPr lang="en-US" sz="2800" dirty="0" smtClean="0"/>
              <a:t>No means no</a:t>
            </a:r>
          </a:p>
          <a:p>
            <a:endParaRPr lang="en-US" sz="2800" dirty="0" smtClean="0"/>
          </a:p>
          <a:p>
            <a:r>
              <a:rPr lang="en-US" sz="2800" dirty="0" smtClean="0"/>
              <a:t>Intoxicated </a:t>
            </a:r>
            <a:r>
              <a:rPr lang="en-US" sz="2800" dirty="0"/>
              <a:t>people cannot give </a:t>
            </a:r>
            <a:r>
              <a:rPr lang="en-US" sz="2800" dirty="0" smtClean="0"/>
              <a:t>consent</a:t>
            </a:r>
          </a:p>
          <a:p>
            <a:endParaRPr lang="en-US" sz="2800" dirty="0"/>
          </a:p>
          <a:p>
            <a:r>
              <a:rPr lang="en-US" sz="2800" dirty="0" smtClean="0"/>
              <a:t>Consent is asking </a:t>
            </a:r>
            <a:r>
              <a:rPr lang="en-US" sz="2800" b="1" i="1" dirty="0" smtClean="0"/>
              <a:t>every time </a:t>
            </a:r>
            <a:endParaRPr lang="en-US" sz="2800" dirty="0"/>
          </a:p>
        </p:txBody>
      </p:sp>
      <p:sp>
        <p:nvSpPr>
          <p:cNvPr id="6" name="TextBox 5"/>
          <p:cNvSpPr txBox="1"/>
          <p:nvPr/>
        </p:nvSpPr>
        <p:spPr>
          <a:xfrm>
            <a:off x="685800" y="685800"/>
            <a:ext cx="7467600" cy="923330"/>
          </a:xfrm>
          <a:prstGeom prst="rect">
            <a:avLst/>
          </a:prstGeom>
          <a:noFill/>
        </p:spPr>
        <p:txBody>
          <a:bodyPr wrap="square" rtlCol="0">
            <a:spAutoFit/>
          </a:bodyPr>
          <a:lstStyle/>
          <a:p>
            <a:pPr algn="ctr"/>
            <a:r>
              <a:rPr lang="en-US" sz="5400" b="1" dirty="0" smtClean="0">
                <a:solidFill>
                  <a:schemeClr val="tx2"/>
                </a:solidFill>
                <a:latin typeface="+mj-lt"/>
              </a:rPr>
              <a:t>Consent</a:t>
            </a:r>
            <a:endParaRPr lang="en-US" sz="5400" b="1" dirty="0">
              <a:solidFill>
                <a:schemeClr val="tx2"/>
              </a:solidFill>
              <a:latin typeface="+mj-lt"/>
            </a:endParaRPr>
          </a:p>
        </p:txBody>
      </p:sp>
      <p:sp>
        <p:nvSpPr>
          <p:cNvPr id="5" name="Title 1" hidden="1"/>
          <p:cNvSpPr>
            <a:spLocks noGrp="1"/>
          </p:cNvSpPr>
          <p:nvPr>
            <p:ph type="title"/>
          </p:nvPr>
        </p:nvSpPr>
        <p:spPr>
          <a:xfrm>
            <a:off x="457200" y="609600"/>
            <a:ext cx="8229600" cy="1143000"/>
          </a:xfrm>
        </p:spPr>
        <p:txBody>
          <a:bodyPr/>
          <a:lstStyle/>
          <a:p>
            <a:r>
              <a:rPr lang="en-US" dirty="0" smtClean="0"/>
              <a:t>Consent</a:t>
            </a:r>
            <a:endParaRPr lang="en-CA" dirty="0"/>
          </a:p>
        </p:txBody>
      </p:sp>
      <p:pic>
        <p:nvPicPr>
          <p:cNvPr id="7" name="Picture 2" descr="Everything except YES! means 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05000"/>
            <a:ext cx="4054434" cy="405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939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loured condo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900529"/>
            <a:ext cx="3193612" cy="2120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143000" y="2209800"/>
            <a:ext cx="6934200" cy="4343400"/>
          </a:xfrm>
        </p:spPr>
        <p:txBody>
          <a:bodyPr>
            <a:normAutofit/>
          </a:bodyPr>
          <a:lstStyle/>
          <a:p>
            <a:r>
              <a:rPr lang="en-US" sz="2400" dirty="0" smtClean="0"/>
              <a:t>Free at </a:t>
            </a:r>
            <a:r>
              <a:rPr lang="en-US" sz="2400" dirty="0"/>
              <a:t>S</a:t>
            </a:r>
            <a:r>
              <a:rPr lang="en-US" sz="2400" dirty="0" smtClean="0"/>
              <a:t>exual </a:t>
            </a:r>
            <a:r>
              <a:rPr lang="en-US" sz="2400" dirty="0"/>
              <a:t>H</a:t>
            </a:r>
            <a:r>
              <a:rPr lang="en-US" sz="2400" dirty="0" smtClean="0"/>
              <a:t>ealth Centre, and from your School Nurse</a:t>
            </a:r>
          </a:p>
          <a:p>
            <a:r>
              <a:rPr lang="en-US" sz="2400" dirty="0" smtClean="0"/>
              <a:t>Purchase at drug stores, corner stores, gas stations</a:t>
            </a:r>
          </a:p>
        </p:txBody>
      </p:sp>
      <p:sp>
        <p:nvSpPr>
          <p:cNvPr id="6" name="TextBox 5"/>
          <p:cNvSpPr txBox="1"/>
          <p:nvPr/>
        </p:nvSpPr>
        <p:spPr>
          <a:xfrm>
            <a:off x="531421" y="743562"/>
            <a:ext cx="7772400" cy="769441"/>
          </a:xfrm>
          <a:prstGeom prst="rect">
            <a:avLst/>
          </a:prstGeom>
          <a:noFill/>
        </p:spPr>
        <p:txBody>
          <a:bodyPr wrap="square" rtlCol="0">
            <a:spAutoFit/>
          </a:bodyPr>
          <a:lstStyle/>
          <a:p>
            <a:pPr algn="ctr"/>
            <a:r>
              <a:rPr lang="en-US" sz="4400" b="1" dirty="0" smtClean="0">
                <a:solidFill>
                  <a:schemeClr val="tx2"/>
                </a:solidFill>
                <a:latin typeface="+mj-lt"/>
              </a:rPr>
              <a:t>Condoms and Dental Dams</a:t>
            </a:r>
            <a:endParaRPr lang="en-US" sz="4400" b="1" dirty="0">
              <a:solidFill>
                <a:schemeClr val="tx2"/>
              </a:solidFill>
              <a:latin typeface="+mj-lt"/>
            </a:endParaRPr>
          </a:p>
        </p:txBody>
      </p:sp>
      <p:pic>
        <p:nvPicPr>
          <p:cNvPr id="9218" name="Picture 2" descr="Dental Dams&#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81" y="3900529"/>
            <a:ext cx="3470564" cy="260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Female Cond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3183" y="4283973"/>
            <a:ext cx="2441757" cy="183660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hidden="1"/>
          <p:cNvSpPr>
            <a:spLocks noGrp="1"/>
          </p:cNvSpPr>
          <p:nvPr>
            <p:ph type="title"/>
          </p:nvPr>
        </p:nvSpPr>
        <p:spPr>
          <a:xfrm>
            <a:off x="457200" y="609600"/>
            <a:ext cx="8229600" cy="1143000"/>
          </a:xfrm>
        </p:spPr>
        <p:txBody>
          <a:bodyPr/>
          <a:lstStyle/>
          <a:p>
            <a:r>
              <a:rPr lang="en-US" dirty="0" smtClean="0"/>
              <a:t>Condoms and dental dams</a:t>
            </a:r>
            <a:endParaRPr lang="en-CA" dirty="0"/>
          </a:p>
        </p:txBody>
      </p:sp>
    </p:spTree>
    <p:extLst>
      <p:ext uri="{BB962C8B-B14F-4D97-AF65-F5344CB8AC3E}">
        <p14:creationId xmlns:p14="http://schemas.microsoft.com/office/powerpoint/2010/main" val="344177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Using a Condom" descr="Using a Condom Video from Alberta Health Services&#10;&#10;https://www.youtube.com/watch?v=fbo9_0IgcFA &#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143000"/>
            <a:ext cx="8128000" cy="4572000"/>
          </a:xfrm>
          <a:prstGeom prst="rect">
            <a:avLst/>
          </a:prstGeom>
        </p:spPr>
      </p:pic>
      <p:sp>
        <p:nvSpPr>
          <p:cNvPr id="3" name="Title 1" hidden="1"/>
          <p:cNvSpPr>
            <a:spLocks noGrp="1"/>
          </p:cNvSpPr>
          <p:nvPr>
            <p:ph type="title"/>
          </p:nvPr>
        </p:nvSpPr>
        <p:spPr>
          <a:xfrm>
            <a:off x="457200" y="609600"/>
            <a:ext cx="8229600" cy="1143000"/>
          </a:xfrm>
        </p:spPr>
        <p:txBody>
          <a:bodyPr/>
          <a:lstStyle/>
          <a:p>
            <a:r>
              <a:rPr lang="en-US" dirty="0" smtClean="0"/>
              <a:t>Using a Condom Video</a:t>
            </a:r>
            <a:endParaRPr lang="en-CA" dirty="0"/>
          </a:p>
        </p:txBody>
      </p:sp>
    </p:spTree>
    <p:extLst>
      <p:ext uri="{BB962C8B-B14F-4D97-AF65-F5344CB8AC3E}">
        <p14:creationId xmlns:p14="http://schemas.microsoft.com/office/powerpoint/2010/main" val="3885600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err="1" smtClean="0"/>
              <a:t>STI</a:t>
            </a:r>
            <a:r>
              <a:rPr lang="en-US" dirty="0" smtClean="0"/>
              <a:t> Myths</a:t>
            </a:r>
            <a:endParaRPr lang="en-CA" dirty="0"/>
          </a:p>
        </p:txBody>
      </p:sp>
      <p:sp>
        <p:nvSpPr>
          <p:cNvPr id="4" name="TextBox 3"/>
          <p:cNvSpPr txBox="1"/>
          <p:nvPr/>
        </p:nvSpPr>
        <p:spPr>
          <a:xfrm>
            <a:off x="216195" y="762000"/>
            <a:ext cx="8610600" cy="1015663"/>
          </a:xfrm>
          <a:prstGeom prst="rect">
            <a:avLst/>
          </a:prstGeom>
          <a:noFill/>
        </p:spPr>
        <p:txBody>
          <a:bodyPr wrap="square" rtlCol="0">
            <a:spAutoFit/>
          </a:bodyPr>
          <a:lstStyle/>
          <a:p>
            <a:pPr algn="ctr"/>
            <a:r>
              <a:rPr lang="en-US" sz="6000" b="1" dirty="0" smtClean="0">
                <a:solidFill>
                  <a:schemeClr val="tx2">
                    <a:lumMod val="75000"/>
                  </a:schemeClr>
                </a:solidFill>
                <a:latin typeface="+mj-lt"/>
              </a:rPr>
              <a:t>STI Myths</a:t>
            </a:r>
          </a:p>
        </p:txBody>
      </p:sp>
      <p:sp>
        <p:nvSpPr>
          <p:cNvPr id="5" name="Left Arrow 4" descr="&quot;&quot;"/>
          <p:cNvSpPr/>
          <p:nvPr/>
        </p:nvSpPr>
        <p:spPr>
          <a:xfrm>
            <a:off x="685800" y="3393997"/>
            <a:ext cx="5721646" cy="2393469"/>
          </a:xfrm>
          <a:prstGeom prst="leftArrow">
            <a:avLst/>
          </a:prstGeom>
          <a:solidFill>
            <a:srgbClr val="00496C"/>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CA" sz="6000" dirty="0"/>
          </a:p>
          <a:p>
            <a:pPr algn="ctr"/>
            <a:endParaRPr lang="en-CA" dirty="0"/>
          </a:p>
        </p:txBody>
      </p:sp>
      <p:sp>
        <p:nvSpPr>
          <p:cNvPr id="6" name="Rectangle 5"/>
          <p:cNvSpPr/>
          <p:nvPr/>
        </p:nvSpPr>
        <p:spPr>
          <a:xfrm>
            <a:off x="2162678" y="4082899"/>
            <a:ext cx="4160113" cy="1015663"/>
          </a:xfrm>
          <a:prstGeom prst="rect">
            <a:avLst/>
          </a:prstGeom>
        </p:spPr>
        <p:txBody>
          <a:bodyPr wrap="none">
            <a:spAutoFit/>
          </a:bodyPr>
          <a:lstStyle/>
          <a:p>
            <a:r>
              <a:rPr lang="en-US" sz="6000" b="1" dirty="0" smtClean="0">
                <a:solidFill>
                  <a:schemeClr val="bg1"/>
                </a:solidFill>
              </a:rPr>
              <a:t>FICTION?</a:t>
            </a:r>
            <a:endParaRPr lang="en-CA" sz="6000" b="1" dirty="0">
              <a:solidFill>
                <a:schemeClr val="bg1"/>
              </a:solidFill>
            </a:endParaRPr>
          </a:p>
        </p:txBody>
      </p:sp>
      <p:sp>
        <p:nvSpPr>
          <p:cNvPr id="7" name="Right Arrow 6" descr="&quot;&quot;"/>
          <p:cNvSpPr/>
          <p:nvPr/>
        </p:nvSpPr>
        <p:spPr>
          <a:xfrm>
            <a:off x="2743200" y="1905000"/>
            <a:ext cx="5720400" cy="2412415"/>
          </a:xfrm>
          <a:prstGeom prst="rightArrow">
            <a:avLst/>
          </a:prstGeom>
          <a:solidFill>
            <a:srgbClr val="92D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CA" dirty="0"/>
          </a:p>
        </p:txBody>
      </p:sp>
      <p:sp>
        <p:nvSpPr>
          <p:cNvPr id="8" name="Rectangle 7"/>
          <p:cNvSpPr/>
          <p:nvPr/>
        </p:nvSpPr>
        <p:spPr>
          <a:xfrm>
            <a:off x="3810000" y="2557209"/>
            <a:ext cx="3047999" cy="1107996"/>
          </a:xfrm>
          <a:prstGeom prst="rect">
            <a:avLst/>
          </a:prstGeom>
        </p:spPr>
        <p:txBody>
          <a:bodyPr wrap="square">
            <a:spAutoFit/>
          </a:bodyPr>
          <a:lstStyle/>
          <a:p>
            <a:r>
              <a:rPr lang="en-US" sz="6600" b="1" dirty="0" smtClean="0">
                <a:solidFill>
                  <a:schemeClr val="bg1"/>
                </a:solidFill>
              </a:rPr>
              <a:t>FACT?</a:t>
            </a:r>
            <a:endParaRPr lang="en-CA" sz="6600" b="1" dirty="0">
              <a:solidFill>
                <a:schemeClr val="bg1"/>
              </a:solidFill>
            </a:endParaRPr>
          </a:p>
        </p:txBody>
      </p:sp>
    </p:spTree>
    <p:extLst>
      <p:ext uri="{BB962C8B-B14F-4D97-AF65-F5344CB8AC3E}">
        <p14:creationId xmlns:p14="http://schemas.microsoft.com/office/powerpoint/2010/main" val="23119690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5762"/>
            <a:ext cx="8229600" cy="1143000"/>
          </a:xfrm>
        </p:spPr>
        <p:txBody>
          <a:bodyPr>
            <a:normAutofit/>
          </a:bodyPr>
          <a:lstStyle/>
          <a:p>
            <a:pPr algn="ctr"/>
            <a:r>
              <a:rPr lang="en-US" sz="6000" b="1" dirty="0" err="1" smtClean="0">
                <a:solidFill>
                  <a:schemeClr val="tx2"/>
                </a:solidFill>
              </a:rPr>
              <a:t>STI</a:t>
            </a:r>
            <a:r>
              <a:rPr lang="en-US" sz="6000" b="1" dirty="0" smtClean="0">
                <a:solidFill>
                  <a:schemeClr val="tx2"/>
                </a:solidFill>
              </a:rPr>
              <a:t> Myths</a:t>
            </a:r>
            <a:endParaRPr lang="en-US" sz="6000" b="1" dirty="0">
              <a:solidFill>
                <a:schemeClr val="tx2"/>
              </a:solidFill>
            </a:endParaRPr>
          </a:p>
        </p:txBody>
      </p:sp>
      <p:sp>
        <p:nvSpPr>
          <p:cNvPr id="31" name="Rounded Rectangle 30"/>
          <p:cNvSpPr/>
          <p:nvPr/>
        </p:nvSpPr>
        <p:spPr>
          <a:xfrm>
            <a:off x="228600" y="1676400"/>
            <a:ext cx="2376264" cy="864096"/>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5200" b="1" dirty="0" smtClean="0"/>
              <a:t>TRUE</a:t>
            </a:r>
            <a:endParaRPr lang="en-CA" sz="5200" b="1" dirty="0"/>
          </a:p>
        </p:txBody>
      </p:sp>
      <p:sp>
        <p:nvSpPr>
          <p:cNvPr id="32" name="Rounded Rectangle 31"/>
          <p:cNvSpPr/>
          <p:nvPr/>
        </p:nvSpPr>
        <p:spPr>
          <a:xfrm>
            <a:off x="250182" y="2692896"/>
            <a:ext cx="2376264" cy="864096"/>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5200" b="1" dirty="0" smtClean="0"/>
              <a:t>FALSE</a:t>
            </a:r>
            <a:endParaRPr lang="en-CA" sz="5200" b="1" dirty="0"/>
          </a:p>
        </p:txBody>
      </p:sp>
      <p:sp>
        <p:nvSpPr>
          <p:cNvPr id="33" name="Rounded Rectangle 32"/>
          <p:cNvSpPr/>
          <p:nvPr/>
        </p:nvSpPr>
        <p:spPr>
          <a:xfrm>
            <a:off x="250182" y="3692624"/>
            <a:ext cx="2376264" cy="864096"/>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200" b="1" dirty="0" smtClean="0"/>
              <a:t>FALSE</a:t>
            </a:r>
            <a:endParaRPr lang="en-CA" sz="5200" b="1" dirty="0"/>
          </a:p>
        </p:txBody>
      </p:sp>
      <p:sp>
        <p:nvSpPr>
          <p:cNvPr id="34" name="Rounded Rectangle 33"/>
          <p:cNvSpPr/>
          <p:nvPr/>
        </p:nvSpPr>
        <p:spPr>
          <a:xfrm>
            <a:off x="228600" y="4700736"/>
            <a:ext cx="2376264" cy="864096"/>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5200" b="1" dirty="0" smtClean="0"/>
              <a:t>FALSE</a:t>
            </a:r>
            <a:endParaRPr lang="en-CA" sz="5200" b="1" dirty="0"/>
          </a:p>
        </p:txBody>
      </p:sp>
      <p:sp>
        <p:nvSpPr>
          <p:cNvPr id="35" name="Rounded Rectangle 34"/>
          <p:cNvSpPr/>
          <p:nvPr/>
        </p:nvSpPr>
        <p:spPr>
          <a:xfrm>
            <a:off x="2819792" y="1600200"/>
            <a:ext cx="6171807" cy="936000"/>
          </a:xfrm>
          <a:prstGeom prst="round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nchor="ctr"/>
          <a:lstStyle/>
          <a:p>
            <a:pPr algn="ctr"/>
            <a:r>
              <a:rPr lang="en-US" sz="2400" dirty="0">
                <a:solidFill>
                  <a:schemeClr val="tx1"/>
                </a:solidFill>
              </a:rPr>
              <a:t>You can get an STI if it’s your first time having sex</a:t>
            </a:r>
          </a:p>
        </p:txBody>
      </p:sp>
      <p:sp>
        <p:nvSpPr>
          <p:cNvPr id="36" name="Rounded Rectangle 35"/>
          <p:cNvSpPr/>
          <p:nvPr/>
        </p:nvSpPr>
        <p:spPr>
          <a:xfrm>
            <a:off x="2819791" y="2667000"/>
            <a:ext cx="6085089" cy="936000"/>
          </a:xfrm>
          <a:prstGeom prst="roundRect">
            <a:avLst/>
          </a:prstGeom>
          <a:solidFill>
            <a:srgbClr val="92D050">
              <a:alpha val="49000"/>
            </a:srgbClr>
          </a:solidFill>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nchor="ctr"/>
          <a:lstStyle/>
          <a:p>
            <a:pPr algn="ctr"/>
            <a:r>
              <a:rPr lang="en-US" sz="2400" dirty="0">
                <a:solidFill>
                  <a:schemeClr val="tx1"/>
                </a:solidFill>
              </a:rPr>
              <a:t>No </a:t>
            </a:r>
            <a:r>
              <a:rPr lang="en-US" sz="2400" dirty="0" smtClean="0">
                <a:solidFill>
                  <a:schemeClr val="tx1"/>
                </a:solidFill>
              </a:rPr>
              <a:t>symptoms = no </a:t>
            </a:r>
            <a:r>
              <a:rPr lang="en-US" sz="2400" dirty="0">
                <a:solidFill>
                  <a:schemeClr val="tx1"/>
                </a:solidFill>
              </a:rPr>
              <a:t>STI?</a:t>
            </a:r>
          </a:p>
        </p:txBody>
      </p:sp>
      <p:sp>
        <p:nvSpPr>
          <p:cNvPr id="37" name="Rounded Rectangle 36"/>
          <p:cNvSpPr/>
          <p:nvPr/>
        </p:nvSpPr>
        <p:spPr>
          <a:xfrm>
            <a:off x="2844228" y="3657600"/>
            <a:ext cx="6057278" cy="936000"/>
          </a:xfrm>
          <a:prstGeom prst="roundRect">
            <a:avLst/>
          </a:prstGeom>
          <a:solidFill>
            <a:schemeClr val="accent4">
              <a:alpha val="49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n-US" sz="2400" dirty="0" smtClean="0">
                <a:solidFill>
                  <a:schemeClr val="tx1"/>
                </a:solidFill>
              </a:rPr>
              <a:t>All STIs </a:t>
            </a:r>
            <a:r>
              <a:rPr lang="en-US" sz="2400" dirty="0">
                <a:solidFill>
                  <a:schemeClr val="tx1"/>
                </a:solidFill>
              </a:rPr>
              <a:t>are </a:t>
            </a:r>
            <a:r>
              <a:rPr lang="en-US" sz="2400" dirty="0" smtClean="0">
                <a:solidFill>
                  <a:schemeClr val="tx1"/>
                </a:solidFill>
              </a:rPr>
              <a:t>curable</a:t>
            </a:r>
            <a:endParaRPr lang="en-US" sz="2400" dirty="0">
              <a:solidFill>
                <a:schemeClr val="tx1"/>
              </a:solidFill>
            </a:endParaRPr>
          </a:p>
        </p:txBody>
      </p:sp>
      <p:sp>
        <p:nvSpPr>
          <p:cNvPr id="38" name="Rounded Rectangle 37"/>
          <p:cNvSpPr/>
          <p:nvPr/>
        </p:nvSpPr>
        <p:spPr>
          <a:xfrm>
            <a:off x="2819400" y="4648200"/>
            <a:ext cx="6085534" cy="936000"/>
          </a:xfrm>
          <a:prstGeom prst="roundRect">
            <a:avLst/>
          </a:prstGeom>
          <a:solidFill>
            <a:schemeClr val="accent5">
              <a:alpha val="43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lnSpc>
                <a:spcPct val="200000"/>
              </a:lnSpc>
            </a:pPr>
            <a:r>
              <a:rPr lang="en-US" sz="2400" dirty="0">
                <a:solidFill>
                  <a:schemeClr val="tx1"/>
                </a:solidFill>
              </a:rPr>
              <a:t>Herpes will eventually go away on its </a:t>
            </a:r>
            <a:r>
              <a:rPr lang="en-US" sz="2400" dirty="0" smtClean="0">
                <a:solidFill>
                  <a:schemeClr val="tx1"/>
                </a:solidFill>
              </a:rPr>
              <a:t>own</a:t>
            </a:r>
            <a:endParaRPr lang="en-US" sz="2400" dirty="0">
              <a:solidFill>
                <a:schemeClr val="tx1"/>
              </a:solidFill>
            </a:endParaRPr>
          </a:p>
        </p:txBody>
      </p:sp>
      <p:sp>
        <p:nvSpPr>
          <p:cNvPr id="39" name="Rounded Rectangle 38"/>
          <p:cNvSpPr/>
          <p:nvPr/>
        </p:nvSpPr>
        <p:spPr>
          <a:xfrm>
            <a:off x="266897" y="5689104"/>
            <a:ext cx="2376264" cy="864096"/>
          </a:xfrm>
          <a:prstGeom prst="roundRect">
            <a:avLst/>
          </a:pr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5200" b="1" dirty="0" smtClean="0"/>
              <a:t>TRUE</a:t>
            </a:r>
            <a:endParaRPr lang="en-CA" sz="5200" b="1" dirty="0"/>
          </a:p>
        </p:txBody>
      </p:sp>
      <p:sp>
        <p:nvSpPr>
          <p:cNvPr id="40" name="Rounded Rectangle 39"/>
          <p:cNvSpPr/>
          <p:nvPr/>
        </p:nvSpPr>
        <p:spPr>
          <a:xfrm>
            <a:off x="2819400" y="5693400"/>
            <a:ext cx="6085534" cy="936000"/>
          </a:xfrm>
          <a:prstGeom prst="roundRect">
            <a:avLst/>
          </a:prstGeom>
          <a:solidFill>
            <a:schemeClr val="accent6">
              <a:lumMod val="60000"/>
              <a:lumOff val="40000"/>
              <a:alpha val="43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2400" dirty="0">
                <a:solidFill>
                  <a:schemeClr val="tx1"/>
                </a:solidFill>
              </a:rPr>
              <a:t>A </a:t>
            </a:r>
            <a:r>
              <a:rPr lang="en-US" sz="2400" dirty="0" smtClean="0">
                <a:solidFill>
                  <a:schemeClr val="tx1"/>
                </a:solidFill>
              </a:rPr>
              <a:t>person </a:t>
            </a:r>
            <a:r>
              <a:rPr lang="en-US" sz="2400" dirty="0">
                <a:solidFill>
                  <a:schemeClr val="tx1"/>
                </a:solidFill>
              </a:rPr>
              <a:t>can </a:t>
            </a:r>
            <a:r>
              <a:rPr lang="en-US" sz="2400" dirty="0" smtClean="0">
                <a:solidFill>
                  <a:schemeClr val="tx1"/>
                </a:solidFill>
              </a:rPr>
              <a:t>give spread an </a:t>
            </a:r>
            <a:r>
              <a:rPr lang="en-US" sz="2400" dirty="0">
                <a:solidFill>
                  <a:schemeClr val="tx1"/>
                </a:solidFill>
              </a:rPr>
              <a:t>STI </a:t>
            </a:r>
            <a:endParaRPr lang="en-US" sz="2400" dirty="0" smtClean="0">
              <a:solidFill>
                <a:schemeClr val="tx1"/>
              </a:solidFill>
            </a:endParaRPr>
          </a:p>
          <a:p>
            <a:pPr algn="ctr"/>
            <a:r>
              <a:rPr lang="en-US" sz="2400" dirty="0" smtClean="0">
                <a:solidFill>
                  <a:schemeClr val="tx1"/>
                </a:solidFill>
              </a:rPr>
              <a:t>even </a:t>
            </a:r>
            <a:r>
              <a:rPr lang="en-US" sz="2400" dirty="0">
                <a:solidFill>
                  <a:schemeClr val="tx1"/>
                </a:solidFill>
              </a:rPr>
              <a:t>if </a:t>
            </a:r>
            <a:r>
              <a:rPr lang="en-US" sz="2400" dirty="0" smtClean="0">
                <a:solidFill>
                  <a:schemeClr val="tx1"/>
                </a:solidFill>
              </a:rPr>
              <a:t>they don’t ejaculate</a:t>
            </a:r>
            <a:endParaRPr lang="en-US" sz="2400" dirty="0">
              <a:solidFill>
                <a:schemeClr val="tx1"/>
              </a:solidFill>
            </a:endParaRPr>
          </a:p>
        </p:txBody>
      </p:sp>
    </p:spTree>
    <p:extLst>
      <p:ext uri="{BB962C8B-B14F-4D97-AF65-F5344CB8AC3E}">
        <p14:creationId xmlns:p14="http://schemas.microsoft.com/office/powerpoint/2010/main" val="259050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9600" y="987490"/>
            <a:ext cx="2819400" cy="4893647"/>
          </a:xfrm>
          <a:prstGeom prst="rect">
            <a:avLst/>
          </a:prstGeom>
          <a:noFill/>
        </p:spPr>
        <p:txBody>
          <a:bodyPr wrap="square" rtlCol="0">
            <a:spAutoFit/>
          </a:bodyPr>
          <a:lstStyle/>
          <a:p>
            <a:pPr marL="285750" indent="-285750">
              <a:buFont typeface="Arial" pitchFamily="34" charset="0"/>
              <a:buChar char="•"/>
            </a:pPr>
            <a:r>
              <a:rPr lang="en-US" sz="2400" dirty="0" smtClean="0">
                <a:solidFill>
                  <a:srgbClr val="00496C"/>
                </a:solidFill>
                <a:latin typeface="Rockwell"/>
              </a:rPr>
              <a:t>Four Sexual Health Centres in Niagara</a:t>
            </a:r>
          </a:p>
          <a:p>
            <a:pPr marL="285750" indent="-285750">
              <a:buFont typeface="Arial" pitchFamily="34" charset="0"/>
              <a:buChar char="•"/>
            </a:pPr>
            <a:endParaRPr lang="en-US" sz="2400" dirty="0" smtClean="0">
              <a:solidFill>
                <a:srgbClr val="00496C"/>
              </a:solidFill>
              <a:latin typeface="Rockwell"/>
            </a:endParaRPr>
          </a:p>
          <a:p>
            <a:pPr marL="285750" indent="-285750">
              <a:buFont typeface="Arial" pitchFamily="34" charset="0"/>
              <a:buChar char="•"/>
            </a:pPr>
            <a:r>
              <a:rPr lang="en-US" sz="2400" dirty="0" smtClean="0">
                <a:solidFill>
                  <a:srgbClr val="00496C"/>
                </a:solidFill>
                <a:latin typeface="Rockwell"/>
              </a:rPr>
              <a:t>Provide free, non-judgmental,  and confidential services</a:t>
            </a:r>
          </a:p>
          <a:p>
            <a:pPr marL="285750" indent="-285750">
              <a:buFont typeface="Arial" pitchFamily="34" charset="0"/>
              <a:buChar char="•"/>
            </a:pPr>
            <a:endParaRPr lang="en-US" sz="2400" dirty="0" smtClean="0">
              <a:solidFill>
                <a:srgbClr val="00496C"/>
              </a:solidFill>
              <a:latin typeface="Rockwell"/>
            </a:endParaRPr>
          </a:p>
          <a:p>
            <a:pPr marL="285750" indent="-285750">
              <a:buFont typeface="Arial" pitchFamily="34" charset="0"/>
              <a:buChar char="•"/>
            </a:pPr>
            <a:r>
              <a:rPr lang="en-US" sz="2400" dirty="0" smtClean="0">
                <a:solidFill>
                  <a:srgbClr val="00496C"/>
                </a:solidFill>
                <a:latin typeface="Rockwell"/>
              </a:rPr>
              <a:t>Aim to enhance the sexual health of our community</a:t>
            </a:r>
            <a:endParaRPr lang="en-CA" sz="2400" dirty="0">
              <a:solidFill>
                <a:srgbClr val="00496C"/>
              </a:solidFill>
              <a:latin typeface="Rockwell"/>
            </a:endParaRPr>
          </a:p>
        </p:txBody>
      </p:sp>
      <p:sp>
        <p:nvSpPr>
          <p:cNvPr id="5" name="Title 1" hidden="1"/>
          <p:cNvSpPr>
            <a:spLocks noGrp="1"/>
          </p:cNvSpPr>
          <p:nvPr>
            <p:ph type="title"/>
          </p:nvPr>
        </p:nvSpPr>
        <p:spPr>
          <a:xfrm>
            <a:off x="457200" y="609600"/>
            <a:ext cx="8229600" cy="1143000"/>
          </a:xfrm>
        </p:spPr>
        <p:txBody>
          <a:bodyPr/>
          <a:lstStyle/>
          <a:p>
            <a:r>
              <a:rPr lang="en-US" dirty="0" smtClean="0"/>
              <a:t>Sexual Health </a:t>
            </a:r>
            <a:r>
              <a:rPr lang="en-US" dirty="0" err="1" smtClean="0"/>
              <a:t>Centres</a:t>
            </a:r>
            <a:endParaRPr lang="en-CA" dirty="0"/>
          </a:p>
        </p:txBody>
      </p:sp>
      <p:sp>
        <p:nvSpPr>
          <p:cNvPr id="6" name="Rectangle 5"/>
          <p:cNvSpPr/>
          <p:nvPr/>
        </p:nvSpPr>
        <p:spPr>
          <a:xfrm>
            <a:off x="4191000" y="990600"/>
            <a:ext cx="4191000" cy="5078313"/>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b="1" dirty="0">
                <a:solidFill>
                  <a:srgbClr val="00496C"/>
                </a:solidFill>
                <a:latin typeface="Rockwell"/>
              </a:rPr>
              <a:t>St. Catharines Sexual Health Centre</a:t>
            </a:r>
          </a:p>
          <a:p>
            <a:pPr algn="ctr"/>
            <a:r>
              <a:rPr lang="en-US" dirty="0">
                <a:solidFill>
                  <a:srgbClr val="00496C"/>
                </a:solidFill>
                <a:latin typeface="Rockwell"/>
              </a:rPr>
              <a:t>277 Welland Avenue, St. Catharines</a:t>
            </a:r>
          </a:p>
          <a:p>
            <a:pPr algn="ctr"/>
            <a:endParaRPr lang="en-US" dirty="0">
              <a:solidFill>
                <a:srgbClr val="00496C"/>
              </a:solidFill>
              <a:latin typeface="Rockwell"/>
              <a:sym typeface="Wingdings"/>
            </a:endParaRPr>
          </a:p>
          <a:p>
            <a:pPr algn="ctr"/>
            <a:r>
              <a:rPr lang="en-US" b="1" dirty="0">
                <a:solidFill>
                  <a:srgbClr val="00496C"/>
                </a:solidFill>
                <a:latin typeface="Rockwell"/>
              </a:rPr>
              <a:t>Welland Sexual Health Centre</a:t>
            </a:r>
          </a:p>
          <a:p>
            <a:pPr algn="ctr"/>
            <a:r>
              <a:rPr lang="en-US" dirty="0">
                <a:solidFill>
                  <a:srgbClr val="00496C"/>
                </a:solidFill>
                <a:latin typeface="Rockwell"/>
              </a:rPr>
              <a:t>200 Division Street, Welland</a:t>
            </a:r>
          </a:p>
          <a:p>
            <a:pPr algn="ctr"/>
            <a:endParaRPr lang="en-US" dirty="0">
              <a:solidFill>
                <a:srgbClr val="00496C"/>
              </a:solidFill>
              <a:latin typeface="Rockwell"/>
              <a:sym typeface="Wingdings"/>
            </a:endParaRPr>
          </a:p>
          <a:p>
            <a:pPr algn="ctr"/>
            <a:r>
              <a:rPr lang="en-US" b="1" dirty="0">
                <a:solidFill>
                  <a:srgbClr val="00496C"/>
                </a:solidFill>
                <a:latin typeface="Rockwell"/>
              </a:rPr>
              <a:t>Niagara Falls Sexual Health Centre</a:t>
            </a:r>
          </a:p>
          <a:p>
            <a:pPr algn="ctr"/>
            <a:r>
              <a:rPr lang="en-US" dirty="0">
                <a:solidFill>
                  <a:srgbClr val="00496C"/>
                </a:solidFill>
                <a:latin typeface="Rockwell"/>
              </a:rPr>
              <a:t>5710 Kitchener Street, Niagara Falls</a:t>
            </a:r>
          </a:p>
          <a:p>
            <a:pPr algn="ctr"/>
            <a:endParaRPr lang="en-US" dirty="0">
              <a:solidFill>
                <a:srgbClr val="00496C"/>
              </a:solidFill>
              <a:latin typeface="Rockwell"/>
              <a:sym typeface="Wingdings"/>
            </a:endParaRPr>
          </a:p>
          <a:p>
            <a:pPr algn="ctr"/>
            <a:r>
              <a:rPr lang="en-US" b="1" dirty="0">
                <a:solidFill>
                  <a:srgbClr val="00496C"/>
                </a:solidFill>
                <a:latin typeface="Rockwell"/>
              </a:rPr>
              <a:t>Fort Erie Sexual Health Centre</a:t>
            </a:r>
          </a:p>
          <a:p>
            <a:pPr algn="ctr"/>
            <a:r>
              <a:rPr lang="en-US" dirty="0">
                <a:solidFill>
                  <a:srgbClr val="00496C"/>
                </a:solidFill>
                <a:latin typeface="Rockwell"/>
              </a:rPr>
              <a:t>1264 Garrison Road, Unit 12, Fort Erie</a:t>
            </a:r>
          </a:p>
          <a:p>
            <a:pPr algn="ctr"/>
            <a:endParaRPr lang="en-US" sz="1400" dirty="0">
              <a:solidFill>
                <a:srgbClr val="00496C"/>
              </a:solidFill>
              <a:latin typeface="Rockwell"/>
            </a:endParaRPr>
          </a:p>
          <a:p>
            <a:pPr algn="ctr"/>
            <a:endParaRPr lang="en-US" sz="1400" dirty="0">
              <a:solidFill>
                <a:srgbClr val="00496C"/>
              </a:solidFill>
              <a:latin typeface="Rockwell"/>
            </a:endParaRPr>
          </a:p>
          <a:p>
            <a:pPr algn="ctr"/>
            <a:r>
              <a:rPr lang="en-US" sz="2400" dirty="0">
                <a:solidFill>
                  <a:srgbClr val="00496C"/>
                </a:solidFill>
                <a:latin typeface="Rockwell"/>
              </a:rPr>
              <a:t>905-688-3817 </a:t>
            </a:r>
          </a:p>
          <a:p>
            <a:pPr algn="ctr"/>
            <a:r>
              <a:rPr lang="en-US" sz="2400" dirty="0">
                <a:solidFill>
                  <a:srgbClr val="00496C"/>
                </a:solidFill>
                <a:latin typeface="Rockwell"/>
              </a:rPr>
              <a:t>1-800-263-5757</a:t>
            </a:r>
          </a:p>
          <a:p>
            <a:pPr algn="ctr"/>
            <a:r>
              <a:rPr lang="en-US" sz="1400" dirty="0">
                <a:solidFill>
                  <a:srgbClr val="00496C"/>
                </a:solidFill>
                <a:latin typeface="Rockwell"/>
              </a:rPr>
              <a:t> </a:t>
            </a:r>
          </a:p>
          <a:p>
            <a:pPr algn="ctr"/>
            <a:r>
              <a:rPr lang="en-US" dirty="0">
                <a:solidFill>
                  <a:srgbClr val="00496C"/>
                </a:solidFill>
                <a:latin typeface="Rockwell"/>
              </a:rPr>
              <a:t>For current hours call or visit</a:t>
            </a:r>
            <a:r>
              <a:rPr lang="en-US">
                <a:solidFill>
                  <a:srgbClr val="00496C"/>
                </a:solidFill>
                <a:latin typeface="Rockwell"/>
              </a:rPr>
              <a:t>: </a:t>
            </a:r>
            <a:r>
              <a:rPr lang="en-US" smtClean="0">
                <a:solidFill>
                  <a:srgbClr val="00496C"/>
                </a:solidFill>
                <a:latin typeface="Rockwell"/>
                <a:hlinkClick r:id="rId3"/>
              </a:rPr>
              <a:t>niagararegion.ca/health</a:t>
            </a:r>
            <a:endParaRPr lang="en-US" dirty="0">
              <a:solidFill>
                <a:srgbClr val="00496C"/>
              </a:solidFill>
              <a:latin typeface="Rockwell"/>
            </a:endParaRPr>
          </a:p>
        </p:txBody>
      </p:sp>
    </p:spTree>
    <p:extLst>
      <p:ext uri="{BB962C8B-B14F-4D97-AF65-F5344CB8AC3E}">
        <p14:creationId xmlns:p14="http://schemas.microsoft.com/office/powerpoint/2010/main" val="17136809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nana and pear&#10;&quot;No Glove, No Love!&quot;"/>
          <p:cNvPicPr/>
          <p:nvPr/>
        </p:nvPicPr>
        <p:blipFill rotWithShape="1">
          <a:blip r:embed="rId3">
            <a:extLst>
              <a:ext uri="{28A0092B-C50C-407E-A947-70E740481C1C}">
                <a14:useLocalDpi xmlns:a14="http://schemas.microsoft.com/office/drawing/2010/main" val="0"/>
              </a:ext>
            </a:extLst>
          </a:blip>
          <a:srcRect b="23253"/>
          <a:stretch/>
        </p:blipFill>
        <p:spPr bwMode="auto">
          <a:xfrm>
            <a:off x="2971800" y="533400"/>
            <a:ext cx="3505200" cy="4343400"/>
          </a:xfrm>
          <a:prstGeom prst="rect">
            <a:avLst/>
          </a:prstGeom>
          <a:noFill/>
          <a:ln>
            <a:noFill/>
          </a:ln>
        </p:spPr>
      </p:pic>
      <p:sp>
        <p:nvSpPr>
          <p:cNvPr id="6" name="TextBox 5"/>
          <p:cNvSpPr txBox="1"/>
          <p:nvPr/>
        </p:nvSpPr>
        <p:spPr>
          <a:xfrm>
            <a:off x="158262" y="4899764"/>
            <a:ext cx="8985738" cy="1384995"/>
          </a:xfrm>
          <a:prstGeom prst="rect">
            <a:avLst/>
          </a:prstGeom>
          <a:noFill/>
        </p:spPr>
        <p:txBody>
          <a:bodyPr wrap="square" rtlCol="0">
            <a:spAutoFit/>
          </a:bodyPr>
          <a:lstStyle/>
          <a:p>
            <a:pPr algn="ctr"/>
            <a:r>
              <a:rPr lang="en-US" sz="2400" b="1" dirty="0"/>
              <a:t>Protect yourself and your partner by practicing safer sex. </a:t>
            </a:r>
            <a:endParaRPr lang="en-US" sz="2400" b="1" dirty="0" smtClean="0"/>
          </a:p>
          <a:p>
            <a:pPr algn="ctr"/>
            <a:r>
              <a:rPr lang="en-US" sz="3600" b="1" dirty="0" smtClean="0"/>
              <a:t>No </a:t>
            </a:r>
            <a:r>
              <a:rPr lang="en-US" sz="3600" b="1" dirty="0"/>
              <a:t>condom? No Sex</a:t>
            </a:r>
          </a:p>
          <a:p>
            <a:pPr algn="ctr"/>
            <a:endParaRPr lang="en-US" sz="2400" dirty="0"/>
          </a:p>
        </p:txBody>
      </p:sp>
      <p:sp>
        <p:nvSpPr>
          <p:cNvPr id="4" name="Title 1" hidden="1"/>
          <p:cNvSpPr>
            <a:spLocks noGrp="1"/>
          </p:cNvSpPr>
          <p:nvPr>
            <p:ph type="title"/>
          </p:nvPr>
        </p:nvSpPr>
        <p:spPr>
          <a:xfrm>
            <a:off x="457200" y="609600"/>
            <a:ext cx="8229600" cy="1143000"/>
          </a:xfrm>
        </p:spPr>
        <p:txBody>
          <a:bodyPr/>
          <a:lstStyle/>
          <a:p>
            <a:r>
              <a:rPr lang="en-US" dirty="0" smtClean="0"/>
              <a:t>No Condom? No Sex</a:t>
            </a:r>
            <a:endParaRPr lang="en-CA" dirty="0"/>
          </a:p>
        </p:txBody>
      </p:sp>
    </p:spTree>
    <p:extLst>
      <p:ext uri="{BB962C8B-B14F-4D97-AF65-F5344CB8AC3E}">
        <p14:creationId xmlns:p14="http://schemas.microsoft.com/office/powerpoint/2010/main" val="1615382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153400" cy="960438"/>
          </a:xfrm>
        </p:spPr>
        <p:txBody>
          <a:bodyPr>
            <a:normAutofit/>
          </a:bodyPr>
          <a:lstStyle/>
          <a:p>
            <a:r>
              <a:rPr lang="en-US" sz="5000" b="1" dirty="0" smtClean="0">
                <a:solidFill>
                  <a:schemeClr val="tx2"/>
                </a:solidFill>
              </a:rPr>
              <a:t>I feel great…</a:t>
            </a:r>
            <a:endParaRPr lang="en-US" sz="5000" dirty="0">
              <a:solidFill>
                <a:schemeClr val="tx2"/>
              </a:solidFill>
            </a:endParaRPr>
          </a:p>
        </p:txBody>
      </p:sp>
      <p:sp>
        <p:nvSpPr>
          <p:cNvPr id="3" name="Content Placeholder 2"/>
          <p:cNvSpPr>
            <a:spLocks noGrp="1"/>
          </p:cNvSpPr>
          <p:nvPr>
            <p:ph idx="1"/>
          </p:nvPr>
        </p:nvSpPr>
        <p:spPr>
          <a:xfrm>
            <a:off x="4495800" y="1600200"/>
            <a:ext cx="4191000" cy="4724400"/>
          </a:xfrm>
        </p:spPr>
        <p:txBody>
          <a:bodyPr>
            <a:normAutofit/>
          </a:bodyPr>
          <a:lstStyle/>
          <a:p>
            <a:pPr marL="0" lvl="0" indent="0" algn="ctr" fontAlgn="base">
              <a:lnSpc>
                <a:spcPct val="90000"/>
              </a:lnSpc>
              <a:spcAft>
                <a:spcPct val="0"/>
              </a:spcAft>
              <a:buNone/>
              <a:defRPr/>
            </a:pPr>
            <a:endParaRPr lang="en-US" sz="3300" dirty="0" smtClean="0">
              <a:solidFill>
                <a:prstClr val="black"/>
              </a:solidFill>
              <a:latin typeface="Tahoma"/>
              <a:cs typeface="Arial" charset="0"/>
            </a:endParaRPr>
          </a:p>
          <a:p>
            <a:pPr marL="0" lvl="0" indent="0" algn="ctr" fontAlgn="base">
              <a:lnSpc>
                <a:spcPct val="90000"/>
              </a:lnSpc>
              <a:spcAft>
                <a:spcPct val="0"/>
              </a:spcAft>
              <a:buNone/>
              <a:defRPr/>
            </a:pPr>
            <a:endParaRPr lang="en-US" sz="3300" dirty="0">
              <a:solidFill>
                <a:prstClr val="black"/>
              </a:solidFill>
              <a:latin typeface="Tahoma"/>
              <a:cs typeface="Arial" charset="0"/>
            </a:endParaRPr>
          </a:p>
          <a:p>
            <a:pPr fontAlgn="base">
              <a:lnSpc>
                <a:spcPct val="90000"/>
              </a:lnSpc>
              <a:spcAft>
                <a:spcPct val="0"/>
              </a:spcAft>
              <a:defRPr/>
            </a:pPr>
            <a:r>
              <a:rPr lang="en-US" sz="3300" dirty="0" smtClean="0">
                <a:solidFill>
                  <a:prstClr val="black"/>
                </a:solidFill>
                <a:latin typeface="Tahoma"/>
                <a:cs typeface="Arial" charset="0"/>
              </a:rPr>
              <a:t>Often </a:t>
            </a:r>
            <a:r>
              <a:rPr lang="en-US" sz="3300" dirty="0">
                <a:solidFill>
                  <a:prstClr val="black"/>
                </a:solidFill>
                <a:latin typeface="Tahoma"/>
                <a:cs typeface="Arial" charset="0"/>
              </a:rPr>
              <a:t>there are no symptoms </a:t>
            </a:r>
            <a:endParaRPr lang="en-US" sz="3300" dirty="0" smtClean="0">
              <a:solidFill>
                <a:prstClr val="black"/>
              </a:solidFill>
              <a:latin typeface="Tahoma"/>
              <a:cs typeface="Arial" charset="0"/>
            </a:endParaRPr>
          </a:p>
          <a:p>
            <a:pPr fontAlgn="base">
              <a:lnSpc>
                <a:spcPct val="90000"/>
              </a:lnSpc>
              <a:spcAft>
                <a:spcPct val="0"/>
              </a:spcAft>
              <a:defRPr/>
            </a:pPr>
            <a:endParaRPr lang="en-US" sz="3300" dirty="0" smtClean="0">
              <a:solidFill>
                <a:prstClr val="black"/>
              </a:solidFill>
              <a:latin typeface="Tahoma"/>
              <a:cs typeface="Arial" charset="0"/>
            </a:endParaRPr>
          </a:p>
          <a:p>
            <a:pPr fontAlgn="base">
              <a:lnSpc>
                <a:spcPct val="90000"/>
              </a:lnSpc>
              <a:spcAft>
                <a:spcPct val="0"/>
              </a:spcAft>
              <a:defRPr/>
            </a:pPr>
            <a:r>
              <a:rPr lang="en-US" sz="3300" dirty="0" smtClean="0">
                <a:solidFill>
                  <a:prstClr val="black"/>
                </a:solidFill>
                <a:latin typeface="Tahoma"/>
                <a:cs typeface="Arial" charset="0"/>
              </a:rPr>
              <a:t>You can have an </a:t>
            </a:r>
            <a:r>
              <a:rPr lang="en-US" sz="3300" dirty="0" err="1" smtClean="0">
                <a:solidFill>
                  <a:prstClr val="black"/>
                </a:solidFill>
                <a:latin typeface="Tahoma"/>
                <a:cs typeface="Arial" charset="0"/>
              </a:rPr>
              <a:t>STI</a:t>
            </a:r>
            <a:r>
              <a:rPr lang="en-US" sz="3300" dirty="0" smtClean="0">
                <a:solidFill>
                  <a:prstClr val="black"/>
                </a:solidFill>
                <a:latin typeface="Tahoma"/>
                <a:cs typeface="Arial" charset="0"/>
              </a:rPr>
              <a:t> and </a:t>
            </a:r>
            <a:r>
              <a:rPr lang="en-US" sz="3300" dirty="0">
                <a:solidFill>
                  <a:prstClr val="black"/>
                </a:solidFill>
                <a:latin typeface="Tahoma"/>
                <a:cs typeface="Arial" charset="0"/>
              </a:rPr>
              <a:t>not even know.</a:t>
            </a:r>
          </a:p>
          <a:p>
            <a:endParaRPr lang="en-US" dirty="0"/>
          </a:p>
        </p:txBody>
      </p:sp>
      <p:pic>
        <p:nvPicPr>
          <p:cNvPr id="1026" name="Picture 2" descr="Two bannas hugg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82" y="2286000"/>
            <a:ext cx="3647162" cy="364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9889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ChangeArrowheads="1"/>
          </p:cNvSpPr>
          <p:nvPr/>
        </p:nvSpPr>
        <p:spPr bwMode="auto">
          <a:xfrm>
            <a:off x="-20638" y="841107"/>
            <a:ext cx="914400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buFont typeface="Wingdings" pitchFamily="2" charset="2"/>
              <a:buNone/>
            </a:pPr>
            <a:r>
              <a:rPr lang="en-US" sz="4400" b="1" dirty="0">
                <a:solidFill>
                  <a:schemeClr val="tx2"/>
                </a:solidFill>
                <a:latin typeface="+mj-lt"/>
              </a:rPr>
              <a:t>Common Sexually Transmitted Infections</a:t>
            </a:r>
          </a:p>
        </p:txBody>
      </p:sp>
      <p:sp>
        <p:nvSpPr>
          <p:cNvPr id="2" name="Rectangle 1"/>
          <p:cNvSpPr/>
          <p:nvPr/>
        </p:nvSpPr>
        <p:spPr>
          <a:xfrm>
            <a:off x="4358523" y="2287657"/>
            <a:ext cx="3429000" cy="1522343"/>
          </a:xfrm>
          <a:prstGeom prst="rect">
            <a:avLst/>
          </a:prstGeom>
          <a:solidFill>
            <a:srgbClr val="4C7F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panose="020B0604020202020204" pitchFamily="34" charset="0"/>
              <a:buChar char="•"/>
              <a:defRPr/>
            </a:pPr>
            <a:r>
              <a:rPr lang="en-US" sz="2400" dirty="0"/>
              <a:t>Caused by </a:t>
            </a:r>
            <a:r>
              <a:rPr lang="en-US" sz="2400" b="1" dirty="0"/>
              <a:t>bacteria</a:t>
            </a:r>
            <a:endParaRPr lang="en-CA" sz="2400" b="1" dirty="0"/>
          </a:p>
          <a:p>
            <a:pPr marL="342900" indent="-342900">
              <a:buFont typeface="Arial" panose="020B0604020202020204" pitchFamily="34" charset="0"/>
              <a:buChar char="•"/>
              <a:defRPr/>
            </a:pPr>
            <a:r>
              <a:rPr lang="en-US" sz="2400" b="1" dirty="0"/>
              <a:t>Can</a:t>
            </a:r>
            <a:r>
              <a:rPr lang="en-US" sz="2400" dirty="0"/>
              <a:t> be </a:t>
            </a:r>
            <a:r>
              <a:rPr lang="en-US" sz="2400" dirty="0" smtClean="0"/>
              <a:t>cured</a:t>
            </a:r>
            <a:endParaRPr lang="en-CA" sz="2400" dirty="0"/>
          </a:p>
        </p:txBody>
      </p:sp>
      <p:sp>
        <p:nvSpPr>
          <p:cNvPr id="3" name="Rectangle 2"/>
          <p:cNvSpPr/>
          <p:nvPr/>
        </p:nvSpPr>
        <p:spPr>
          <a:xfrm>
            <a:off x="1223211" y="2326332"/>
            <a:ext cx="3036888" cy="494556"/>
          </a:xfrm>
          <a:prstGeom prst="rect">
            <a:avLst/>
          </a:prstGeom>
          <a:solidFill>
            <a:srgbClr val="9AC2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Chlamydia</a:t>
            </a:r>
            <a:endParaRPr lang="en-CA" sz="2400" dirty="0"/>
          </a:p>
        </p:txBody>
      </p:sp>
      <p:sp>
        <p:nvSpPr>
          <p:cNvPr id="8" name="Rectangle 7"/>
          <p:cNvSpPr/>
          <p:nvPr/>
        </p:nvSpPr>
        <p:spPr>
          <a:xfrm>
            <a:off x="1245436" y="2858328"/>
            <a:ext cx="3036887" cy="381000"/>
          </a:xfrm>
          <a:prstGeom prst="rect">
            <a:avLst/>
          </a:prstGeom>
          <a:solidFill>
            <a:srgbClr val="9AC2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Gonorrhea</a:t>
            </a:r>
            <a:endParaRPr lang="en-CA" sz="2400" dirty="0">
              <a:solidFill>
                <a:schemeClr val="tx1"/>
              </a:solidFill>
            </a:endParaRPr>
          </a:p>
        </p:txBody>
      </p:sp>
      <p:sp>
        <p:nvSpPr>
          <p:cNvPr id="10" name="Rectangle 9"/>
          <p:cNvSpPr/>
          <p:nvPr/>
        </p:nvSpPr>
        <p:spPr>
          <a:xfrm>
            <a:off x="4358523" y="4027388"/>
            <a:ext cx="3429000" cy="1611412"/>
          </a:xfrm>
          <a:prstGeom prst="rect">
            <a:avLst/>
          </a:prstGeom>
          <a:solidFill>
            <a:srgbClr val="0049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342900" indent="-342900">
              <a:buFont typeface="Arial" pitchFamily="34" charset="0"/>
              <a:buChar char="•"/>
              <a:defRPr/>
            </a:pPr>
            <a:r>
              <a:rPr lang="en-US" sz="2400" dirty="0"/>
              <a:t>Caused by </a:t>
            </a:r>
            <a:r>
              <a:rPr lang="en-US" sz="2400" b="1" dirty="0"/>
              <a:t>virus</a:t>
            </a:r>
            <a:endParaRPr lang="en-CA" sz="2400" b="1" dirty="0"/>
          </a:p>
          <a:p>
            <a:pPr marL="342900" indent="-342900">
              <a:buFont typeface="Arial" pitchFamily="34" charset="0"/>
              <a:buChar char="•"/>
              <a:defRPr/>
            </a:pPr>
            <a:r>
              <a:rPr lang="en-US" sz="2400" b="1" dirty="0" smtClean="0"/>
              <a:t>Cannot</a:t>
            </a:r>
            <a:r>
              <a:rPr lang="en-US" sz="2400" dirty="0" smtClean="0"/>
              <a:t> </a:t>
            </a:r>
            <a:r>
              <a:rPr lang="en-US" sz="2400" dirty="0"/>
              <a:t>be cured</a:t>
            </a:r>
          </a:p>
          <a:p>
            <a:pPr marL="342900" indent="-342900">
              <a:buFont typeface="Arial" pitchFamily="34" charset="0"/>
              <a:buChar char="•"/>
              <a:defRPr/>
            </a:pPr>
            <a:r>
              <a:rPr lang="en-US" sz="2400" dirty="0"/>
              <a:t>Can treat only the </a:t>
            </a:r>
            <a:br>
              <a:rPr lang="en-US" sz="2400" dirty="0"/>
            </a:br>
            <a:r>
              <a:rPr lang="en-US" sz="2400" b="1" dirty="0"/>
              <a:t>symptoms</a:t>
            </a:r>
            <a:endParaRPr lang="en-CA" sz="2400" b="1" dirty="0"/>
          </a:p>
          <a:p>
            <a:pPr>
              <a:defRPr/>
            </a:pPr>
            <a:endParaRPr lang="en-CA" sz="2400" dirty="0"/>
          </a:p>
        </p:txBody>
      </p:sp>
      <p:sp>
        <p:nvSpPr>
          <p:cNvPr id="11" name="Rectangle 10"/>
          <p:cNvSpPr/>
          <p:nvPr/>
        </p:nvSpPr>
        <p:spPr>
          <a:xfrm>
            <a:off x="1223211" y="4027388"/>
            <a:ext cx="3048000" cy="468412"/>
          </a:xfrm>
          <a:prstGeom prst="rect">
            <a:avLst/>
          </a:prstGeom>
          <a:solidFill>
            <a:srgbClr val="A7C9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2400" dirty="0">
                <a:solidFill>
                  <a:schemeClr val="tx1"/>
                </a:solidFill>
              </a:rPr>
              <a:t>Herpes</a:t>
            </a:r>
            <a:endParaRPr lang="en-CA" sz="2400" dirty="0"/>
          </a:p>
        </p:txBody>
      </p:sp>
      <p:sp>
        <p:nvSpPr>
          <p:cNvPr id="12" name="Rectangle 11"/>
          <p:cNvSpPr/>
          <p:nvPr/>
        </p:nvSpPr>
        <p:spPr>
          <a:xfrm>
            <a:off x="1234323" y="4572000"/>
            <a:ext cx="3048000" cy="457200"/>
          </a:xfrm>
          <a:prstGeom prst="rect">
            <a:avLst/>
          </a:prstGeom>
          <a:solidFill>
            <a:srgbClr val="A7C9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Genital Warts (HPV)</a:t>
            </a:r>
            <a:endParaRPr lang="en-CA" sz="2400" dirty="0">
              <a:solidFill>
                <a:schemeClr val="tx1"/>
              </a:solidFill>
            </a:endParaRPr>
          </a:p>
        </p:txBody>
      </p:sp>
      <p:sp>
        <p:nvSpPr>
          <p:cNvPr id="15" name="Rectangle 14"/>
          <p:cNvSpPr/>
          <p:nvPr/>
        </p:nvSpPr>
        <p:spPr>
          <a:xfrm>
            <a:off x="1249447" y="5181600"/>
            <a:ext cx="3048000" cy="457199"/>
          </a:xfrm>
          <a:prstGeom prst="rect">
            <a:avLst/>
          </a:prstGeom>
          <a:solidFill>
            <a:srgbClr val="A7C9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HIV</a:t>
            </a:r>
            <a:endParaRPr lang="en-CA" sz="2400" dirty="0">
              <a:solidFill>
                <a:schemeClr val="tx1"/>
              </a:solidFill>
            </a:endParaRPr>
          </a:p>
        </p:txBody>
      </p:sp>
      <p:sp>
        <p:nvSpPr>
          <p:cNvPr id="13" name="Rectangle 12"/>
          <p:cNvSpPr/>
          <p:nvPr/>
        </p:nvSpPr>
        <p:spPr>
          <a:xfrm>
            <a:off x="1223211" y="3267037"/>
            <a:ext cx="3036888" cy="494556"/>
          </a:xfrm>
          <a:prstGeom prst="rect">
            <a:avLst/>
          </a:prstGeom>
          <a:solidFill>
            <a:srgbClr val="9AC2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Syphilis</a:t>
            </a:r>
            <a:endParaRPr lang="en-CA" sz="2400" dirty="0"/>
          </a:p>
        </p:txBody>
      </p:sp>
      <p:sp>
        <p:nvSpPr>
          <p:cNvPr id="14" name="Title 1" hidden="1"/>
          <p:cNvSpPr>
            <a:spLocks noGrp="1"/>
          </p:cNvSpPr>
          <p:nvPr>
            <p:ph type="title"/>
          </p:nvPr>
        </p:nvSpPr>
        <p:spPr>
          <a:xfrm>
            <a:off x="457200" y="609600"/>
            <a:ext cx="8229600" cy="1143000"/>
          </a:xfrm>
        </p:spPr>
        <p:txBody>
          <a:bodyPr>
            <a:normAutofit fontScale="90000"/>
          </a:bodyPr>
          <a:lstStyle/>
          <a:p>
            <a:r>
              <a:rPr lang="en-CA" dirty="0"/>
              <a:t>Common Sexually Transmitted Infections</a:t>
            </a:r>
            <a:br>
              <a:rPr lang="en-CA" dirty="0"/>
            </a:br>
            <a:endParaRPr lang="en-CA" dirty="0"/>
          </a:p>
        </p:txBody>
      </p:sp>
    </p:spTree>
    <p:extLst>
      <p:ext uri="{BB962C8B-B14F-4D97-AF65-F5344CB8AC3E}">
        <p14:creationId xmlns:p14="http://schemas.microsoft.com/office/powerpoint/2010/main" val="14726747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10" grpId="0" animBg="1"/>
      <p:bldP spid="11" grpId="0" animBg="1"/>
      <p:bldP spid="12" grpId="0" animBg="1"/>
      <p:bldP spid="15"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Symptoms</a:t>
            </a:r>
            <a:endParaRPr lang="en-CA" dirty="0"/>
          </a:p>
        </p:txBody>
      </p:sp>
      <p:sp>
        <p:nvSpPr>
          <p:cNvPr id="4" name="Rectangle 3" descr="&quot;&quot;"/>
          <p:cNvSpPr/>
          <p:nvPr/>
        </p:nvSpPr>
        <p:spPr>
          <a:xfrm>
            <a:off x="0" y="2291520"/>
            <a:ext cx="9175750" cy="2490284"/>
          </a:xfrm>
          <a:prstGeom prst="rect">
            <a:avLst/>
          </a:prstGeom>
          <a:gradFill flip="none" rotWithShape="1">
            <a:gsLst>
              <a:gs pos="0">
                <a:srgbClr val="4C7F76">
                  <a:shade val="30000"/>
                  <a:satMod val="115000"/>
                </a:srgbClr>
              </a:gs>
              <a:gs pos="50000">
                <a:srgbClr val="4C7F76">
                  <a:shade val="67500"/>
                  <a:satMod val="115000"/>
                </a:srgbClr>
              </a:gs>
              <a:gs pos="100000">
                <a:srgbClr val="4C7F76">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400" dirty="0"/>
          </a:p>
        </p:txBody>
      </p:sp>
      <p:sp>
        <p:nvSpPr>
          <p:cNvPr id="5" name="Rectangle 4" descr="&quot;&quot;"/>
          <p:cNvSpPr/>
          <p:nvPr/>
        </p:nvSpPr>
        <p:spPr>
          <a:xfrm>
            <a:off x="0" y="2422750"/>
            <a:ext cx="9175750" cy="3583813"/>
          </a:xfrm>
          <a:prstGeom prst="rect">
            <a:avLst/>
          </a:prstGeom>
          <a:gradFill flip="none" rotWithShape="1">
            <a:gsLst>
              <a:gs pos="0">
                <a:srgbClr val="4C7F76">
                  <a:shade val="30000"/>
                  <a:satMod val="115000"/>
                </a:srgbClr>
              </a:gs>
              <a:gs pos="50000">
                <a:srgbClr val="4C7F76">
                  <a:shade val="67500"/>
                  <a:satMod val="115000"/>
                </a:srgbClr>
              </a:gs>
              <a:gs pos="100000">
                <a:srgbClr val="4C7F76">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400" dirty="0"/>
          </a:p>
        </p:txBody>
      </p:sp>
      <p:sp>
        <p:nvSpPr>
          <p:cNvPr id="6" name="Rectangle 5"/>
          <p:cNvSpPr/>
          <p:nvPr/>
        </p:nvSpPr>
        <p:spPr>
          <a:xfrm rot="1212444">
            <a:off x="296323" y="4179961"/>
            <a:ext cx="3394263"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200" b="1" spc="50" dirty="0" smtClean="0">
                <a:ln w="11430"/>
                <a:solidFill>
                  <a:srgbClr val="A0CF67"/>
                </a:solidFill>
                <a:effectLst>
                  <a:outerShdw blurRad="76200" dist="50800" dir="5400000" algn="tl" rotWithShape="0">
                    <a:srgbClr val="000000">
                      <a:alpha val="65000"/>
                    </a:srgbClr>
                  </a:outerShdw>
                </a:effectLst>
                <a:latin typeface="Calibri" pitchFamily="34" charset="0"/>
                <a:cs typeface="Calibri" pitchFamily="34" charset="0"/>
              </a:rPr>
              <a:t>Unusual discharge</a:t>
            </a:r>
            <a:endParaRPr lang="en-CA" sz="3200" b="1" spc="50" dirty="0">
              <a:ln w="11430"/>
              <a:solidFill>
                <a:srgbClr val="A0CF67"/>
              </a:solidFill>
              <a:effectLst>
                <a:outerShdw blurRad="76200" dist="50800" dir="5400000" algn="tl" rotWithShape="0">
                  <a:srgbClr val="000000">
                    <a:alpha val="65000"/>
                  </a:srgbClr>
                </a:outerShdw>
              </a:effectLst>
              <a:cs typeface="+mn-cs"/>
            </a:endParaRPr>
          </a:p>
        </p:txBody>
      </p:sp>
      <p:sp>
        <p:nvSpPr>
          <p:cNvPr id="7" name="Rectangle 6"/>
          <p:cNvSpPr/>
          <p:nvPr/>
        </p:nvSpPr>
        <p:spPr>
          <a:xfrm rot="20550948">
            <a:off x="-9470" y="2429137"/>
            <a:ext cx="1463862"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200" b="1" spc="50" dirty="0" smtClean="0">
                <a:ln w="11430"/>
                <a:solidFill>
                  <a:srgbClr val="A0CF67"/>
                </a:solidFill>
                <a:effectLst>
                  <a:outerShdw blurRad="76200" dist="50800" dir="5400000" algn="tl" rotWithShape="0">
                    <a:srgbClr val="000000">
                      <a:alpha val="65000"/>
                    </a:srgbClr>
                  </a:outerShdw>
                </a:effectLst>
                <a:latin typeface="Britannic Bold" pitchFamily="34" charset="0"/>
              </a:rPr>
              <a:t>Bumps</a:t>
            </a:r>
            <a:endParaRPr lang="en-CA" sz="3200" b="1" spc="50" dirty="0">
              <a:ln w="11430"/>
              <a:solidFill>
                <a:srgbClr val="A0CF67"/>
              </a:solidFill>
              <a:effectLst>
                <a:outerShdw blurRad="76200" dist="50800" dir="5400000" algn="tl" rotWithShape="0">
                  <a:srgbClr val="000000">
                    <a:alpha val="65000"/>
                  </a:srgbClr>
                </a:outerShdw>
              </a:effectLst>
              <a:latin typeface="Britannic Bold" pitchFamily="34" charset="0"/>
              <a:cs typeface="+mn-cs"/>
            </a:endParaRPr>
          </a:p>
        </p:txBody>
      </p:sp>
      <p:sp>
        <p:nvSpPr>
          <p:cNvPr id="8" name="Rectangle 7"/>
          <p:cNvSpPr/>
          <p:nvPr/>
        </p:nvSpPr>
        <p:spPr>
          <a:xfrm rot="20537654">
            <a:off x="229799" y="4777992"/>
            <a:ext cx="2197016" cy="76944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400" b="1" spc="50" dirty="0" smtClean="0">
                <a:ln w="11430"/>
                <a:solidFill>
                  <a:srgbClr val="A0CF67"/>
                </a:solidFill>
                <a:effectLst>
                  <a:outerShdw blurRad="76200" dist="50800" dir="5400000" algn="tl" rotWithShape="0">
                    <a:srgbClr val="000000">
                      <a:alpha val="65000"/>
                    </a:srgbClr>
                  </a:outerShdw>
                </a:effectLst>
                <a:latin typeface="Franklin Gothic Medium" pitchFamily="34" charset="0"/>
                <a:cs typeface="+mn-cs"/>
              </a:rPr>
              <a:t>Itching</a:t>
            </a:r>
            <a:endParaRPr lang="en-CA" sz="3200" b="1" spc="50" dirty="0">
              <a:ln w="11430"/>
              <a:solidFill>
                <a:srgbClr val="A0CF67"/>
              </a:solidFill>
              <a:effectLst>
                <a:outerShdw blurRad="76200" dist="50800" dir="5400000" algn="tl" rotWithShape="0">
                  <a:srgbClr val="000000">
                    <a:alpha val="65000"/>
                  </a:srgbClr>
                </a:outerShdw>
              </a:effectLst>
              <a:latin typeface="Franklin Gothic Medium" pitchFamily="34" charset="0"/>
              <a:cs typeface="+mn-cs"/>
            </a:endParaRPr>
          </a:p>
        </p:txBody>
      </p:sp>
      <p:sp>
        <p:nvSpPr>
          <p:cNvPr id="9" name="Rectangle 8"/>
          <p:cNvSpPr/>
          <p:nvPr/>
        </p:nvSpPr>
        <p:spPr>
          <a:xfrm rot="1401445">
            <a:off x="7507067" y="2545408"/>
            <a:ext cx="1439818" cy="76944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400" b="1" spc="50" dirty="0" smtClean="0">
                <a:ln w="11430"/>
                <a:solidFill>
                  <a:srgbClr val="A0CF67"/>
                </a:solidFill>
                <a:effectLst>
                  <a:outerShdw blurRad="76200" dist="50800" dir="5400000" algn="tl" rotWithShape="0">
                    <a:srgbClr val="000000">
                      <a:alpha val="65000"/>
                    </a:srgbClr>
                  </a:outerShdw>
                </a:effectLst>
                <a:latin typeface="Franklin Gothic Medium" pitchFamily="34" charset="0"/>
                <a:cs typeface="+mn-cs"/>
              </a:rPr>
              <a:t>Rash</a:t>
            </a:r>
            <a:endParaRPr lang="en-CA" sz="4400" b="1" spc="50" dirty="0">
              <a:ln w="11430"/>
              <a:solidFill>
                <a:srgbClr val="A0CF67"/>
              </a:solidFill>
              <a:effectLst>
                <a:outerShdw blurRad="76200" dist="50800" dir="5400000" algn="tl" rotWithShape="0">
                  <a:srgbClr val="000000">
                    <a:alpha val="65000"/>
                  </a:srgbClr>
                </a:outerShdw>
              </a:effectLst>
              <a:latin typeface="Franklin Gothic Medium" pitchFamily="34" charset="0"/>
              <a:cs typeface="+mn-cs"/>
            </a:endParaRPr>
          </a:p>
        </p:txBody>
      </p:sp>
      <p:sp>
        <p:nvSpPr>
          <p:cNvPr id="10" name="Rectangle 9"/>
          <p:cNvSpPr/>
          <p:nvPr/>
        </p:nvSpPr>
        <p:spPr>
          <a:xfrm rot="529534">
            <a:off x="3617114" y="2734597"/>
            <a:ext cx="4559020" cy="76944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400" b="1" spc="50" dirty="0">
                <a:ln w="11430"/>
                <a:solidFill>
                  <a:srgbClr val="A0CF67"/>
                </a:solidFill>
                <a:effectLst>
                  <a:outerShdw blurRad="76200" dist="50800" dir="5400000" algn="tl" rotWithShape="0">
                    <a:srgbClr val="000000">
                      <a:alpha val="65000"/>
                    </a:srgbClr>
                  </a:outerShdw>
                </a:effectLst>
                <a:latin typeface="Franklin Gothic Medium" pitchFamily="34" charset="0"/>
              </a:rPr>
              <a:t>Burning/pain </a:t>
            </a:r>
            <a:r>
              <a:rPr lang="en-US" sz="2400" b="1" spc="50" dirty="0" smtClean="0">
                <a:ln w="11430"/>
                <a:solidFill>
                  <a:srgbClr val="A0CF67"/>
                </a:solidFill>
                <a:effectLst>
                  <a:outerShdw blurRad="76200" dist="50800" dir="5400000" algn="tl" rotWithShape="0">
                    <a:srgbClr val="000000">
                      <a:alpha val="65000"/>
                    </a:srgbClr>
                  </a:outerShdw>
                </a:effectLst>
                <a:latin typeface="Franklin Gothic Medium" pitchFamily="34" charset="0"/>
              </a:rPr>
              <a:t>when urinating</a:t>
            </a:r>
            <a:endParaRPr lang="en-US" sz="2400" b="1" spc="50" dirty="0">
              <a:ln w="11430"/>
              <a:solidFill>
                <a:srgbClr val="A0CF67"/>
              </a:solidFill>
              <a:effectLst>
                <a:outerShdw blurRad="76200" dist="50800" dir="5400000" algn="tl" rotWithShape="0">
                  <a:srgbClr val="000000">
                    <a:alpha val="65000"/>
                  </a:srgbClr>
                </a:outerShdw>
              </a:effectLst>
              <a:latin typeface="Franklin Gothic Medium" pitchFamily="34" charset="0"/>
            </a:endParaRPr>
          </a:p>
          <a:p>
            <a:pPr>
              <a:defRPr/>
            </a:pPr>
            <a:endParaRPr lang="en-CA" sz="2000" b="1" spc="50" dirty="0">
              <a:ln w="11430"/>
              <a:solidFill>
                <a:srgbClr val="A0CF67"/>
              </a:solidFill>
              <a:effectLst>
                <a:outerShdw blurRad="76200" dist="50800" dir="5400000" algn="tl" rotWithShape="0">
                  <a:srgbClr val="000000">
                    <a:alpha val="65000"/>
                  </a:srgbClr>
                </a:outerShdw>
              </a:effectLst>
              <a:latin typeface="Franklin Gothic Medium" pitchFamily="34" charset="0"/>
              <a:cs typeface="+mn-cs"/>
            </a:endParaRPr>
          </a:p>
        </p:txBody>
      </p:sp>
      <p:sp>
        <p:nvSpPr>
          <p:cNvPr id="11" name="Rectangle 10"/>
          <p:cNvSpPr/>
          <p:nvPr/>
        </p:nvSpPr>
        <p:spPr>
          <a:xfrm rot="354313">
            <a:off x="4352263" y="3837266"/>
            <a:ext cx="4442306" cy="46166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400" b="1" spc="50" dirty="0" smtClean="0">
                <a:ln w="11430"/>
                <a:solidFill>
                  <a:srgbClr val="A0CF67"/>
                </a:solidFill>
                <a:effectLst>
                  <a:outerShdw blurRad="76200" dist="50800" dir="5400000" algn="tl" rotWithShape="0">
                    <a:srgbClr val="000000">
                      <a:alpha val="65000"/>
                    </a:srgbClr>
                  </a:outerShdw>
                </a:effectLst>
                <a:latin typeface="Arial Rounded MT Bold" pitchFamily="34" charset="0"/>
                <a:cs typeface="+mn-cs"/>
              </a:rPr>
              <a:t>Pain/swelling of the testicle</a:t>
            </a:r>
            <a:endParaRPr lang="en-CA" b="1" spc="50" dirty="0">
              <a:ln w="11430"/>
              <a:solidFill>
                <a:srgbClr val="A0CF67"/>
              </a:solidFill>
              <a:effectLst>
                <a:outerShdw blurRad="76200" dist="50800" dir="5400000" algn="tl" rotWithShape="0">
                  <a:srgbClr val="000000">
                    <a:alpha val="65000"/>
                  </a:srgbClr>
                </a:outerShdw>
              </a:effectLst>
              <a:latin typeface="Arial Rounded MT Bold" pitchFamily="34" charset="0"/>
              <a:cs typeface="+mn-cs"/>
            </a:endParaRPr>
          </a:p>
        </p:txBody>
      </p:sp>
      <p:sp>
        <p:nvSpPr>
          <p:cNvPr id="12" name="Rectangle 11"/>
          <p:cNvSpPr/>
          <p:nvPr/>
        </p:nvSpPr>
        <p:spPr>
          <a:xfrm>
            <a:off x="1810676" y="2369382"/>
            <a:ext cx="1205779"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200" b="1" spc="50" dirty="0" smtClean="0">
                <a:ln w="11430"/>
                <a:solidFill>
                  <a:srgbClr val="A0CF67"/>
                </a:solidFill>
                <a:effectLst>
                  <a:outerShdw blurRad="76200" dist="50800" dir="5400000" algn="tl" rotWithShape="0">
                    <a:srgbClr val="000000">
                      <a:alpha val="65000"/>
                    </a:srgbClr>
                  </a:outerShdw>
                </a:effectLst>
                <a:latin typeface="Franklin Gothic Medium" pitchFamily="34" charset="0"/>
                <a:cs typeface="+mn-cs"/>
              </a:rPr>
              <a:t>Sores</a:t>
            </a:r>
            <a:endParaRPr lang="en-CA" sz="3200" b="1" spc="50" dirty="0">
              <a:ln w="11430"/>
              <a:solidFill>
                <a:srgbClr val="A0CF67"/>
              </a:solidFill>
              <a:effectLst>
                <a:outerShdw blurRad="76200" dist="50800" dir="5400000" algn="tl" rotWithShape="0">
                  <a:srgbClr val="000000">
                    <a:alpha val="65000"/>
                  </a:srgbClr>
                </a:outerShdw>
              </a:effectLst>
              <a:latin typeface="Franklin Gothic Medium" pitchFamily="34" charset="0"/>
              <a:cs typeface="+mn-cs"/>
            </a:endParaRPr>
          </a:p>
        </p:txBody>
      </p:sp>
      <p:sp>
        <p:nvSpPr>
          <p:cNvPr id="13" name="Rectangle 12"/>
          <p:cNvSpPr/>
          <p:nvPr/>
        </p:nvSpPr>
        <p:spPr>
          <a:xfrm rot="226321">
            <a:off x="2003275" y="4167308"/>
            <a:ext cx="4953000" cy="46166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defRPr/>
            </a:pPr>
            <a:r>
              <a:rPr lang="en-US" sz="2400" b="1" spc="50" dirty="0">
                <a:ln w="11430"/>
                <a:solidFill>
                  <a:srgbClr val="A0CF67"/>
                </a:solidFill>
                <a:effectLst>
                  <a:outerShdw blurRad="76200" dist="50800" dir="5400000" algn="tl" rotWithShape="0">
                    <a:srgbClr val="000000">
                      <a:alpha val="65000"/>
                    </a:srgbClr>
                  </a:outerShdw>
                </a:effectLst>
                <a:latin typeface="Berlin Sans FB Demi" pitchFamily="34" charset="0"/>
              </a:rPr>
              <a:t>Pain during/after </a:t>
            </a:r>
            <a:r>
              <a:rPr lang="en-US" sz="2400" b="1" spc="50" dirty="0" smtClean="0">
                <a:ln w="11430"/>
                <a:solidFill>
                  <a:srgbClr val="A0CF67"/>
                </a:solidFill>
                <a:effectLst>
                  <a:outerShdw blurRad="76200" dist="50800" dir="5400000" algn="tl" rotWithShape="0">
                    <a:srgbClr val="000000">
                      <a:alpha val="65000"/>
                    </a:srgbClr>
                  </a:outerShdw>
                </a:effectLst>
                <a:latin typeface="Berlin Sans FB Demi" pitchFamily="34" charset="0"/>
              </a:rPr>
              <a:t>intercourse</a:t>
            </a:r>
            <a:endParaRPr lang="en-CA" sz="2400" b="1" spc="50" dirty="0">
              <a:ln w="11430"/>
              <a:solidFill>
                <a:srgbClr val="A0CF67"/>
              </a:solidFill>
              <a:effectLst>
                <a:outerShdw blurRad="76200" dist="50800" dir="5400000" algn="tl" rotWithShape="0">
                  <a:srgbClr val="000000">
                    <a:alpha val="65000"/>
                  </a:srgbClr>
                </a:outerShdw>
              </a:effectLst>
              <a:latin typeface="Berlin Sans FB Demi" pitchFamily="34" charset="0"/>
            </a:endParaRPr>
          </a:p>
        </p:txBody>
      </p:sp>
      <p:sp>
        <p:nvSpPr>
          <p:cNvPr id="14" name="Rectangle 13"/>
          <p:cNvSpPr/>
          <p:nvPr/>
        </p:nvSpPr>
        <p:spPr>
          <a:xfrm>
            <a:off x="330677" y="2981164"/>
            <a:ext cx="4785284" cy="1138773"/>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solidFill>
                  <a:srgbClr val="A0CF67"/>
                </a:solidFill>
                <a:effectLst>
                  <a:outerShdw blurRad="76200" dist="50800" dir="5400000" algn="tl" rotWithShape="0">
                    <a:srgbClr val="000000">
                      <a:alpha val="65000"/>
                    </a:srgbClr>
                  </a:outerShdw>
                </a:effectLst>
                <a:latin typeface="Berlin Sans FB Demi" pitchFamily="34" charset="0"/>
              </a:rPr>
              <a:t>Deep abdominal pain</a:t>
            </a:r>
          </a:p>
          <a:p>
            <a:pPr>
              <a:defRPr/>
            </a:pPr>
            <a:endParaRPr lang="en-CA" sz="3200" b="1" spc="50" dirty="0">
              <a:ln w="11430"/>
              <a:solidFill>
                <a:srgbClr val="A0CF67"/>
              </a:solidFill>
              <a:effectLst>
                <a:outerShdw blurRad="76200" dist="50800" dir="5400000" algn="tl" rotWithShape="0">
                  <a:srgbClr val="000000">
                    <a:alpha val="65000"/>
                  </a:srgbClr>
                </a:outerShdw>
              </a:effectLst>
              <a:latin typeface="Berlin Sans FB Demi" pitchFamily="34" charset="0"/>
              <a:cs typeface="+mn-cs"/>
            </a:endParaRPr>
          </a:p>
        </p:txBody>
      </p:sp>
      <p:sp>
        <p:nvSpPr>
          <p:cNvPr id="15" name="Rectangle 14"/>
          <p:cNvSpPr/>
          <p:nvPr/>
        </p:nvSpPr>
        <p:spPr>
          <a:xfrm>
            <a:off x="3585077" y="5082869"/>
            <a:ext cx="545534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solidFill>
                  <a:srgbClr val="A0CF67"/>
                </a:solidFill>
                <a:effectLst>
                  <a:outerShdw blurRad="76200" dist="50800" dir="5400000" algn="tl" rotWithShape="0">
                    <a:srgbClr val="000000">
                      <a:alpha val="65000"/>
                    </a:srgbClr>
                  </a:outerShdw>
                </a:effectLst>
                <a:latin typeface="Britannic Bold" pitchFamily="34" charset="0"/>
              </a:rPr>
              <a:t>Unusual vaginal </a:t>
            </a:r>
            <a:r>
              <a:rPr lang="en-US" sz="3600" b="1" spc="50" dirty="0" smtClean="0">
                <a:ln w="11430"/>
                <a:solidFill>
                  <a:srgbClr val="A0CF67"/>
                </a:solidFill>
                <a:effectLst>
                  <a:outerShdw blurRad="76200" dist="50800" dir="5400000" algn="tl" rotWithShape="0">
                    <a:srgbClr val="000000">
                      <a:alpha val="65000"/>
                    </a:srgbClr>
                  </a:outerShdw>
                </a:effectLst>
                <a:latin typeface="Britannic Bold" pitchFamily="34" charset="0"/>
              </a:rPr>
              <a:t>bleeding</a:t>
            </a:r>
            <a:endParaRPr lang="en-CA" sz="4800" b="1" spc="50" dirty="0">
              <a:ln w="11430"/>
              <a:solidFill>
                <a:srgbClr val="A0CF67"/>
              </a:solidFill>
              <a:effectLst>
                <a:outerShdw blurRad="76200" dist="50800" dir="5400000" algn="tl" rotWithShape="0">
                  <a:srgbClr val="000000">
                    <a:alpha val="65000"/>
                  </a:srgbClr>
                </a:outerShdw>
              </a:effectLst>
              <a:latin typeface="Britannic Bold" pitchFamily="34" charset="0"/>
              <a:cs typeface="+mn-cs"/>
            </a:endParaRPr>
          </a:p>
        </p:txBody>
      </p:sp>
      <p:sp>
        <p:nvSpPr>
          <p:cNvPr id="16" name="Rectangle 15"/>
          <p:cNvSpPr/>
          <p:nvPr/>
        </p:nvSpPr>
        <p:spPr>
          <a:xfrm>
            <a:off x="330677" y="273762"/>
            <a:ext cx="9175898" cy="1631216"/>
          </a:xfrm>
          <a:prstGeom prst="rect">
            <a:avLst/>
          </a:prstGeom>
        </p:spPr>
        <p:txBody>
          <a:bodyPr anchor="ctr">
            <a:spAutoFit/>
          </a:bodyPr>
          <a:lstStyle/>
          <a:p>
            <a:pPr algn="ctr">
              <a:defRPr/>
            </a:pPr>
            <a:r>
              <a:rPr lang="en-US" sz="10000" b="1" dirty="0" smtClean="0">
                <a:ln w="17780" cmpd="sng">
                  <a:solidFill>
                    <a:schemeClr val="bg1">
                      <a:lumMod val="95000"/>
                    </a:schemeClr>
                  </a:solidFill>
                  <a:prstDash val="solid"/>
                  <a:miter lim="800000"/>
                </a:ln>
                <a:solidFill>
                  <a:srgbClr val="00496C"/>
                </a:solidFill>
                <a:effectLst>
                  <a:outerShdw blurRad="55000" dist="50800" dir="5400000" algn="tl">
                    <a:srgbClr val="000000">
                      <a:alpha val="33000"/>
                    </a:srgbClr>
                  </a:outerShdw>
                </a:effectLst>
                <a:latin typeface="+mj-lt"/>
                <a:cs typeface="+mn-cs"/>
              </a:rPr>
              <a:t>Symptoms</a:t>
            </a:r>
            <a:endParaRPr lang="en-CA" sz="10000" b="1" dirty="0">
              <a:ln w="17780" cmpd="sng">
                <a:solidFill>
                  <a:schemeClr val="bg1">
                    <a:lumMod val="95000"/>
                  </a:schemeClr>
                </a:solidFill>
                <a:prstDash val="solid"/>
                <a:miter lim="800000"/>
              </a:ln>
              <a:solidFill>
                <a:srgbClr val="00496C"/>
              </a:solidFill>
              <a:effectLst>
                <a:outerShdw blurRad="55000" dist="50800" dir="5400000" algn="tl">
                  <a:srgbClr val="000000">
                    <a:alpha val="33000"/>
                  </a:srgbClr>
                </a:outerShdw>
              </a:effectLst>
              <a:latin typeface="+mj-lt"/>
              <a:cs typeface="+mn-cs"/>
            </a:endParaRPr>
          </a:p>
        </p:txBody>
      </p:sp>
    </p:spTree>
    <p:extLst>
      <p:ext uri="{BB962C8B-B14F-4D97-AF65-F5344CB8AC3E}">
        <p14:creationId xmlns:p14="http://schemas.microsoft.com/office/powerpoint/2010/main" val="160276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2286000"/>
            <a:ext cx="3999279" cy="4824234"/>
          </a:xfrm>
        </p:spPr>
        <p:txBody>
          <a:bodyPr>
            <a:normAutofit/>
          </a:bodyPr>
          <a:lstStyle/>
          <a:p>
            <a:r>
              <a:rPr lang="en-US" sz="2800" dirty="0" smtClean="0"/>
              <a:t>Most common bacterial STI in Canada</a:t>
            </a:r>
          </a:p>
          <a:p>
            <a:pPr>
              <a:buFont typeface="Arial" pitchFamily="34" charset="0"/>
              <a:buChar char="•"/>
            </a:pPr>
            <a:r>
              <a:rPr lang="en-US" sz="2800" dirty="0" smtClean="0"/>
              <a:t>Most cases in 15-24 year olds</a:t>
            </a:r>
            <a:endParaRPr lang="en-US" sz="2800" dirty="0"/>
          </a:p>
          <a:p>
            <a:pPr>
              <a:buFont typeface="Arial" pitchFamily="34" charset="0"/>
              <a:buChar char="•"/>
            </a:pPr>
            <a:r>
              <a:rPr lang="en-US" sz="2800" dirty="0" smtClean="0"/>
              <a:t>80</a:t>
            </a:r>
            <a:r>
              <a:rPr lang="en-US" sz="2800" dirty="0"/>
              <a:t>% of women </a:t>
            </a:r>
            <a:r>
              <a:rPr lang="en-US" sz="2800" dirty="0" smtClean="0"/>
              <a:t>and up </a:t>
            </a:r>
            <a:r>
              <a:rPr lang="en-US" sz="2800" dirty="0"/>
              <a:t>to 60% of </a:t>
            </a:r>
            <a:r>
              <a:rPr lang="en-US" sz="2800" dirty="0" smtClean="0"/>
              <a:t>men have </a:t>
            </a:r>
            <a:r>
              <a:rPr lang="en-US" sz="2800" u="sng" dirty="0"/>
              <a:t>NO</a:t>
            </a:r>
            <a:r>
              <a:rPr lang="en-US" sz="2800" dirty="0"/>
              <a:t> signs or symptoms</a:t>
            </a:r>
          </a:p>
          <a:p>
            <a:pPr algn="ctr"/>
            <a:endParaRPr lang="en-US" sz="2400" dirty="0" smtClean="0"/>
          </a:p>
          <a:p>
            <a:pPr algn="ctr"/>
            <a:endParaRPr lang="en-US" sz="2400" dirty="0"/>
          </a:p>
          <a:p>
            <a:endParaRPr lang="en-US" sz="2400" dirty="0" smtClean="0"/>
          </a:p>
          <a:p>
            <a:endParaRPr lang="en-US" sz="2400" dirty="0" smtClean="0"/>
          </a:p>
        </p:txBody>
      </p:sp>
      <p:sp>
        <p:nvSpPr>
          <p:cNvPr id="5" name="Rectangle 4" descr="&quot;&quot;"/>
          <p:cNvSpPr/>
          <p:nvPr/>
        </p:nvSpPr>
        <p:spPr>
          <a:xfrm>
            <a:off x="1828800" y="815974"/>
            <a:ext cx="5257800" cy="1317625"/>
          </a:xfrm>
          <a:prstGeom prst="rect">
            <a:avLst/>
          </a:prstGeom>
          <a:gradFill flip="none" rotWithShape="1">
            <a:gsLst>
              <a:gs pos="0">
                <a:srgbClr val="4C7F76">
                  <a:shade val="30000"/>
                  <a:satMod val="115000"/>
                </a:srgbClr>
              </a:gs>
              <a:gs pos="50000">
                <a:srgbClr val="4C7F76">
                  <a:shade val="67500"/>
                  <a:satMod val="115000"/>
                </a:srgbClr>
              </a:gs>
              <a:gs pos="100000">
                <a:srgbClr val="4C7F76">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400" dirty="0"/>
          </a:p>
        </p:txBody>
      </p:sp>
      <p:sp>
        <p:nvSpPr>
          <p:cNvPr id="7" name="Rectangle 6" descr="Chlamydia &#10;"/>
          <p:cNvSpPr/>
          <p:nvPr/>
        </p:nvSpPr>
        <p:spPr>
          <a:xfrm>
            <a:off x="-57829" y="754329"/>
            <a:ext cx="9144001" cy="1107996"/>
          </a:xfrm>
          <a:prstGeom prst="rect">
            <a:avLst/>
          </a:prstGeom>
        </p:spPr>
        <p:txBody>
          <a:bodyPr wrap="square">
            <a:spAutoFit/>
          </a:bodyPr>
          <a:lstStyle/>
          <a:p>
            <a:pPr algn="ctr">
              <a:defRPr/>
            </a:pPr>
            <a:r>
              <a:rPr lang="en-US" sz="6600" b="1" dirty="0">
                <a:solidFill>
                  <a:schemeClr val="lt1"/>
                </a:solidFill>
                <a:effectLst>
                  <a:outerShdw blurRad="38100" dist="38100" dir="2700000" algn="tl">
                    <a:srgbClr val="000000">
                      <a:alpha val="43137"/>
                    </a:srgbClr>
                  </a:outerShdw>
                </a:effectLst>
                <a:latin typeface="+mj-lt"/>
              </a:rPr>
              <a:t>Chlamydia</a:t>
            </a:r>
            <a:r>
              <a:rPr lang="en-US" sz="6600" b="1" dirty="0" smtClean="0">
                <a:ln w="17780" cmpd="sng">
                  <a:solidFill>
                    <a:schemeClr val="bg1">
                      <a:lumMod val="50000"/>
                    </a:schemeClr>
                  </a:solidFill>
                  <a:prstDash val="solid"/>
                  <a:miter lim="800000"/>
                </a:ln>
                <a:solidFill>
                  <a:schemeClr val="bg1"/>
                </a:solidFill>
                <a:effectLst>
                  <a:outerShdw blurRad="55000" dist="50800" dir="5400000" algn="tl">
                    <a:srgbClr val="000000">
                      <a:alpha val="33000"/>
                    </a:srgbClr>
                  </a:outerShdw>
                </a:effectLst>
                <a:latin typeface="+mj-lt"/>
              </a:rPr>
              <a:t> </a:t>
            </a:r>
            <a:endParaRPr lang="en-CA" sz="1100" b="1" dirty="0">
              <a:ln w="17780" cmpd="sng">
                <a:solidFill>
                  <a:schemeClr val="bg1">
                    <a:lumMod val="50000"/>
                  </a:schemeClr>
                </a:solidFill>
                <a:prstDash val="solid"/>
                <a:miter lim="800000"/>
              </a:ln>
              <a:solidFill>
                <a:schemeClr val="bg1"/>
              </a:solidFill>
              <a:effectLst>
                <a:outerShdw blurRad="55000" dist="50800" dir="5400000" algn="tl">
                  <a:srgbClr val="000000">
                    <a:alpha val="33000"/>
                  </a:srgbClr>
                </a:outerShdw>
              </a:effectLst>
              <a:latin typeface="+mj-lt"/>
            </a:endParaRPr>
          </a:p>
        </p:txBody>
      </p:sp>
      <p:pic>
        <p:nvPicPr>
          <p:cNvPr id="2050" name="Picture 2" descr="Chlamy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574" y="2590800"/>
            <a:ext cx="4174135" cy="31306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hidden="1"/>
          <p:cNvSpPr>
            <a:spLocks noGrp="1"/>
          </p:cNvSpPr>
          <p:nvPr>
            <p:ph type="title"/>
          </p:nvPr>
        </p:nvSpPr>
        <p:spPr>
          <a:xfrm>
            <a:off x="457200" y="609600"/>
            <a:ext cx="8229600" cy="1143000"/>
          </a:xfrm>
        </p:spPr>
        <p:txBody>
          <a:bodyPr>
            <a:normAutofit fontScale="90000"/>
          </a:bodyPr>
          <a:lstStyle/>
          <a:p>
            <a:r>
              <a:rPr lang="en-CA" dirty="0"/>
              <a:t>Chlamydia </a:t>
            </a:r>
            <a:br>
              <a:rPr lang="en-CA" dirty="0"/>
            </a:br>
            <a:endParaRPr lang="en-CA" dirty="0"/>
          </a:p>
        </p:txBody>
      </p:sp>
    </p:spTree>
    <p:extLst>
      <p:ext uri="{BB962C8B-B14F-4D97-AF65-F5344CB8AC3E}">
        <p14:creationId xmlns:p14="http://schemas.microsoft.com/office/powerpoint/2010/main" val="6610806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04800" y="2263222"/>
            <a:ext cx="3886200" cy="4595634"/>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buClrTx/>
              <a:buFont typeface="Arial" panose="020B0604020202020204" pitchFamily="34" charset="0"/>
              <a:buChar char="•"/>
            </a:pPr>
            <a:r>
              <a:rPr lang="en-US" sz="2800" dirty="0">
                <a:solidFill>
                  <a:schemeClr val="tx1"/>
                </a:solidFill>
              </a:rPr>
              <a:t>S</a:t>
            </a:r>
            <a:r>
              <a:rPr lang="en-US" sz="2800" dirty="0" smtClean="0">
                <a:solidFill>
                  <a:schemeClr val="tx1"/>
                </a:solidFill>
              </a:rPr>
              <a:t>econd most common bacterial STI in Canada</a:t>
            </a:r>
          </a:p>
          <a:p>
            <a:pPr>
              <a:buClrTx/>
              <a:buFont typeface="Arial" panose="020B0604020202020204" pitchFamily="34" charset="0"/>
              <a:buChar char="•"/>
            </a:pPr>
            <a:r>
              <a:rPr lang="en-US" sz="2800" dirty="0" smtClean="0">
                <a:solidFill>
                  <a:schemeClr val="tx1"/>
                </a:solidFill>
              </a:rPr>
              <a:t>Most cases in 15-29 year olds</a:t>
            </a:r>
          </a:p>
          <a:p>
            <a:pPr>
              <a:buClrTx/>
              <a:buFont typeface="Arial" panose="020B0604020202020204" pitchFamily="34" charset="0"/>
              <a:buChar char="•"/>
            </a:pPr>
            <a:r>
              <a:rPr lang="en-US" sz="2800" dirty="0" smtClean="0">
                <a:solidFill>
                  <a:schemeClr val="tx1"/>
                </a:solidFill>
              </a:rPr>
              <a:t>Most people show no symptoms</a:t>
            </a:r>
          </a:p>
          <a:p>
            <a:endParaRPr lang="en-US" sz="2800" dirty="0" smtClean="0"/>
          </a:p>
          <a:p>
            <a:endParaRPr lang="en-US" sz="2800" dirty="0" smtClean="0"/>
          </a:p>
          <a:p>
            <a:endParaRPr lang="en-US" sz="2800" dirty="0" smtClean="0"/>
          </a:p>
        </p:txBody>
      </p:sp>
      <p:sp>
        <p:nvSpPr>
          <p:cNvPr id="6" name="Rectangle 5" descr="&quot;&quot;"/>
          <p:cNvSpPr/>
          <p:nvPr/>
        </p:nvSpPr>
        <p:spPr>
          <a:xfrm>
            <a:off x="1981200" y="789433"/>
            <a:ext cx="5257800" cy="1317625"/>
          </a:xfrm>
          <a:prstGeom prst="rect">
            <a:avLst/>
          </a:prstGeom>
          <a:gradFill flip="none" rotWithShape="1">
            <a:gsLst>
              <a:gs pos="0">
                <a:srgbClr val="4C7F76">
                  <a:shade val="30000"/>
                  <a:satMod val="115000"/>
                </a:srgbClr>
              </a:gs>
              <a:gs pos="50000">
                <a:srgbClr val="4C7F76">
                  <a:shade val="67500"/>
                  <a:satMod val="115000"/>
                </a:srgbClr>
              </a:gs>
              <a:gs pos="100000">
                <a:srgbClr val="4C7F76">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400"/>
          </a:p>
        </p:txBody>
      </p:sp>
      <p:sp>
        <p:nvSpPr>
          <p:cNvPr id="2" name="Rectangle 1"/>
          <p:cNvSpPr/>
          <p:nvPr/>
        </p:nvSpPr>
        <p:spPr>
          <a:xfrm>
            <a:off x="0" y="762891"/>
            <a:ext cx="9175750" cy="1107996"/>
          </a:xfrm>
          <a:prstGeom prst="rect">
            <a:avLst/>
          </a:prstGeom>
        </p:spPr>
        <p:txBody>
          <a:bodyPr wrap="square" anchor="ctr">
            <a:spAutoFit/>
          </a:bodyPr>
          <a:lstStyle/>
          <a:p>
            <a:pPr algn="ctr">
              <a:spcBef>
                <a:spcPct val="0"/>
              </a:spcBef>
              <a:defRPr/>
            </a:pPr>
            <a:r>
              <a:rPr lang="en-US" sz="6600" b="1" dirty="0">
                <a:solidFill>
                  <a:schemeClr val="lt1"/>
                </a:solidFill>
                <a:effectLst>
                  <a:outerShdw blurRad="38100" dist="38100" dir="2700000" algn="tl">
                    <a:srgbClr val="000000">
                      <a:alpha val="43137"/>
                    </a:srgbClr>
                  </a:outerShdw>
                </a:effectLst>
                <a:latin typeface="+mj-lt"/>
              </a:rPr>
              <a:t>Gonorrhea</a:t>
            </a:r>
            <a:endParaRPr lang="en-CA" sz="6600" b="1" dirty="0">
              <a:solidFill>
                <a:schemeClr val="lt1"/>
              </a:solidFill>
              <a:effectLst>
                <a:outerShdw blurRad="38100" dist="38100" dir="2700000" algn="tl">
                  <a:srgbClr val="000000">
                    <a:alpha val="43137"/>
                  </a:srgbClr>
                </a:outerShdw>
              </a:effectLst>
              <a:latin typeface="+mj-lt"/>
            </a:endParaRPr>
          </a:p>
        </p:txBody>
      </p:sp>
      <p:pic>
        <p:nvPicPr>
          <p:cNvPr id="1026" name="Picture 2" descr="Gonorrhe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4029" y="2438400"/>
            <a:ext cx="4354285" cy="304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hidden="1"/>
          <p:cNvSpPr>
            <a:spLocks noGrp="1"/>
          </p:cNvSpPr>
          <p:nvPr>
            <p:ph type="title"/>
          </p:nvPr>
        </p:nvSpPr>
        <p:spPr>
          <a:xfrm>
            <a:off x="457200" y="609600"/>
            <a:ext cx="8229600" cy="1143000"/>
          </a:xfrm>
        </p:spPr>
        <p:txBody>
          <a:bodyPr/>
          <a:lstStyle/>
          <a:p>
            <a:r>
              <a:rPr lang="en-CA" dirty="0"/>
              <a:t>Gonorrhea</a:t>
            </a:r>
          </a:p>
        </p:txBody>
      </p:sp>
    </p:spTree>
    <p:extLst>
      <p:ext uri="{BB962C8B-B14F-4D97-AF65-F5344CB8AC3E}">
        <p14:creationId xmlns:p14="http://schemas.microsoft.com/office/powerpoint/2010/main" val="4275773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7400" y="838200"/>
            <a:ext cx="4953000" cy="1066800"/>
          </a:xfrm>
          <a:prstGeom prst="rect">
            <a:avLst/>
          </a:prstGeom>
          <a:gradFill flip="none" rotWithShape="1">
            <a:gsLst>
              <a:gs pos="0">
                <a:srgbClr val="4C7F76">
                  <a:shade val="30000"/>
                  <a:satMod val="115000"/>
                </a:srgbClr>
              </a:gs>
              <a:gs pos="50000">
                <a:srgbClr val="4C7F76">
                  <a:shade val="67500"/>
                  <a:satMod val="115000"/>
                </a:srgbClr>
              </a:gs>
              <a:gs pos="100000">
                <a:srgbClr val="4C7F76">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a:r>
              <a:rPr lang="en-US" sz="6600" b="1" dirty="0" smtClean="0">
                <a:effectLst>
                  <a:outerShdw blurRad="38100" dist="38100" dir="2700000" algn="tl">
                    <a:srgbClr val="000000">
                      <a:alpha val="43137"/>
                    </a:srgbClr>
                  </a:outerShdw>
                </a:effectLst>
                <a:latin typeface="+mj-lt"/>
              </a:rPr>
              <a:t>Syphilis</a:t>
            </a:r>
            <a:endParaRPr lang="en-US" sz="6600" b="1" dirty="0">
              <a:effectLst>
                <a:outerShdw blurRad="38100" dist="38100" dir="2700000" algn="tl">
                  <a:srgbClr val="000000">
                    <a:alpha val="43137"/>
                  </a:srgbClr>
                </a:outerShdw>
              </a:effectLst>
              <a:latin typeface="+mj-lt"/>
            </a:endParaRPr>
          </a:p>
        </p:txBody>
      </p:sp>
      <p:pic>
        <p:nvPicPr>
          <p:cNvPr id="8" name="Content Placeholder 7" descr="Syphili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10200" y="3733800"/>
            <a:ext cx="3415145" cy="2281317"/>
          </a:xfrm>
        </p:spPr>
      </p:pic>
      <p:sp>
        <p:nvSpPr>
          <p:cNvPr id="9" name="TextBox 8"/>
          <p:cNvSpPr txBox="1"/>
          <p:nvPr/>
        </p:nvSpPr>
        <p:spPr>
          <a:xfrm>
            <a:off x="609600" y="2209800"/>
            <a:ext cx="7696200"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t>Rates in Canada are increasing</a:t>
            </a:r>
          </a:p>
          <a:p>
            <a:pPr marL="285750" indent="-285750">
              <a:lnSpc>
                <a:spcPct val="150000"/>
              </a:lnSpc>
              <a:buFont typeface="Arial" panose="020B0604020202020204" pitchFamily="34" charset="0"/>
              <a:buChar char="•"/>
            </a:pPr>
            <a:r>
              <a:rPr lang="en-US" sz="2800" dirty="0" smtClean="0"/>
              <a:t>Most common in men who have sex with men</a:t>
            </a:r>
            <a:endParaRPr lang="en-US" sz="1000" dirty="0" smtClean="0"/>
          </a:p>
          <a:p>
            <a:pPr marL="285750" indent="-285750">
              <a:lnSpc>
                <a:spcPct val="150000"/>
              </a:lnSpc>
              <a:buFont typeface="Arial" panose="020B0604020202020204" pitchFamily="34" charset="0"/>
              <a:buChar char="•"/>
            </a:pPr>
            <a:r>
              <a:rPr lang="en-US" sz="2800" dirty="0"/>
              <a:t>P</a:t>
            </a:r>
            <a:r>
              <a:rPr lang="en-US" sz="2800" dirty="0" smtClean="0"/>
              <a:t>ainless sore</a:t>
            </a:r>
            <a:endParaRPr lang="en-US" sz="1000" dirty="0"/>
          </a:p>
          <a:p>
            <a:pPr marL="285750" indent="-285750">
              <a:lnSpc>
                <a:spcPct val="150000"/>
              </a:lnSpc>
              <a:buFont typeface="Arial" panose="020B0604020202020204" pitchFamily="34" charset="0"/>
              <a:buChar char="•"/>
            </a:pPr>
            <a:r>
              <a:rPr lang="en-US" sz="2800" dirty="0" smtClean="0"/>
              <a:t>Rash, hair loss, body aches</a:t>
            </a:r>
          </a:p>
          <a:p>
            <a:pPr marL="285750" indent="-285750">
              <a:buFont typeface="Arial" panose="020B0604020202020204" pitchFamily="34" charset="0"/>
              <a:buChar char="•"/>
            </a:pPr>
            <a:r>
              <a:rPr lang="en-US" sz="2800" dirty="0" smtClean="0"/>
              <a:t>Years later may cause                                     damage to major </a:t>
            </a:r>
          </a:p>
          <a:p>
            <a:r>
              <a:rPr lang="en-US" sz="2800" dirty="0"/>
              <a:t> </a:t>
            </a:r>
            <a:r>
              <a:rPr lang="en-US" sz="2800" dirty="0" smtClean="0"/>
              <a:t>  body’s organs</a:t>
            </a:r>
          </a:p>
          <a:p>
            <a:endParaRPr lang="en-US" dirty="0" smtClean="0"/>
          </a:p>
        </p:txBody>
      </p:sp>
    </p:spTree>
    <p:extLst>
      <p:ext uri="{BB962C8B-B14F-4D97-AF65-F5344CB8AC3E}">
        <p14:creationId xmlns:p14="http://schemas.microsoft.com/office/powerpoint/2010/main" val="1044206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0" y="2316978"/>
            <a:ext cx="3352800" cy="4876800"/>
          </a:xfrm>
        </p:spPr>
        <p:txBody>
          <a:bodyPr>
            <a:normAutofit/>
          </a:bodyPr>
          <a:lstStyle/>
          <a:p>
            <a:r>
              <a:rPr lang="en-US" sz="2500" dirty="0"/>
              <a:t>M</a:t>
            </a:r>
            <a:r>
              <a:rPr lang="en-US" sz="2500" dirty="0" smtClean="0"/>
              <a:t>ost common STI in Canada</a:t>
            </a:r>
          </a:p>
          <a:p>
            <a:r>
              <a:rPr lang="en-US" sz="2500" dirty="0" smtClean="0"/>
              <a:t>Single or clusters in genital warts</a:t>
            </a:r>
          </a:p>
          <a:p>
            <a:r>
              <a:rPr lang="en-US" sz="2500" dirty="0" smtClean="0"/>
              <a:t>Soft, hard, round, flat, cauliflower-like</a:t>
            </a:r>
          </a:p>
          <a:p>
            <a:r>
              <a:rPr lang="en-US" sz="2500" dirty="0" smtClean="0"/>
              <a:t>Many people have no symptoms of HPV</a:t>
            </a:r>
            <a:endParaRPr lang="en-US" sz="2500" dirty="0"/>
          </a:p>
        </p:txBody>
      </p:sp>
      <p:sp>
        <p:nvSpPr>
          <p:cNvPr id="5" name="Rectangle 4" descr="&quot;&quot;"/>
          <p:cNvSpPr/>
          <p:nvPr/>
        </p:nvSpPr>
        <p:spPr>
          <a:xfrm>
            <a:off x="1066800" y="906033"/>
            <a:ext cx="6976939" cy="1357356"/>
          </a:xfrm>
          <a:prstGeom prst="rect">
            <a:avLst/>
          </a:prstGeom>
          <a:gradFill flip="none" rotWithShape="1">
            <a:gsLst>
              <a:gs pos="0">
                <a:srgbClr val="4C7F76">
                  <a:shade val="30000"/>
                  <a:satMod val="115000"/>
                </a:srgbClr>
              </a:gs>
              <a:gs pos="50000">
                <a:srgbClr val="4C7F76">
                  <a:shade val="67500"/>
                  <a:satMod val="115000"/>
                </a:srgbClr>
              </a:gs>
              <a:gs pos="100000">
                <a:srgbClr val="4C7F76">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400" dirty="0"/>
          </a:p>
        </p:txBody>
      </p:sp>
      <p:sp>
        <p:nvSpPr>
          <p:cNvPr id="6" name="Rectangle 5"/>
          <p:cNvSpPr/>
          <p:nvPr/>
        </p:nvSpPr>
        <p:spPr>
          <a:xfrm>
            <a:off x="70827" y="1123046"/>
            <a:ext cx="9144001" cy="923330"/>
          </a:xfrm>
          <a:prstGeom prst="rect">
            <a:avLst/>
          </a:prstGeom>
        </p:spPr>
        <p:txBody>
          <a:bodyPr wrap="square">
            <a:spAutoFit/>
          </a:bodyPr>
          <a:lstStyle/>
          <a:p>
            <a:pPr algn="ctr">
              <a:spcBef>
                <a:spcPct val="0"/>
              </a:spcBef>
              <a:defRPr/>
            </a:pPr>
            <a:r>
              <a:rPr lang="en-US" sz="5400" b="1" dirty="0">
                <a:solidFill>
                  <a:schemeClr val="lt1"/>
                </a:solidFill>
                <a:effectLst>
                  <a:outerShdw blurRad="38100" dist="38100" dir="2700000" algn="tl">
                    <a:srgbClr val="000000">
                      <a:alpha val="43137"/>
                    </a:srgbClr>
                  </a:outerShdw>
                </a:effectLst>
                <a:latin typeface="+mj-lt"/>
              </a:rPr>
              <a:t>Genital </a:t>
            </a:r>
            <a:r>
              <a:rPr lang="en-US" sz="5400" b="1" dirty="0" smtClean="0">
                <a:solidFill>
                  <a:schemeClr val="lt1"/>
                </a:solidFill>
                <a:effectLst>
                  <a:outerShdw blurRad="38100" dist="38100" dir="2700000" algn="tl">
                    <a:srgbClr val="000000">
                      <a:alpha val="43137"/>
                    </a:srgbClr>
                  </a:outerShdw>
                </a:effectLst>
                <a:latin typeface="+mj-lt"/>
              </a:rPr>
              <a:t>Warts </a:t>
            </a:r>
            <a:r>
              <a:rPr lang="en-US" sz="5400" b="1" dirty="0">
                <a:solidFill>
                  <a:schemeClr val="lt1"/>
                </a:solidFill>
                <a:effectLst>
                  <a:outerShdw blurRad="38100" dist="38100" dir="2700000" algn="tl">
                    <a:srgbClr val="000000">
                      <a:alpha val="43137"/>
                    </a:srgbClr>
                  </a:outerShdw>
                </a:effectLst>
                <a:latin typeface="+mj-lt"/>
              </a:rPr>
              <a:t>(HPV)</a:t>
            </a:r>
            <a:endParaRPr lang="en-CA" sz="5400" b="1" dirty="0">
              <a:solidFill>
                <a:schemeClr val="lt1"/>
              </a:solidFill>
              <a:effectLst>
                <a:outerShdw blurRad="38100" dist="38100" dir="2700000" algn="tl">
                  <a:srgbClr val="000000">
                    <a:alpha val="43137"/>
                  </a:srgbClr>
                </a:outerShdw>
              </a:effectLst>
              <a:latin typeface="+mj-lt"/>
            </a:endParaRPr>
          </a:p>
        </p:txBody>
      </p:sp>
      <p:pic>
        <p:nvPicPr>
          <p:cNvPr id="3074" name="Picture 2" descr="Genital Warts (HPV)&#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667000"/>
            <a:ext cx="4800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hidden="1"/>
          <p:cNvSpPr>
            <a:spLocks noGrp="1"/>
          </p:cNvSpPr>
          <p:nvPr>
            <p:ph type="title"/>
          </p:nvPr>
        </p:nvSpPr>
        <p:spPr>
          <a:xfrm>
            <a:off x="457200" y="609600"/>
            <a:ext cx="8229600" cy="1143000"/>
          </a:xfrm>
        </p:spPr>
        <p:txBody>
          <a:bodyPr>
            <a:normAutofit fontScale="90000"/>
          </a:bodyPr>
          <a:lstStyle/>
          <a:p>
            <a:r>
              <a:rPr lang="en-CA" dirty="0"/>
              <a:t>Genital Warts (</a:t>
            </a:r>
            <a:r>
              <a:rPr lang="en-CA" dirty="0" err="1"/>
              <a:t>HPV</a:t>
            </a:r>
            <a:r>
              <a:rPr lang="en-CA" dirty="0"/>
              <a:t>)</a:t>
            </a:r>
            <a:br>
              <a:rPr lang="en-CA" dirty="0"/>
            </a:br>
            <a:endParaRPr lang="en-CA" dirty="0"/>
          </a:p>
        </p:txBody>
      </p:sp>
    </p:spTree>
    <p:extLst>
      <p:ext uri="{BB962C8B-B14F-4D97-AF65-F5344CB8AC3E}">
        <p14:creationId xmlns:p14="http://schemas.microsoft.com/office/powerpoint/2010/main" val="334772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NR PPT Template 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3540</Words>
  <Application>Microsoft Office PowerPoint</Application>
  <PresentationFormat>On-screen Show (4:3)</PresentationFormat>
  <Paragraphs>549</Paragraphs>
  <Slides>28</Slides>
  <Notes>27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vt:lpstr>
      <vt:lpstr>Arial Rounded MT Bold</vt:lpstr>
      <vt:lpstr>Berlin Sans FB Demi</vt:lpstr>
      <vt:lpstr>Britannic Bold</vt:lpstr>
      <vt:lpstr>Calibri</vt:lpstr>
      <vt:lpstr>Franklin Gothic Medium</vt:lpstr>
      <vt:lpstr>Georgia</vt:lpstr>
      <vt:lpstr>Rockwell</vt:lpstr>
      <vt:lpstr>Tahoma</vt:lpstr>
      <vt:lpstr>Times New Roman</vt:lpstr>
      <vt:lpstr>Wingdings</vt:lpstr>
      <vt:lpstr>NR PPT Template C</vt:lpstr>
      <vt:lpstr>Sexually Transmitted Infections</vt:lpstr>
      <vt:lpstr>What is a Sexually Transmitted Infection (STI)? </vt:lpstr>
      <vt:lpstr>I feel great…</vt:lpstr>
      <vt:lpstr>Common Sexually Transmitted Infections </vt:lpstr>
      <vt:lpstr>Symptoms</vt:lpstr>
      <vt:lpstr>Chlamydia  </vt:lpstr>
      <vt:lpstr>Gonorrhea</vt:lpstr>
      <vt:lpstr>Syphilis</vt:lpstr>
      <vt:lpstr>Genital Warts (HPV) </vt:lpstr>
      <vt:lpstr>Herpes</vt:lpstr>
      <vt:lpstr>HIV/AIDS</vt:lpstr>
      <vt:lpstr>Other Women’s Health Concerns</vt:lpstr>
      <vt:lpstr>Yeast</vt:lpstr>
      <vt:lpstr>Bacterial Vaginosis</vt:lpstr>
      <vt:lpstr>Trichomoniasis</vt:lpstr>
      <vt:lpstr>Testing</vt:lpstr>
      <vt:lpstr>Abstinence</vt:lpstr>
      <vt:lpstr>Why do teens take risks?</vt:lpstr>
      <vt:lpstr>Don’t Pass It On</vt:lpstr>
      <vt:lpstr>Discussion with partner</vt:lpstr>
      <vt:lpstr>Communication</vt:lpstr>
      <vt:lpstr>Consent</vt:lpstr>
      <vt:lpstr>Condoms and dental dams</vt:lpstr>
      <vt:lpstr>Using a Condom Video</vt:lpstr>
      <vt:lpstr>STI Myths</vt:lpstr>
      <vt:lpstr>STI Myths</vt:lpstr>
      <vt:lpstr>Sexual Health Centres</vt:lpstr>
      <vt:lpstr>No Condom? No Sex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Sexually Transmitted Infections</dc:title>
  <dc:creator>Cunningham, Jacqui</dc:creator>
  <cp:lastModifiedBy>Perreault, Chantal</cp:lastModifiedBy>
  <cp:revision>8</cp:revision>
  <dcterms:modified xsi:type="dcterms:W3CDTF">2019-08-20T15:23:47Z</dcterms:modified>
</cp:coreProperties>
</file>