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289" r:id="rId5"/>
    <p:sldId id="258" r:id="rId6"/>
    <p:sldId id="259" r:id="rId7"/>
    <p:sldId id="260" r:id="rId8"/>
    <p:sldId id="290" r:id="rId9"/>
    <p:sldId id="262" r:id="rId10"/>
    <p:sldId id="291" r:id="rId11"/>
    <p:sldId id="263" r:id="rId12"/>
    <p:sldId id="264" r:id="rId13"/>
    <p:sldId id="265" r:id="rId14"/>
    <p:sldId id="292" r:id="rId15"/>
    <p:sldId id="266" r:id="rId16"/>
    <p:sldId id="267" r:id="rId17"/>
    <p:sldId id="268" r:id="rId18"/>
    <p:sldId id="269" r:id="rId19"/>
    <p:sldId id="293" r:id="rId20"/>
    <p:sldId id="294" r:id="rId21"/>
    <p:sldId id="270" r:id="rId22"/>
    <p:sldId id="271" r:id="rId23"/>
    <p:sldId id="295" r:id="rId24"/>
    <p:sldId id="284" r:id="rId25"/>
    <p:sldId id="277" r:id="rId26"/>
    <p:sldId id="287" r:id="rId27"/>
    <p:sldId id="274" r:id="rId28"/>
    <p:sldId id="280" r:id="rId29"/>
    <p:sldId id="278"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96C"/>
    <a:srgbClr val="E700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58" autoAdjust="0"/>
    <p:restoredTop sz="60306" autoAdjust="0"/>
  </p:normalViewPr>
  <p:slideViewPr>
    <p:cSldViewPr>
      <p:cViewPr varScale="1">
        <p:scale>
          <a:sx n="49" d="100"/>
          <a:sy n="49" d="100"/>
        </p:scale>
        <p:origin x="2237" y="5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100" d="100"/>
          <a:sy n="100" d="100"/>
        </p:scale>
        <p:origin x="3552" y="-122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D07572-8477-4278-8BAB-CA2A3A009939}" type="datetimeFigureOut">
              <a:rPr lang="en-US" smtClean="0"/>
              <a:t>2023-05-30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982B02-0F48-47AA-A4EE-06378AA5A1D6}" type="slidenum">
              <a:rPr lang="en-US" smtClean="0"/>
              <a:t>‹#›</a:t>
            </a:fld>
            <a:endParaRPr lang="en-US"/>
          </a:p>
        </p:txBody>
      </p:sp>
    </p:spTree>
    <p:extLst>
      <p:ext uri="{BB962C8B-B14F-4D97-AF65-F5344CB8AC3E}">
        <p14:creationId xmlns:p14="http://schemas.microsoft.com/office/powerpoint/2010/main" val="3553218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raxPKklDF2k"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fbo9_0IgcFA"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dirty="0"/>
          </a:p>
          <a:p>
            <a:r>
              <a:rPr lang="en-US" sz="1200" b="1" dirty="0">
                <a:solidFill>
                  <a:srgbClr val="000000"/>
                </a:solidFill>
                <a:effectLst/>
                <a:latin typeface="Arial"/>
                <a:ea typeface="Calibri"/>
                <a:cs typeface="Times New Roman"/>
              </a:rPr>
              <a:t>Why is it important to learn about contraception?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0000"/>
                </a:solidFill>
                <a:effectLst/>
                <a:latin typeface="Arial"/>
                <a:ea typeface="Calibri"/>
              </a:rPr>
              <a:t>Teaching</a:t>
            </a:r>
            <a:r>
              <a:rPr lang="en-US" sz="1200" baseline="0" dirty="0">
                <a:solidFill>
                  <a:srgbClr val="000000"/>
                </a:solidFill>
                <a:effectLst/>
                <a:latin typeface="Arial"/>
                <a:ea typeface="Calibri"/>
              </a:rPr>
              <a:t> about contraception is not an assumption that students in class are sexually active.  </a:t>
            </a:r>
            <a:r>
              <a:rPr kumimoji="0" lang="en-US" sz="1200" b="0" i="0" u="none" strike="noStrike" kern="1200" cap="none" spc="0" normalizeH="0" baseline="0" noProof="0" dirty="0">
                <a:ln>
                  <a:noFill/>
                </a:ln>
                <a:solidFill>
                  <a:srgbClr val="000000"/>
                </a:solidFill>
                <a:effectLst/>
                <a:uLnTx/>
                <a:uFillTx/>
                <a:latin typeface="Arial"/>
                <a:ea typeface="Calibri"/>
                <a:cs typeface="Times New Roman"/>
              </a:rPr>
              <a:t>In fact, by the time they finish high school less than ½ of students will have had sexual intercourse.  </a:t>
            </a:r>
            <a:r>
              <a:rPr lang="en-US" sz="1200" dirty="0">
                <a:solidFill>
                  <a:srgbClr val="000000"/>
                </a:solidFill>
                <a:effectLst/>
                <a:latin typeface="Arial"/>
                <a:ea typeface="Calibri"/>
              </a:rPr>
              <a:t>Factual information, however,  is critical to make healthy decisions now and in the future</a:t>
            </a:r>
          </a:p>
          <a:p>
            <a:pPr marL="171450" indent="-171450">
              <a:buFont typeface="Arial" panose="020B0604020202020204" pitchFamily="34" charset="0"/>
              <a:buChar char="•"/>
            </a:pPr>
            <a:endParaRPr kumimoji="0" lang="en-US" sz="1400" b="0" i="0" u="none" strike="noStrike" kern="1200" cap="none" spc="0" normalizeH="0" baseline="0" noProof="0" dirty="0">
              <a:ln>
                <a:noFill/>
              </a:ln>
              <a:solidFill>
                <a:srgbClr val="000000"/>
              </a:solidFill>
              <a:effectLst/>
              <a:uLnTx/>
              <a:uFillTx/>
              <a:latin typeface="Arial"/>
            </a:endParaRPr>
          </a:p>
          <a:p>
            <a:pPr marL="171450" indent="-171450">
              <a:buFont typeface="Arial" panose="020B0604020202020204" pitchFamily="34" charset="0"/>
              <a:buChar char="•"/>
            </a:pPr>
            <a:r>
              <a:rPr kumimoji="0" lang="en-US" sz="1400" b="0" i="0" u="none" strike="noStrike" kern="1200" cap="none" spc="0" normalizeH="0" baseline="0" noProof="0" dirty="0">
                <a:ln>
                  <a:noFill/>
                </a:ln>
                <a:solidFill>
                  <a:srgbClr val="000000"/>
                </a:solidFill>
                <a:effectLst/>
                <a:uLnTx/>
                <a:uFillTx/>
                <a:latin typeface="Arial"/>
              </a:rPr>
              <a:t>Adolescence is a time of change and experimentation with regard to everything from hairstyles to sexual expression. Teens are encouraged to feel independent, strong and mature in terms of decision-making.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rPr>
              <a:t>Deciding when to have sexual intercourse is different for everyone. There is no "magical" age when someone is ready to have sex. There is no natural time in a relationship to start having sex, and there is no rule which says you must have sex with someone, even if you have been dating for a long time.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rPr>
              <a:t>Sex should be a joyful, comfortable and guilt-free experience for both you and your partner. </a:t>
            </a:r>
            <a:r>
              <a:rPr kumimoji="0" lang="en-US" sz="1050" b="0" i="0" u="none" strike="noStrike" kern="1200" cap="none" spc="0" normalizeH="0" baseline="0" noProof="0" dirty="0">
                <a:ln>
                  <a:noFill/>
                </a:ln>
                <a:solidFill>
                  <a:srgbClr val="000000"/>
                </a:solidFill>
                <a:effectLst/>
                <a:uLnTx/>
                <a:uFillTx/>
                <a:latin typeface="Arial"/>
              </a:rPr>
              <a:t> </a:t>
            </a:r>
            <a:r>
              <a:rPr kumimoji="0" lang="en-US" sz="1200" b="0" i="0" u="none" strike="noStrike" kern="1200" cap="none" spc="0" normalizeH="0" baseline="0" noProof="0" dirty="0">
                <a:ln>
                  <a:noFill/>
                </a:ln>
                <a:solidFill>
                  <a:srgbClr val="000000"/>
                </a:solidFill>
                <a:effectLst/>
                <a:uLnTx/>
                <a:uFillTx/>
                <a:latin typeface="Arial"/>
              </a:rPr>
              <a:t>Respect yourself and know what you want. Remember, you always have the right to say "No" to sex, even if you have said "Yes" before!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rPr>
              <a:t>What is the same for everyone, though, is that once a couple decides to have sexual intercourse there are consequences – and pregnancy is one of the most preventable consequences – by learning about and using contraceptives correctly.</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n-US" sz="1200" b="0" i="0" u="none" strike="noStrike" kern="1200" cap="none" spc="0" normalizeH="0" baseline="0" noProof="0" dirty="0">
              <a:ln>
                <a:noFill/>
              </a:ln>
              <a:solidFill>
                <a:prstClr val="black"/>
              </a:solidFill>
              <a:effectLst/>
              <a:uLnTx/>
              <a:uFillTx/>
              <a:latin typeface="+mn-lt"/>
            </a:endParaRPr>
          </a:p>
          <a:p>
            <a:endParaRPr lang="en-US" sz="1200" dirty="0">
              <a:effectLst/>
              <a:latin typeface="+mn-lt"/>
              <a:ea typeface="Calibri"/>
              <a:cs typeface="Times New Roman"/>
            </a:endParaRPr>
          </a:p>
          <a:p>
            <a:endParaRPr lang="en-US" sz="1200" dirty="0">
              <a:solidFill>
                <a:srgbClr val="000000"/>
              </a:solidFill>
              <a:effectLst/>
              <a:latin typeface="Arial"/>
            </a:endParaRPr>
          </a:p>
          <a:p>
            <a:r>
              <a:rPr lang="en-US" sz="1200" b="1" dirty="0">
                <a:solidFill>
                  <a:srgbClr val="000000"/>
                </a:solidFill>
                <a:effectLst/>
                <a:latin typeface="Arial"/>
              </a:rPr>
              <a:t>CONTRACEPTION</a:t>
            </a:r>
            <a:r>
              <a:rPr lang="en-US" sz="1200" b="1" baseline="0" dirty="0">
                <a:solidFill>
                  <a:srgbClr val="000000"/>
                </a:solidFill>
                <a:effectLst/>
                <a:latin typeface="Arial"/>
              </a:rPr>
              <a:t> TEACHING KIT CAN ACCOMPANY PRESENTATION AS A VISUAL AID</a:t>
            </a:r>
            <a:endParaRPr lang="en-US" b="1" dirty="0"/>
          </a:p>
          <a:p>
            <a:endParaRPr lang="en-CA" dirty="0"/>
          </a:p>
          <a:p>
            <a:endParaRPr lang="en-CA" dirty="0"/>
          </a:p>
        </p:txBody>
      </p:sp>
      <p:sp>
        <p:nvSpPr>
          <p:cNvPr id="4" name="Slide Number Placeholder 3"/>
          <p:cNvSpPr>
            <a:spLocks noGrp="1"/>
          </p:cNvSpPr>
          <p:nvPr>
            <p:ph type="sldNum" sz="quarter" idx="10"/>
          </p:nvPr>
        </p:nvSpPr>
        <p:spPr/>
        <p:txBody>
          <a:bodyPr/>
          <a:lstStyle/>
          <a:p>
            <a:fld id="{97982B02-0F48-47AA-A4EE-06378AA5A1D6}" type="slidenum">
              <a:rPr lang="en-US" smtClean="0"/>
              <a:t>1</a:t>
            </a:fld>
            <a:endParaRPr lang="en-US"/>
          </a:p>
        </p:txBody>
      </p:sp>
    </p:spTree>
    <p:extLst>
      <p:ext uri="{BB962C8B-B14F-4D97-AF65-F5344CB8AC3E}">
        <p14:creationId xmlns:p14="http://schemas.microsoft.com/office/powerpoint/2010/main" val="909859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rPr>
              <a:t>What is it?</a:t>
            </a:r>
            <a:endParaRPr kumimoji="0" lang="en-US" sz="1200" b="0" i="0" u="none" strike="noStrike" kern="1200" cap="none" spc="0" normalizeH="0" baseline="0" noProof="0" dirty="0">
              <a:ln>
                <a:noFill/>
              </a:ln>
              <a:solidFill>
                <a:prstClr val="black"/>
              </a:solidFill>
              <a:effectLst/>
              <a:uLnTx/>
              <a:uFillTx/>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rPr>
              <a:t>A polyurethane cover that lines the inside of the vagina and covers the woman’s genitals. </a:t>
            </a:r>
            <a:endParaRPr kumimoji="0" lang="en-US" sz="1200" b="1" i="0" u="none" strike="noStrike" kern="1200" cap="none" spc="0" normalizeH="0" baseline="0" noProof="0" dirty="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rPr>
              <a:t>How does this method work?</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rPr>
              <a:t>Placed in vagina prior to vaginal intercourse (up to 8 hours prior)</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rPr>
              <a:t>It is a barrier method – it prevent sperm from getting into the vagina and fertilizing the egg cell.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rPr>
              <a:t>Why would someone choose this option?</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rPr>
              <a:t>Free from school nurse</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rPr>
              <a:t>Approximately $3.00 each when purchased at a pharmacy,.</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rPr>
              <a:t>Reversible method of contraception </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1" i="0" u="none" strike="noStrike" kern="1200" cap="none" spc="0" normalizeH="0" baseline="0" noProof="0" dirty="0">
                <a:ln>
                  <a:noFill/>
                </a:ln>
                <a:solidFill>
                  <a:srgbClr val="FF0000"/>
                </a:solidFill>
                <a:effectLst/>
                <a:uLnTx/>
                <a:uFillTx/>
                <a:latin typeface="+mn-lt"/>
              </a:rPr>
              <a:t>95% effective when used perfectly every time</a:t>
            </a:r>
          </a:p>
          <a:p>
            <a:pPr marL="628650" marR="0" lvl="1"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1" i="0" u="none" strike="noStrike" kern="1200" cap="none" spc="0" normalizeH="0" baseline="0" noProof="0" dirty="0">
                <a:ln>
                  <a:noFill/>
                </a:ln>
                <a:solidFill>
                  <a:srgbClr val="FF0000"/>
                </a:solidFill>
                <a:effectLst/>
                <a:uLnTx/>
                <a:uFillTx/>
                <a:latin typeface="+mn-lt"/>
              </a:rPr>
              <a:t>Most people do not use perfectly every time, so with average use, they are 79% effective </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srgbClr val="FF0000"/>
                </a:solidFill>
                <a:effectLst/>
                <a:uLnTx/>
                <a:uFillTx/>
                <a:latin typeface="+mn-lt"/>
              </a:rPr>
              <a:t>Protects against STIs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mn-lt"/>
              </a:rPr>
              <a:t>Cost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Ask your school nurse how to access condoms for free!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FF0000"/>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ndParaRPr>
          </a:p>
        </p:txBody>
      </p:sp>
      <p:sp>
        <p:nvSpPr>
          <p:cNvPr id="4" name="Slide Number Placeholder 3"/>
          <p:cNvSpPr>
            <a:spLocks noGrp="1"/>
          </p:cNvSpPr>
          <p:nvPr>
            <p:ph type="sldNum" sz="quarter" idx="10"/>
          </p:nvPr>
        </p:nvSpPr>
        <p:spPr/>
        <p:txBody>
          <a:bodyPr/>
          <a:lstStyle/>
          <a:p>
            <a:fld id="{61F7BD70-9381-4018-B304-D59BBD6383A0}" type="slidenum">
              <a:rPr lang="en-US" smtClean="0"/>
              <a:t>10</a:t>
            </a:fld>
            <a:endParaRPr lang="en-US"/>
          </a:p>
        </p:txBody>
      </p:sp>
    </p:spTree>
    <p:extLst>
      <p:ext uri="{BB962C8B-B14F-4D97-AF65-F5344CB8AC3E}">
        <p14:creationId xmlns:p14="http://schemas.microsoft.com/office/powerpoint/2010/main" val="3399682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Medications</a:t>
            </a:r>
            <a:r>
              <a:rPr lang="en-US" baseline="0" dirty="0"/>
              <a:t> containing hormones such as estrogen and progesterone</a:t>
            </a:r>
            <a:r>
              <a:rPr lang="en-US" dirty="0"/>
              <a:t> that females take to prevent pregnancy</a:t>
            </a:r>
          </a:p>
          <a:p>
            <a:endParaRPr lang="en-US" baseline="0" dirty="0"/>
          </a:p>
          <a:p>
            <a:r>
              <a:rPr lang="en-US" baseline="0" dirty="0"/>
              <a:t>Hormonal contraceptives are prescribed by a doctor or nurse practitioner who do a thorough health history and an assessment to determine the best option for the patient.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rPr>
              <a:t>Mild side effects are possible with all hormonal methods: breast tenderness, spotting, etc.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rPr>
              <a:t>In rare cases, a girl may experience a severe reaction to hormonal contraceptives. </a:t>
            </a:r>
          </a:p>
          <a:p>
            <a:endParaRPr lang="en-US" dirty="0"/>
          </a:p>
          <a:p>
            <a:endParaRPr lang="en-CA" dirty="0"/>
          </a:p>
        </p:txBody>
      </p:sp>
      <p:sp>
        <p:nvSpPr>
          <p:cNvPr id="4" name="Slide Number Placeholder 3"/>
          <p:cNvSpPr>
            <a:spLocks noGrp="1"/>
          </p:cNvSpPr>
          <p:nvPr>
            <p:ph type="sldNum" sz="quarter" idx="10"/>
          </p:nvPr>
        </p:nvSpPr>
        <p:spPr/>
        <p:txBody>
          <a:bodyPr/>
          <a:lstStyle/>
          <a:p>
            <a:fld id="{97982B02-0F48-47AA-A4EE-06378AA5A1D6}" type="slidenum">
              <a:rPr lang="en-US" smtClean="0"/>
              <a:t>11</a:t>
            </a:fld>
            <a:endParaRPr lang="en-US"/>
          </a:p>
        </p:txBody>
      </p:sp>
    </p:spTree>
    <p:extLst>
      <p:ext uri="{BB962C8B-B14F-4D97-AF65-F5344CB8AC3E}">
        <p14:creationId xmlns:p14="http://schemas.microsoft.com/office/powerpoint/2010/main" val="1507401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rPr>
              <a:t>What is it?</a:t>
            </a:r>
            <a:endParaRPr kumimoji="0" lang="en-US" sz="1200" b="0" i="0" u="none" strike="noStrike" kern="1200" cap="none" spc="0" normalizeH="0" baseline="0" noProof="0" dirty="0">
              <a:ln>
                <a:noFill/>
              </a:ln>
              <a:solidFill>
                <a:prstClr val="black"/>
              </a:solidFill>
              <a:effectLst/>
              <a:uLnTx/>
              <a:uFillTx/>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rPr>
              <a:t>Oral contraceptives are hormone pills that prevent pregnancy when taken correctly.  There are many different types of pills.  The right one will be chosen for you by a doctor or nurse practitioner.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rPr>
              <a:t>What you need to know?</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rPr>
              <a:t>Contains hormones that stop ovulation (monthly egg release).</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rPr>
              <a:t>Changes cervical mucous, making it difficult for sperm to travel</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rPr>
              <a:t>Must be taken every day at the same 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rPr>
              <a:t>Why would someone choose this option?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rPr>
              <a:t>99.9 % effective if taken properly ( Describe proper / perfect use means taking every day at the same time , as prescribed by a doctor or nurse practitioner. Usual use effectiveness is 92-97% - i.e. errors made by forgetting pills, not taking at the same time every day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mn-lt"/>
              </a:rPr>
              <a:t>Can help regulate periods and help with cramps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mn-lt"/>
              </a:rPr>
              <a:t>Can also improve acne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mn-lt"/>
              </a:rPr>
              <a:t>Cost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rPr>
              <a:t>Ask your school nurse how to access for free or reduced cost.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1200" b="1" i="0" u="none" strike="noStrike" kern="1200" cap="none" spc="0" normalizeH="0" baseline="0" noProof="0" dirty="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1" i="0" u="none" strike="noStrike" kern="1200" cap="none" spc="0" normalizeH="0" baseline="0" noProof="0" dirty="0">
                <a:ln>
                  <a:noFill/>
                </a:ln>
                <a:solidFill>
                  <a:prstClr val="black"/>
                </a:solidFill>
                <a:effectLst/>
                <a:uLnTx/>
                <a:uFillTx/>
                <a:latin typeface="+mn-lt"/>
              </a:rPr>
              <a:t>The pill does not offer any protection against STIs so it is important to use a condom with all sexual activity. </a:t>
            </a:r>
            <a:r>
              <a:rPr kumimoji="0" lang="en-US" sz="1200" b="0" i="0" u="none" strike="noStrike" kern="1200" cap="none" spc="0" normalizeH="0" baseline="0" noProof="0" dirty="0">
                <a:ln>
                  <a:noFill/>
                </a:ln>
                <a:solidFill>
                  <a:prstClr val="black"/>
                </a:solidFill>
                <a:effectLst/>
                <a:uLnTx/>
                <a:uFillTx/>
                <a:latin typeface="+mn-lt"/>
              </a:rPr>
              <a:t> </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ndParaRPr>
          </a:p>
        </p:txBody>
      </p:sp>
      <p:sp>
        <p:nvSpPr>
          <p:cNvPr id="4" name="Slide Number Placeholder 3"/>
          <p:cNvSpPr>
            <a:spLocks noGrp="1"/>
          </p:cNvSpPr>
          <p:nvPr>
            <p:ph type="sldNum" sz="quarter" idx="10"/>
          </p:nvPr>
        </p:nvSpPr>
        <p:spPr/>
        <p:txBody>
          <a:bodyPr/>
          <a:lstStyle/>
          <a:p>
            <a:fld id="{61F7BD70-9381-4018-B304-D59BBD6383A0}" type="slidenum">
              <a:rPr lang="en-US" smtClean="0"/>
              <a:t>12</a:t>
            </a:fld>
            <a:endParaRPr lang="en-US"/>
          </a:p>
        </p:txBody>
      </p:sp>
    </p:spTree>
    <p:extLst>
      <p:ext uri="{BB962C8B-B14F-4D97-AF65-F5344CB8AC3E}">
        <p14:creationId xmlns:p14="http://schemas.microsoft.com/office/powerpoint/2010/main" val="448636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rPr>
              <a:t>What is it?</a:t>
            </a:r>
            <a:endParaRPr kumimoji="0" lang="en-US" sz="1200" b="0" i="0" u="none" strike="noStrike" kern="1200" cap="none" spc="0" normalizeH="0" baseline="0" noProof="0" dirty="0">
              <a:ln>
                <a:noFill/>
              </a:ln>
              <a:solidFill>
                <a:prstClr val="black"/>
              </a:solidFill>
              <a:effectLst/>
              <a:uLnTx/>
              <a:uFillTx/>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err="1">
                <a:ln>
                  <a:noFill/>
                </a:ln>
                <a:solidFill>
                  <a:prstClr val="black"/>
                </a:solidFill>
                <a:effectLst/>
                <a:uLnTx/>
                <a:uFillTx/>
                <a:latin typeface="+mn-lt"/>
              </a:rPr>
              <a:t>Evra</a:t>
            </a:r>
            <a:r>
              <a:rPr kumimoji="0" lang="en-US" sz="1200" b="0" i="0" u="none" strike="noStrike" kern="1200" cap="none" spc="0" normalizeH="0" baseline="0" noProof="0" dirty="0">
                <a:ln>
                  <a:noFill/>
                </a:ln>
                <a:solidFill>
                  <a:prstClr val="black"/>
                </a:solidFill>
                <a:effectLst/>
                <a:uLnTx/>
                <a:uFillTx/>
                <a:latin typeface="+mn-lt"/>
              </a:rPr>
              <a:t> is a patch that is placed on the skin and releases hormones through the skin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rPr>
              <a:t>How does this method 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err="1">
                <a:ln>
                  <a:noFill/>
                </a:ln>
                <a:solidFill>
                  <a:prstClr val="black"/>
                </a:solidFill>
                <a:effectLst/>
                <a:uLnTx/>
                <a:uFillTx/>
                <a:latin typeface="+mn-lt"/>
              </a:rPr>
              <a:t>Evra</a:t>
            </a:r>
            <a:r>
              <a:rPr kumimoji="0" lang="en-US" sz="1200" b="0" i="0" u="none" strike="noStrike" kern="1200" cap="none" spc="0" normalizeH="0" baseline="0" noProof="0" dirty="0">
                <a:ln>
                  <a:noFill/>
                </a:ln>
                <a:solidFill>
                  <a:prstClr val="black"/>
                </a:solidFill>
                <a:effectLst/>
                <a:uLnTx/>
                <a:uFillTx/>
                <a:latin typeface="+mn-lt"/>
              </a:rPr>
              <a:t> works like the Birth Control Pill except the hormones are absorbed through the skin instead of the stomach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rPr>
              <a:t>Each box of </a:t>
            </a:r>
            <a:r>
              <a:rPr kumimoji="0" lang="en-US" sz="1200" b="0" i="0" u="none" strike="noStrike" kern="1200" cap="none" spc="0" normalizeH="0" baseline="0" noProof="0" dirty="0" err="1">
                <a:ln>
                  <a:noFill/>
                </a:ln>
                <a:solidFill>
                  <a:prstClr val="black"/>
                </a:solidFill>
                <a:effectLst/>
                <a:uLnTx/>
                <a:uFillTx/>
                <a:latin typeface="+mn-lt"/>
              </a:rPr>
              <a:t>Evra</a:t>
            </a:r>
            <a:r>
              <a:rPr kumimoji="0" lang="en-US" sz="1200" b="0" i="0" u="none" strike="noStrike" kern="1200" cap="none" spc="0" normalizeH="0" baseline="0" noProof="0" dirty="0">
                <a:ln>
                  <a:noFill/>
                </a:ln>
                <a:solidFill>
                  <a:prstClr val="black"/>
                </a:solidFill>
                <a:effectLst/>
                <a:uLnTx/>
                <a:uFillTx/>
                <a:latin typeface="+mn-lt"/>
              </a:rPr>
              <a:t> contains 3 patches. A patch is applied once a week for three weeks on the SAME DAY of the week. The fourth week is a </a:t>
            </a:r>
            <a:r>
              <a:rPr kumimoji="0" lang="en-US" sz="1200" b="1" i="1" u="none" strike="noStrike" kern="1200" cap="none" spc="0" normalizeH="0" baseline="0" noProof="0" dirty="0">
                <a:ln>
                  <a:noFill/>
                </a:ln>
                <a:solidFill>
                  <a:prstClr val="black"/>
                </a:solidFill>
                <a:effectLst/>
                <a:uLnTx/>
                <a:uFillTx/>
                <a:latin typeface="+mn-lt"/>
              </a:rPr>
              <a:t>patch free week</a:t>
            </a:r>
            <a:r>
              <a:rPr kumimoji="0" lang="en-US" sz="1200" b="0" i="0" u="none" strike="noStrike" kern="1200" cap="none" spc="0" normalizeH="0" baseline="0" noProof="0" dirty="0">
                <a:ln>
                  <a:noFill/>
                </a:ln>
                <a:solidFill>
                  <a:prstClr val="black"/>
                </a:solidFill>
                <a:effectLst/>
                <a:uLnTx/>
                <a:uFillTx/>
                <a:latin typeface="+mn-lt"/>
              </a:rPr>
              <a:t> and this is when a girl’s period would start.  After the fourth week, a new patch is applied. It is important to remember to apply the patch on the same day at the same time every week. For example, someone may choose to change their patch every Sunday at 5pm. </a:t>
            </a:r>
            <a:endParaRPr kumimoji="0" lang="en-US" sz="1200" b="0" i="1" u="none" strike="noStrike" kern="1200" cap="none" spc="0" normalizeH="0" baseline="0" noProof="0" dirty="0">
              <a:ln>
                <a:noFill/>
              </a:ln>
              <a:solidFill>
                <a:prstClr val="black"/>
              </a:solidFill>
              <a:effectLst/>
              <a:uLnTx/>
              <a:uFillTx/>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rPr>
              <a:t>The patch is placed on the buttocks, upper outer arms, lower stomach or shoulder blade (not breasts).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rPr>
              <a:t>Why would someone choose this option?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rPr>
              <a:t>Don’t have to take daily – only change once a week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rPr>
              <a:t>99 % effective if taken properly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mn-lt"/>
              </a:rPr>
              <a:t>Can help regulate periods and help with cramps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mn-lt"/>
              </a:rPr>
              <a:t>Can also improve acne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mn-lt"/>
              </a:rPr>
              <a:t>Cost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Ask your school nurse how to access for free or reduced cost.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rPr>
              <a:t>The patch does not offer any protection against STIs so it is important to use a condom with all sexual activity. </a:t>
            </a:r>
            <a:r>
              <a:rPr kumimoji="0" lang="en-US" sz="1200" b="0" i="0" u="none" strike="noStrike" kern="1200" cap="none" spc="0" normalizeH="0" baseline="0" noProof="0" dirty="0">
                <a:ln>
                  <a:noFill/>
                </a:ln>
                <a:solidFill>
                  <a:prstClr val="black"/>
                </a:solidFill>
                <a:effectLst/>
                <a:uLnTx/>
                <a:uFillTx/>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ndParaRPr>
          </a:p>
          <a:p>
            <a:endParaRPr lang="en-US" dirty="0"/>
          </a:p>
        </p:txBody>
      </p:sp>
      <p:sp>
        <p:nvSpPr>
          <p:cNvPr id="4" name="Slide Number Placeholder 3"/>
          <p:cNvSpPr>
            <a:spLocks noGrp="1"/>
          </p:cNvSpPr>
          <p:nvPr>
            <p:ph type="sldNum" sz="quarter" idx="10"/>
          </p:nvPr>
        </p:nvSpPr>
        <p:spPr/>
        <p:txBody>
          <a:bodyPr/>
          <a:lstStyle/>
          <a:p>
            <a:fld id="{61F7BD70-9381-4018-B304-D59BBD6383A0}" type="slidenum">
              <a:rPr lang="en-US" smtClean="0"/>
              <a:t>13</a:t>
            </a:fld>
            <a:endParaRPr lang="en-US"/>
          </a:p>
        </p:txBody>
      </p:sp>
    </p:spTree>
    <p:extLst>
      <p:ext uri="{BB962C8B-B14F-4D97-AF65-F5344CB8AC3E}">
        <p14:creationId xmlns:p14="http://schemas.microsoft.com/office/powerpoint/2010/main" val="2974501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rPr>
              <a:t>What is it?</a:t>
            </a:r>
            <a:endParaRPr kumimoji="0" lang="en-US" sz="1200" b="0" i="0" u="none" strike="noStrike" kern="1200" cap="none" spc="0" normalizeH="0" baseline="0" noProof="0" dirty="0">
              <a:ln>
                <a:noFill/>
              </a:ln>
              <a:solidFill>
                <a:prstClr val="black"/>
              </a:solidFill>
              <a:effectLst/>
              <a:uLnTx/>
              <a:uFillTx/>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rPr>
              <a:t>The </a:t>
            </a:r>
            <a:r>
              <a:rPr kumimoji="0" lang="en-US" sz="1200" b="0" i="0" u="none" strike="noStrike" kern="1200" cap="none" spc="0" normalizeH="0" baseline="0" noProof="0" dirty="0" err="1">
                <a:ln>
                  <a:noFill/>
                </a:ln>
                <a:solidFill>
                  <a:prstClr val="black"/>
                </a:solidFill>
                <a:effectLst/>
                <a:uLnTx/>
                <a:uFillTx/>
                <a:latin typeface="+mn-lt"/>
              </a:rPr>
              <a:t>Nuvaring</a:t>
            </a:r>
            <a:r>
              <a:rPr kumimoji="0" lang="en-US" sz="1200" b="0" i="0" u="none" strike="noStrike" kern="1200" cap="none" spc="0" normalizeH="0" baseline="0" noProof="0" dirty="0">
                <a:ln>
                  <a:noFill/>
                </a:ln>
                <a:solidFill>
                  <a:prstClr val="black"/>
                </a:solidFill>
                <a:effectLst/>
                <a:uLnTx/>
                <a:uFillTx/>
                <a:latin typeface="+mn-lt"/>
              </a:rPr>
              <a:t> is a soft, flexible plastic ring that is self-inserted into the vagina for 21 days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mn-lt"/>
              </a:rPr>
              <a:t>How do they 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rPr>
              <a:t>2 hormones to prevent ovulation are absorbed by the body through the walls of the vagina.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rPr>
              <a:t>The ring sits inside the vagina for 3 weeks, followed by one week that the ring is out. A girl will get her period during this week, and insert another ring at the same time and day the next week.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rPr>
              <a:t>Why would someone choose this option?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rPr>
              <a:t>Only need to insert once a month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rPr>
              <a:t>99 % effective if taken properly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mn-lt"/>
              </a:rPr>
              <a:t>Can help regulate periods and help with cramps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mn-lt"/>
              </a:rPr>
              <a:t>Can also improve acne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mn-lt"/>
              </a:rPr>
              <a:t>Cost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Ask your school nurse how to access for free or reduced cost.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rPr>
              <a:t>The ring does not offer any protection against STIs so it is important to use a condom with all sexual activity. </a:t>
            </a:r>
            <a:r>
              <a:rPr kumimoji="0" lang="en-US" sz="1200" b="0" i="0" u="none" strike="noStrike" kern="1200" cap="none" spc="0" normalizeH="0" baseline="0" noProof="0" dirty="0">
                <a:ln>
                  <a:noFill/>
                </a:ln>
                <a:solidFill>
                  <a:prstClr val="black"/>
                </a:solidFill>
                <a:effectLst/>
                <a:uLnTx/>
                <a:uFillTx/>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ndParaRPr>
          </a:p>
        </p:txBody>
      </p:sp>
      <p:sp>
        <p:nvSpPr>
          <p:cNvPr id="4" name="Slide Number Placeholder 3"/>
          <p:cNvSpPr>
            <a:spLocks noGrp="1"/>
          </p:cNvSpPr>
          <p:nvPr>
            <p:ph type="sldNum" sz="quarter" idx="10"/>
          </p:nvPr>
        </p:nvSpPr>
        <p:spPr/>
        <p:txBody>
          <a:bodyPr/>
          <a:lstStyle/>
          <a:p>
            <a:fld id="{61F7BD70-9381-4018-B304-D59BBD6383A0}" type="slidenum">
              <a:rPr lang="en-US" smtClean="0"/>
              <a:t>14</a:t>
            </a:fld>
            <a:endParaRPr lang="en-US"/>
          </a:p>
        </p:txBody>
      </p:sp>
    </p:spTree>
    <p:extLst>
      <p:ext uri="{BB962C8B-B14F-4D97-AF65-F5344CB8AC3E}">
        <p14:creationId xmlns:p14="http://schemas.microsoft.com/office/powerpoint/2010/main" val="2744689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rPr>
              <a:t>What is it?</a:t>
            </a:r>
            <a:endParaRPr lang="en-US" dirty="0"/>
          </a:p>
          <a:p>
            <a:pPr marL="171450" indent="-171450">
              <a:buFont typeface="Arial" panose="020B0604020202020204" pitchFamily="34" charset="0"/>
              <a:buChar char="•"/>
            </a:pPr>
            <a:r>
              <a:rPr lang="en-US" dirty="0"/>
              <a:t>A T-shaped device</a:t>
            </a:r>
            <a:r>
              <a:rPr lang="en-US" baseline="0" dirty="0"/>
              <a:t> inserted into the uterus by a doctor or specially trained nurse practitioner </a:t>
            </a:r>
          </a:p>
          <a:p>
            <a:pPr marL="171450" indent="-171450">
              <a:buFont typeface="Arial" panose="020B0604020202020204" pitchFamily="34" charset="0"/>
              <a:buChar char="•"/>
            </a:pPr>
            <a:r>
              <a:rPr kumimoji="0" lang="en-US" sz="1200" b="0" i="0" u="none" strike="noStrike" kern="1200" cap="none" spc="0" normalizeH="0" baseline="0" noProof="0" dirty="0">
                <a:ln>
                  <a:noFill/>
                </a:ln>
                <a:solidFill>
                  <a:prstClr val="black"/>
                </a:solidFill>
                <a:effectLst/>
                <a:uLnTx/>
                <a:uFillTx/>
                <a:latin typeface="+mn-lt"/>
              </a:rPr>
              <a:t>Lasts 3-5 years depending on the type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rPr>
              <a:t>Contains the hormone progestin, which changes the lining of the uterus to stop a fertilized egg from growing inside the uterus, thickens the mucous in the cervix so it’s harder for the sperm to get to the egg, slows the sperm movement. May stop the ovaries from releasing an egg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rPr>
              <a:t> </a:t>
            </a:r>
            <a:r>
              <a:rPr kumimoji="0" lang="en-US" sz="1200" b="1" i="0" u="none" strike="noStrike" kern="1200" cap="none" spc="0" normalizeH="0" baseline="0" noProof="0" dirty="0">
                <a:ln>
                  <a:noFill/>
                </a:ln>
                <a:solidFill>
                  <a:prstClr val="black"/>
                </a:solidFill>
                <a:effectLst/>
                <a:uLnTx/>
                <a:uFillTx/>
                <a:latin typeface="+mn-lt"/>
              </a:rPr>
              <a:t>Why would someone choose this option?</a:t>
            </a:r>
            <a:endParaRPr kumimoji="0" lang="en-US" sz="1200" b="0" i="0" u="none" strike="noStrike" kern="1200" cap="none" spc="0" normalizeH="0" baseline="0" noProof="0" dirty="0">
              <a:ln>
                <a:noFill/>
              </a:ln>
              <a:solidFill>
                <a:prstClr val="black"/>
              </a:solidFill>
              <a:effectLst/>
              <a:uLnTx/>
              <a:uFillTx/>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rPr>
              <a:t>Long-acting and you only need to think about it when the 3 - 5 years is up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rPr>
              <a:t>99% effective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rPr>
              <a:t>Can reduce bleeding and cramping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mn-lt"/>
              </a:rPr>
              <a:t>Cost?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rPr>
              <a:t>Ask your school nurse how to access for free or reduced cost.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mn-lt"/>
              </a:rPr>
              <a:t>The IUS does not offer any protection against STIs so it is important to use a condom with all sexual activity. </a:t>
            </a:r>
            <a:r>
              <a:rPr kumimoji="0" lang="en-US" sz="1200" b="0" i="0" u="none" strike="noStrike" kern="1200" cap="none" spc="0" normalizeH="0" baseline="0" noProof="0" dirty="0">
                <a:ln>
                  <a:noFill/>
                </a:ln>
                <a:solidFill>
                  <a:prstClr val="black"/>
                </a:solidFill>
                <a:effectLst/>
                <a:uLnTx/>
                <a:uFillTx/>
                <a:latin typeface="+mn-lt"/>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p>
        </p:txBody>
      </p:sp>
      <p:sp>
        <p:nvSpPr>
          <p:cNvPr id="4" name="Slide Number Placeholder 3"/>
          <p:cNvSpPr>
            <a:spLocks noGrp="1"/>
          </p:cNvSpPr>
          <p:nvPr>
            <p:ph type="sldNum" sz="quarter" idx="10"/>
          </p:nvPr>
        </p:nvSpPr>
        <p:spPr/>
        <p:txBody>
          <a:bodyPr/>
          <a:lstStyle/>
          <a:p>
            <a:fld id="{61F7BD70-9381-4018-B304-D59BBD6383A0}" type="slidenum">
              <a:rPr lang="en-US" smtClean="0"/>
              <a:t>15</a:t>
            </a:fld>
            <a:endParaRPr lang="en-US"/>
          </a:p>
        </p:txBody>
      </p:sp>
    </p:spTree>
    <p:extLst>
      <p:ext uri="{BB962C8B-B14F-4D97-AF65-F5344CB8AC3E}">
        <p14:creationId xmlns:p14="http://schemas.microsoft.com/office/powerpoint/2010/main" val="1266237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rPr>
              <a:t>What is it?</a:t>
            </a:r>
            <a:endParaRPr kumimoji="0" lang="en-US" sz="1200" b="0" i="0" u="none" strike="noStrike" kern="1200" cap="none" spc="0" normalizeH="0" baseline="0" noProof="0" dirty="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rPr>
              <a:t>Depo-Provera™ is a hormonal birth control method that contains only a progestin. (no estrogen)  It is given by injection every 12 -13 weeks.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rPr>
              <a:t>What you need to know?</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rPr>
              <a:t>Contains hormones that stop ovulation (monthly egg release)</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rPr>
              <a:t>Changes cervical mucous, making it difficult for sperm to travel</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rPr>
              <a:t>Injections are given by a health care provider (can not be given at school) A prescription is required.</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rPr>
              <a:t>The first injection should be given during the first 5 days of the menstrual cycle.  </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rPr>
              <a:t>It becomes fully effective 24 hours after the first injection</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rPr>
              <a:t>Injections must be given every 12-13 weeks</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rPr>
              <a:t>If late for an injection, a pregnancy test should be done before another injection is given.  A non-hormonal method of birth control ( i.e. condoms) should be used until next injection is given and for 3 weeks after that injection</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1" i="0" u="none" strike="noStrike" kern="1200" cap="none" spc="0" normalizeH="0" baseline="0" noProof="0" dirty="0">
                <a:ln>
                  <a:noFill/>
                </a:ln>
                <a:solidFill>
                  <a:prstClr val="black"/>
                </a:solidFill>
                <a:effectLst/>
                <a:uLnTx/>
                <a:uFillTx/>
                <a:latin typeface="+mn-lt"/>
              </a:rPr>
              <a:t>Why would someone choose this option?</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rPr>
              <a:t>99.7 % effective if taken properly</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rPr>
              <a:t>Do not have to think about birth control every day – only 4 times a year!</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rPr>
              <a:t>Many women stop having periods within the first year of taking </a:t>
            </a:r>
            <a:r>
              <a:rPr kumimoji="0" lang="en-US" sz="1200" b="0" i="0" u="none" strike="noStrike" kern="1200" cap="none" spc="0" normalizeH="0" baseline="0" noProof="0" dirty="0" err="1">
                <a:ln>
                  <a:noFill/>
                </a:ln>
                <a:solidFill>
                  <a:prstClr val="black"/>
                </a:solidFill>
                <a:effectLst/>
                <a:uLnTx/>
                <a:uFillTx/>
                <a:latin typeface="+mn-lt"/>
              </a:rPr>
              <a:t>depo-provera</a:t>
            </a:r>
            <a:r>
              <a:rPr kumimoji="0" lang="en-US" sz="1200" b="0" i="0" u="none" strike="noStrike" kern="1200" cap="none" spc="0" normalizeH="0" baseline="0" noProof="0" dirty="0">
                <a:ln>
                  <a:noFill/>
                </a:ln>
                <a:solidFill>
                  <a:prstClr val="black"/>
                </a:solidFill>
                <a:effectLst/>
                <a:uLnTx/>
                <a:uFillTx/>
                <a:latin typeface="+mn-lt"/>
              </a:rPr>
              <a:t> (this is not unhealthy – may be a positive side effect for women with painful periods)</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rPr>
              <a:t>Can be used by breastfeeding mothers – no effect on breast milk production</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rPr>
              <a:t>Side Effects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rPr>
              <a:t>The most common side effects are irregular bleeding and weight gain, although they do not happen to every user.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mn-lt"/>
              </a:rPr>
              <a:t>Irregular bleeding </a:t>
            </a:r>
            <a:r>
              <a:rPr kumimoji="0" lang="en-US" sz="1200" b="0" i="0" u="none" strike="noStrike" kern="1200" cap="none" spc="0" normalizeH="0" baseline="0" noProof="0" dirty="0">
                <a:ln>
                  <a:noFill/>
                </a:ln>
                <a:solidFill>
                  <a:prstClr val="black"/>
                </a:solidFill>
                <a:effectLst/>
                <a:uLnTx/>
                <a:uFillTx/>
                <a:latin typeface="+mn-lt"/>
              </a:rPr>
              <a:t>is common in the first few months of use. Some women have no bleeding; some women have spotting, and some women experience heavier bleeding. The bleeding usually decreases with time. By one year, 50% of women will stop having periods altogether.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rPr>
              <a:t>Women may </a:t>
            </a:r>
            <a:r>
              <a:rPr kumimoji="0" lang="en-US" sz="1200" b="1" i="1" u="none" strike="noStrike" kern="1200" cap="none" spc="0" normalizeH="0" baseline="0" noProof="0" dirty="0">
                <a:ln>
                  <a:noFill/>
                </a:ln>
                <a:solidFill>
                  <a:prstClr val="black"/>
                </a:solidFill>
                <a:effectLst/>
                <a:uLnTx/>
                <a:uFillTx/>
                <a:latin typeface="+mn-lt"/>
              </a:rPr>
              <a:t>gain weight </a:t>
            </a:r>
            <a:r>
              <a:rPr kumimoji="0" lang="en-US" sz="1200" b="0" i="0" u="none" strike="noStrike" kern="1200" cap="none" spc="0" normalizeH="0" baseline="0" noProof="0" dirty="0">
                <a:ln>
                  <a:noFill/>
                </a:ln>
                <a:solidFill>
                  <a:prstClr val="black"/>
                </a:solidFill>
                <a:effectLst/>
                <a:uLnTx/>
                <a:uFillTx/>
                <a:latin typeface="+mn-lt"/>
              </a:rPr>
              <a:t>with the average gain in the first year being approximately 5-10 pounds. This may be due to increased appetite and an increased food intake. Not all women gain weight and healthy diet and exercise are important for all women.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rPr>
              <a:t>There may be a small </a:t>
            </a:r>
            <a:r>
              <a:rPr kumimoji="0" lang="en-US" sz="1200" b="1" i="1" u="none" strike="noStrike" kern="1200" cap="none" spc="0" normalizeH="0" baseline="0" noProof="0" dirty="0">
                <a:ln>
                  <a:noFill/>
                </a:ln>
                <a:solidFill>
                  <a:prstClr val="black"/>
                </a:solidFill>
                <a:effectLst/>
                <a:uLnTx/>
                <a:uFillTx/>
                <a:latin typeface="+mn-lt"/>
              </a:rPr>
              <a:t>decrease in bone density </a:t>
            </a:r>
            <a:r>
              <a:rPr kumimoji="0" lang="en-US" sz="1200" b="0" i="0" u="none" strike="noStrike" kern="1200" cap="none" spc="0" normalizeH="0" baseline="0" noProof="0" dirty="0">
                <a:ln>
                  <a:noFill/>
                </a:ln>
                <a:solidFill>
                  <a:prstClr val="black"/>
                </a:solidFill>
                <a:effectLst/>
                <a:uLnTx/>
                <a:uFillTx/>
                <a:latin typeface="+mn-lt"/>
              </a:rPr>
              <a:t>in women who use the injection </a:t>
            </a:r>
            <a:r>
              <a:rPr kumimoji="0" lang="en-US" sz="1200" b="0" i="0" u="sng" strike="noStrike" kern="1200" cap="none" spc="0" normalizeH="0" baseline="0" noProof="0" dirty="0">
                <a:ln>
                  <a:noFill/>
                </a:ln>
                <a:solidFill>
                  <a:prstClr val="black"/>
                </a:solidFill>
                <a:effectLst/>
                <a:uLnTx/>
                <a:uFillTx/>
                <a:latin typeface="+mn-lt"/>
              </a:rPr>
              <a:t>especially teens. </a:t>
            </a:r>
            <a:r>
              <a:rPr kumimoji="0" lang="en-US" sz="1200" b="0" i="0" u="none" strike="noStrike" kern="1200" cap="none" spc="0" normalizeH="0" baseline="0" noProof="0" dirty="0">
                <a:ln>
                  <a:noFill/>
                </a:ln>
                <a:solidFill>
                  <a:prstClr val="black"/>
                </a:solidFill>
                <a:effectLst/>
                <a:uLnTx/>
                <a:uFillTx/>
                <a:latin typeface="+mn-lt"/>
              </a:rPr>
              <a:t>There is no evidence that this will lead to osteoporosis. Bone density appears to return to normal when the injections are stopped, but there is no guarantee. Studies are ongoing. It is always important for a woman to have a calcium-rich healthy diet and active lifestyle.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rPr>
              <a:t>A woman's </a:t>
            </a:r>
            <a:r>
              <a:rPr kumimoji="0" lang="en-US" sz="1200" b="1" i="1" u="none" strike="noStrike" kern="1200" cap="none" spc="0" normalizeH="0" baseline="0" noProof="0" dirty="0">
                <a:ln>
                  <a:noFill/>
                </a:ln>
                <a:solidFill>
                  <a:prstClr val="black"/>
                </a:solidFill>
                <a:effectLst/>
                <a:uLnTx/>
                <a:uFillTx/>
                <a:latin typeface="+mn-lt"/>
              </a:rPr>
              <a:t>return to fertility </a:t>
            </a:r>
            <a:r>
              <a:rPr kumimoji="0" lang="en-US" sz="1200" b="0" i="0" u="none" strike="noStrike" kern="1200" cap="none" spc="0" normalizeH="0" baseline="0" noProof="0" dirty="0">
                <a:ln>
                  <a:noFill/>
                </a:ln>
                <a:solidFill>
                  <a:prstClr val="black"/>
                </a:solidFill>
                <a:effectLst/>
                <a:uLnTx/>
                <a:uFillTx/>
                <a:latin typeface="+mn-lt"/>
              </a:rPr>
              <a:t>with this method can be longer than with the oral contraceptive pill. It takes an average of 9 months after your last injection to return to your regular menstrual cycle pattern. In some women, this can take longer, but Depo Provera does not cause infertility.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mn-lt"/>
              </a:rPr>
              <a:t>Cost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rPr>
              <a:t>Ask your school nurse.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mn-lt"/>
              </a:rPr>
              <a:t>Depo-Provera does not offer any protection against </a:t>
            </a:r>
            <a:r>
              <a:rPr kumimoji="0" lang="en-US" sz="1200" b="1" i="0" u="none" strike="noStrike" kern="1200" cap="none" spc="0" normalizeH="0" baseline="0" noProof="0" dirty="0" err="1">
                <a:ln>
                  <a:noFill/>
                </a:ln>
                <a:solidFill>
                  <a:prstClr val="black"/>
                </a:solidFill>
                <a:effectLst/>
                <a:uLnTx/>
                <a:uFillTx/>
                <a:latin typeface="+mn-lt"/>
              </a:rPr>
              <a:t>STIs</a:t>
            </a:r>
            <a:r>
              <a:rPr kumimoji="0" lang="en-US" sz="1200" b="1" i="0" u="none" strike="noStrike" kern="1200" cap="none" spc="0" normalizeH="0" baseline="0" noProof="0" dirty="0">
                <a:ln>
                  <a:noFill/>
                </a:ln>
                <a:solidFill>
                  <a:prstClr val="black"/>
                </a:solidFill>
                <a:effectLst/>
                <a:uLnTx/>
                <a:uFillTx/>
                <a:latin typeface="+mn-lt"/>
              </a:rPr>
              <a:t> so it is important to use a condom with all sexual activity. </a:t>
            </a:r>
            <a:r>
              <a:rPr kumimoji="0" lang="en-US" sz="1200" b="0" i="0" u="none" strike="noStrike" kern="1200" cap="none" spc="0" normalizeH="0" baseline="0" noProof="0" dirty="0">
                <a:ln>
                  <a:noFill/>
                </a:ln>
                <a:solidFill>
                  <a:prstClr val="black"/>
                </a:solidFill>
                <a:effectLst/>
                <a:uLnTx/>
                <a:uFillTx/>
                <a:latin typeface="+mn-lt"/>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ndParaRPr>
          </a:p>
          <a:p>
            <a:endParaRPr lang="en-US" dirty="0"/>
          </a:p>
          <a:p>
            <a:endParaRPr lang="en-CA" dirty="0"/>
          </a:p>
        </p:txBody>
      </p:sp>
      <p:sp>
        <p:nvSpPr>
          <p:cNvPr id="4" name="Slide Number Placeholder 3"/>
          <p:cNvSpPr>
            <a:spLocks noGrp="1"/>
          </p:cNvSpPr>
          <p:nvPr>
            <p:ph type="sldNum" sz="quarter" idx="10"/>
          </p:nvPr>
        </p:nvSpPr>
        <p:spPr/>
        <p:txBody>
          <a:bodyPr/>
          <a:lstStyle/>
          <a:p>
            <a:fld id="{97982B02-0F48-47AA-A4EE-06378AA5A1D6}" type="slidenum">
              <a:rPr lang="en-US" smtClean="0"/>
              <a:t>16</a:t>
            </a:fld>
            <a:endParaRPr lang="en-US"/>
          </a:p>
        </p:txBody>
      </p:sp>
    </p:spTree>
    <p:extLst>
      <p:ext uri="{BB962C8B-B14F-4D97-AF65-F5344CB8AC3E}">
        <p14:creationId xmlns:p14="http://schemas.microsoft.com/office/powerpoint/2010/main" val="305100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7982B02-0F48-47AA-A4EE-06378AA5A1D6}" type="slidenum">
              <a:rPr lang="en-US" smtClean="0"/>
              <a:t>17</a:t>
            </a:fld>
            <a:endParaRPr lang="en-US"/>
          </a:p>
        </p:txBody>
      </p:sp>
    </p:spTree>
    <p:extLst>
      <p:ext uri="{BB962C8B-B14F-4D97-AF65-F5344CB8AC3E}">
        <p14:creationId xmlns:p14="http://schemas.microsoft.com/office/powerpoint/2010/main" val="2227289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rPr>
              <a:t>What is 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rPr>
              <a:t>A T-shaped piece of plastic and copper inserted into the uterus by a doctor or specially trained nurse practitioner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rPr>
              <a:t>Inserted every 3, 5 or 10 years depending on the type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rPr>
              <a:t>The copper changes the chemistry of the uterus and stops sperm from fertilizing an egg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rPr>
              <a:t>Why would someone choose this option?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rPr>
              <a:t>Is a non-hormonal method. A good alternative for women who can’t use hormonal contraceptive methods. (i.e. migraines with aura)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rPr>
              <a:t>Long-acting and you only need to think about it when the 3+ years is up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rPr>
              <a:t>99% effective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mn-lt"/>
              </a:rPr>
              <a:t>Can be used up to 7 days after unprotected sex for emergency contraception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mn-lt"/>
              </a:rPr>
              <a:t>Cost?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Ask your school nurse how to access for free or reduced cost.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mn-lt"/>
              </a:rPr>
              <a:t>The IUD does not offer any protection against STIs so it is important to use a condom with all sexual activity. </a:t>
            </a:r>
            <a:r>
              <a:rPr kumimoji="0" lang="en-US" sz="1200" b="0" i="0" u="none" strike="noStrike" kern="1200" cap="none" spc="0" normalizeH="0" baseline="0" noProof="0" dirty="0">
                <a:ln>
                  <a:noFill/>
                </a:ln>
                <a:solidFill>
                  <a:prstClr val="black"/>
                </a:solidFill>
                <a:effectLst/>
                <a:uLnTx/>
                <a:uFillTx/>
                <a:latin typeface="+mn-lt"/>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rPr>
              <a:t>The IUD may be more expensive than other methods initially, but will save you money in the long run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ndParaRPr>
          </a:p>
          <a:p>
            <a:endParaRPr lang="en-US" dirty="0"/>
          </a:p>
          <a:p>
            <a:endParaRPr lang="en-US" dirty="0"/>
          </a:p>
        </p:txBody>
      </p:sp>
      <p:sp>
        <p:nvSpPr>
          <p:cNvPr id="4" name="Slide Number Placeholder 3"/>
          <p:cNvSpPr>
            <a:spLocks noGrp="1"/>
          </p:cNvSpPr>
          <p:nvPr>
            <p:ph type="sldNum" sz="quarter" idx="10"/>
          </p:nvPr>
        </p:nvSpPr>
        <p:spPr/>
        <p:txBody>
          <a:bodyPr/>
          <a:lstStyle/>
          <a:p>
            <a:fld id="{61F7BD70-9381-4018-B304-D59BBD6383A0}" type="slidenum">
              <a:rPr lang="en-US" smtClean="0"/>
              <a:t>18</a:t>
            </a:fld>
            <a:endParaRPr lang="en-US"/>
          </a:p>
        </p:txBody>
      </p:sp>
    </p:spTree>
    <p:extLst>
      <p:ext uri="{BB962C8B-B14F-4D97-AF65-F5344CB8AC3E}">
        <p14:creationId xmlns:p14="http://schemas.microsoft.com/office/powerpoint/2010/main" val="33803653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rPr>
              <a:t>What is 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rPr>
              <a:t>A hormone pill that can lower the risk of pregnancy after there has been unprotected sex, a condom breaks or another method of contraception has not been used properly / as prescribed. </a:t>
            </a:r>
            <a:r>
              <a:rPr lang="en-US" dirty="0">
                <a:effectLst/>
              </a:rPr>
              <a:t>Women</a:t>
            </a:r>
            <a:r>
              <a:rPr lang="en-US" baseline="0" dirty="0">
                <a:effectLst/>
              </a:rPr>
              <a:t> should </a:t>
            </a:r>
            <a:r>
              <a:rPr lang="en-US" dirty="0">
                <a:effectLst/>
              </a:rPr>
              <a:t>not rely on EC as your primary method of birth control.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rPr>
              <a:t>How do they work?</a:t>
            </a:r>
          </a:p>
          <a:p>
            <a:pPr marL="171450" marR="0" lvl="0" indent="-171450">
              <a:lnSpc>
                <a:spcPct val="115000"/>
              </a:lnSpc>
              <a:buFont typeface="Arial" panose="020B0604020202020204" pitchFamily="34" charset="0"/>
              <a:buChar char="•"/>
            </a:pPr>
            <a:r>
              <a:rPr lang="en-US" sz="1200" dirty="0">
                <a:effectLst/>
                <a:latin typeface="+mn-lt"/>
                <a:ea typeface="Times New Roman"/>
                <a:cs typeface="Calibri"/>
              </a:rPr>
              <a:t>It functions by delaying or inhibiting the release of an egg (ovulation)</a:t>
            </a:r>
            <a:r>
              <a:rPr lang="en-CA" sz="1200" dirty="0">
                <a:effectLst/>
                <a:latin typeface="+mn-lt"/>
                <a:ea typeface="Times New Roman"/>
              </a:rPr>
              <a:t>  </a:t>
            </a:r>
          </a:p>
          <a:p>
            <a:pPr marL="171450" indent="-171450">
              <a:buFont typeface="Arial" panose="020B0604020202020204" pitchFamily="34" charset="0"/>
              <a:buChar char="•"/>
            </a:pPr>
            <a:r>
              <a:rPr lang="en-US" sz="1200" b="0" i="0" u="none" strike="noStrike" baseline="0" dirty="0">
                <a:latin typeface="HelveticaNeue-Roman"/>
              </a:rPr>
              <a:t>ECPs do not cause abortion of an existing pregnancy.</a:t>
            </a:r>
          </a:p>
          <a:p>
            <a:pPr marL="171450" indent="-171450">
              <a:buFont typeface="Arial" panose="020B0604020202020204" pitchFamily="34" charset="0"/>
              <a:buChar char="•"/>
            </a:pPr>
            <a:r>
              <a:rPr lang="en-US" sz="1200" b="0" i="0" u="none" strike="noStrike" baseline="0" dirty="0">
                <a:latin typeface="HelveticaNeue-Roman"/>
              </a:rPr>
              <a:t>Is most effective the sooner it is taken to the time of unprotected intercourse: 95% when taken within 24 hours, 85 % when taken within 25-48 hours, 58% when taken between 49-72 hour, less than 58% when taken between 73-120 hours)</a:t>
            </a:r>
          </a:p>
          <a:p>
            <a:pPr marL="171450" indent="-171450">
              <a:buFont typeface="Arial" panose="020B0604020202020204" pitchFamily="34" charset="0"/>
              <a:buChar char="•"/>
            </a:pPr>
            <a:r>
              <a:rPr lang="en-US" sz="1200" b="0" i="0" u="none" strike="noStrike" baseline="0" dirty="0">
                <a:latin typeface="HelveticaNeue-Roman"/>
              </a:rPr>
              <a:t>A woman may experience spotting (light vaginal bleeding) a few days after taking Plan B and her next period may be heavier than normal</a:t>
            </a:r>
          </a:p>
          <a:p>
            <a:pPr marL="171450" indent="-171450">
              <a:buFont typeface="Arial" panose="020B0604020202020204" pitchFamily="34" charset="0"/>
              <a:buChar char="•"/>
            </a:pPr>
            <a:r>
              <a:rPr lang="en-US" sz="1200" b="0" i="0" u="none" strike="noStrike" baseline="0" dirty="0">
                <a:latin typeface="HelveticaNeue-Roman"/>
              </a:rPr>
              <a:t>There is still a risk of pregnancy – if a woman doesn’t get a period within 3 weeks they need to have a pregnancy test.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mn-lt"/>
              </a:rPr>
              <a:t>Cost at SHC / School Nurse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Ask your school nurse how to access for free.</a:t>
            </a:r>
            <a:endParaRPr lang="en-US" sz="1200" b="0" i="0" u="none" strike="noStrike" baseline="0" dirty="0">
              <a:latin typeface="HelveticaNeue-Roman"/>
            </a:endParaRPr>
          </a:p>
          <a:p>
            <a:pPr marL="0" indent="0">
              <a:buFont typeface="Arial" panose="020B0604020202020204" pitchFamily="34" charset="0"/>
              <a:buNone/>
            </a:pPr>
            <a:endParaRPr lang="en-CA" sz="1200" dirty="0">
              <a:effectLst/>
              <a:latin typeface="+mn-lt"/>
              <a:ea typeface="Times New Roman"/>
            </a:endParaRPr>
          </a:p>
          <a:p>
            <a:pPr marL="0" indent="0">
              <a:buFont typeface="Arial" panose="020B0604020202020204" pitchFamily="34" charset="0"/>
              <a:buNone/>
            </a:pPr>
            <a:endParaRPr lang="en-CA" sz="1200" dirty="0">
              <a:effectLst/>
              <a:latin typeface="+mn-lt"/>
              <a:ea typeface="Times New Roman"/>
            </a:endParaRPr>
          </a:p>
          <a:p>
            <a:pPr marL="0" indent="0">
              <a:buFont typeface="Arial" panose="020B0604020202020204" pitchFamily="34" charset="0"/>
              <a:buNone/>
            </a:pPr>
            <a:r>
              <a:rPr kumimoji="0" lang="en-US" sz="1200" b="1" i="0" u="none" strike="noStrike" kern="1200" cap="none" spc="0" normalizeH="0" baseline="0" noProof="0" dirty="0">
                <a:ln>
                  <a:noFill/>
                </a:ln>
                <a:solidFill>
                  <a:prstClr val="black"/>
                </a:solidFill>
                <a:effectLst/>
                <a:uLnTx/>
                <a:uFillTx/>
                <a:latin typeface="+mn-lt"/>
              </a:rPr>
              <a:t>Why would someone choose this option?</a:t>
            </a:r>
          </a:p>
          <a:p>
            <a:pPr marL="171450" indent="-171450">
              <a:buFont typeface="Arial" panose="020B0604020202020204" pitchFamily="34" charset="0"/>
              <a:buChar char="•"/>
            </a:pPr>
            <a:r>
              <a:rPr lang="en-CA" sz="1200" dirty="0">
                <a:effectLst/>
                <a:latin typeface="+mn-lt"/>
                <a:ea typeface="Times New Roman"/>
              </a:rPr>
              <a:t>A simple and safe way to prevent pregnancy</a:t>
            </a:r>
          </a:p>
          <a:p>
            <a:pPr marL="171450" indent="-171450">
              <a:buFont typeface="Arial" panose="020B0604020202020204" pitchFamily="34" charset="0"/>
              <a:buChar char="•"/>
            </a:pPr>
            <a:r>
              <a:rPr lang="en-US" sz="1200" b="0" i="0" u="none" strike="noStrike" baseline="0" dirty="0">
                <a:latin typeface="HelveticaNeue-Roman"/>
              </a:rPr>
              <a:t>ECPs have no known medically serious complications</a:t>
            </a:r>
          </a:p>
          <a:p>
            <a:pPr marL="171450" indent="-171450">
              <a:buFont typeface="Arial" panose="020B0604020202020204" pitchFamily="34" charset="0"/>
              <a:buChar char="•"/>
            </a:pPr>
            <a:r>
              <a:rPr lang="en-US" sz="1200" b="0" i="0" u="none" strike="noStrike" baseline="0" dirty="0">
                <a:latin typeface="HelveticaNeue-Roman"/>
              </a:rPr>
              <a:t>ECPs do not appear to be harmful if inadvertently taken in pregnancy.</a:t>
            </a:r>
          </a:p>
          <a:p>
            <a:pPr marL="171450" indent="-171450">
              <a:buFont typeface="Arial" panose="020B0604020202020204" pitchFamily="34" charset="0"/>
              <a:buChar char="•"/>
            </a:pPr>
            <a:r>
              <a:rPr lang="en-US" sz="1200" b="0" i="0" u="none" strike="noStrike" baseline="0" dirty="0">
                <a:effectLst/>
                <a:latin typeface="HelveticaNeue-Roman"/>
                <a:ea typeface="Times New Roman"/>
              </a:rPr>
              <a:t>Available without a prescription at pharmacies</a:t>
            </a:r>
          </a:p>
          <a:p>
            <a:pPr marL="171450" indent="-171450">
              <a:buFont typeface="Arial" panose="020B0604020202020204" pitchFamily="34" charset="0"/>
              <a:buChar char="•"/>
            </a:pPr>
            <a:r>
              <a:rPr lang="en-US" dirty="0">
                <a:effectLst/>
              </a:rPr>
              <a:t>You can obtain the product in advance and store it for use in case of an emergency. </a:t>
            </a:r>
            <a:endParaRPr kumimoji="0" lang="en-US" sz="1200" b="0" i="0" u="none" strike="noStrike" kern="1200" cap="none" spc="0" normalizeH="0" baseline="0" noProof="0" dirty="0">
              <a:ln>
                <a:noFill/>
              </a:ln>
              <a:solidFill>
                <a:prstClr val="black"/>
              </a:solidFill>
              <a:effectLst/>
              <a:uLnTx/>
              <a:uFillTx/>
              <a:latin typeface="+mn-lt"/>
            </a:endParaRPr>
          </a:p>
          <a:p>
            <a:endParaRPr lang="en-US" dirty="0"/>
          </a:p>
        </p:txBody>
      </p:sp>
      <p:sp>
        <p:nvSpPr>
          <p:cNvPr id="4" name="Slide Number Placeholder 3"/>
          <p:cNvSpPr>
            <a:spLocks noGrp="1"/>
          </p:cNvSpPr>
          <p:nvPr>
            <p:ph type="sldNum" sz="quarter" idx="10"/>
          </p:nvPr>
        </p:nvSpPr>
        <p:spPr/>
        <p:txBody>
          <a:bodyPr/>
          <a:lstStyle/>
          <a:p>
            <a:fld id="{61F7BD70-9381-4018-B304-D59BBD6383A0}" type="slidenum">
              <a:rPr lang="en-US" smtClean="0"/>
              <a:t>19</a:t>
            </a:fld>
            <a:endParaRPr lang="en-US"/>
          </a:p>
        </p:txBody>
      </p:sp>
    </p:spTree>
    <p:extLst>
      <p:ext uri="{BB962C8B-B14F-4D97-AF65-F5344CB8AC3E}">
        <p14:creationId xmlns:p14="http://schemas.microsoft.com/office/powerpoint/2010/main" val="1964830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Consent for any sexual activity must be freely given, and can only be given at the time of the activity (not ahead of time). Consent </a:t>
            </a:r>
            <a:r>
              <a:rPr lang="en-US" sz="1200" b="1" kern="1200" dirty="0">
                <a:solidFill>
                  <a:schemeClr val="tx1"/>
                </a:solidFill>
                <a:effectLst/>
                <a:latin typeface="+mn-lt"/>
                <a:ea typeface="+mn-ea"/>
                <a:cs typeface="+mn-cs"/>
              </a:rPr>
              <a:t>cannot be given </a:t>
            </a:r>
            <a:r>
              <a:rPr lang="en-US" sz="1200" kern="1200" dirty="0">
                <a:solidFill>
                  <a:schemeClr val="tx1"/>
                </a:solidFill>
                <a:effectLst/>
                <a:latin typeface="+mn-lt"/>
                <a:ea typeface="+mn-ea"/>
                <a:cs typeface="+mn-cs"/>
              </a:rPr>
              <a:t>by someone who is intoxicated, unconscious, or otherwise considered incapable of giving their consent. As well, consent is not considered to be freely given if it follows from threats to personal safety, or threats to harm others. Once sexual activity has begun, consent can be withdrawn at any time, and this can be indicated with either words or actions.  No always means no, even if you have initially agreed to sexual activity.</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Under the Criminal Code of Canada, consent is defined "as a voluntary agreement to engage in sexual activity with another person."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consent must be clearly expressed in words if the individual: </a:t>
            </a:r>
            <a:endParaRPr lang="en-CA"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Consent cannot be given in the following circumstances and it is sexual assault if sexual activity occurs when:</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person is impaired by alcohol or drugs</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person is unconscious or sleeping</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One of the participants is in a position of trust or authority (e.g. babysitter, teacher, coach, employer) over the youth</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One of the participants uses intimidation or threats to coerce a person into sexual activity</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 individual changes his or her mind and says no –and the action continues</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One of the partners is 12-15 years old and there is a bigger age gap than the Criminal code allows. (see below) Consent can only be given within certain ages.</a:t>
            </a:r>
            <a:endParaRPr lang="en-CA" sz="1200" kern="1200" dirty="0">
              <a:solidFill>
                <a:schemeClr val="tx1"/>
              </a:solidFill>
              <a:effectLst/>
              <a:latin typeface="+mn-lt"/>
              <a:ea typeface="+mn-ea"/>
              <a:cs typeface="+mn-cs"/>
            </a:endParaRPr>
          </a:p>
          <a:p>
            <a:pPr marL="0" marR="0" lvl="0" indent="0">
              <a:lnSpc>
                <a:spcPct val="115000"/>
              </a:lnSpc>
              <a:spcBef>
                <a:spcPts val="0"/>
              </a:spcBef>
              <a:spcAft>
                <a:spcPts val="0"/>
              </a:spcAft>
              <a:buFont typeface="Symbol"/>
              <a:buNone/>
            </a:pPr>
            <a:endParaRPr lang="en-US" sz="1200" baseline="0" dirty="0">
              <a:effectLst/>
              <a:latin typeface="Arial"/>
              <a:ea typeface="Calibri"/>
              <a:cs typeface="Arial"/>
            </a:endParaRPr>
          </a:p>
          <a:p>
            <a:pPr marL="0" marR="0" lvl="0" indent="0" algn="l" defTabSz="914400" rtl="0" eaLnBrk="1" fontAlgn="auto" latinLnBrk="0" hangingPunct="1">
              <a:lnSpc>
                <a:spcPct val="115000"/>
              </a:lnSpc>
              <a:spcBef>
                <a:spcPts val="0"/>
              </a:spcBef>
              <a:spcAft>
                <a:spcPts val="0"/>
              </a:spcAft>
              <a:buClrTx/>
              <a:buSzTx/>
              <a:buFont typeface="Symbol"/>
              <a:buNone/>
              <a:tabLst/>
              <a:defRPr/>
            </a:pPr>
            <a:r>
              <a:rPr lang="en-CA" sz="1200" b="1" i="1" dirty="0">
                <a:effectLst/>
                <a:latin typeface="CG Times"/>
                <a:ea typeface="Times New Roman"/>
                <a:cs typeface="Calibri"/>
              </a:rPr>
              <a:t>PRESENTER</a:t>
            </a:r>
            <a:r>
              <a:rPr lang="en-CA" sz="1200" b="1" i="1" baseline="0" dirty="0">
                <a:effectLst/>
                <a:latin typeface="CG Times"/>
                <a:ea typeface="Times New Roman"/>
                <a:cs typeface="Calibri"/>
              </a:rPr>
              <a:t> </a:t>
            </a:r>
            <a:r>
              <a:rPr lang="en-CA" sz="1200" b="1" i="1" dirty="0">
                <a:effectLst/>
                <a:latin typeface="CG Times"/>
                <a:ea typeface="Times New Roman"/>
                <a:cs typeface="Calibri"/>
              </a:rPr>
              <a:t>REFERENCE ONLY</a:t>
            </a:r>
          </a:p>
          <a:p>
            <a:pPr marL="0" marR="0" lvl="0" indent="0" algn="l" defTabSz="914400" rtl="0" eaLnBrk="1" fontAlgn="auto" latinLnBrk="0" hangingPunct="1">
              <a:lnSpc>
                <a:spcPct val="115000"/>
              </a:lnSpc>
              <a:spcBef>
                <a:spcPts val="0"/>
              </a:spcBef>
              <a:spcAft>
                <a:spcPts val="0"/>
              </a:spcAft>
              <a:buClrTx/>
              <a:buSzTx/>
              <a:buFont typeface="Symbol"/>
              <a:buNone/>
              <a:tabLst/>
              <a:defRPr/>
            </a:pPr>
            <a:endParaRPr lang="en-CA" sz="1200" b="1" i="1" dirty="0">
              <a:effectLst/>
              <a:latin typeface="CG Times"/>
              <a:ea typeface="Times New Roman"/>
              <a:cs typeface="Calibri"/>
            </a:endParaRPr>
          </a:p>
          <a:p>
            <a:r>
              <a:rPr lang="en-US" sz="1200" i="1" kern="1200" dirty="0">
                <a:solidFill>
                  <a:schemeClr val="tx1"/>
                </a:solidFill>
                <a:effectLst/>
                <a:latin typeface="+mn-lt"/>
                <a:ea typeface="+mn-ea"/>
                <a:cs typeface="+mn-cs"/>
              </a:rPr>
              <a:t>It refers to the age that a person can legally consent to sexual activity. This law is in place to protect young people from being sexually exploited or abused by adults.</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15000"/>
              </a:lnSpc>
              <a:spcBef>
                <a:spcPts val="0"/>
              </a:spcBef>
              <a:spcAft>
                <a:spcPts val="1000"/>
              </a:spcAft>
              <a:buClrTx/>
              <a:buSzTx/>
              <a:buFont typeface="Symbol"/>
              <a:buNone/>
              <a:tabLst/>
              <a:defRPr/>
            </a:pPr>
            <a:endParaRPr lang="en-CA" sz="1200" b="1" i="1"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b="1" i="1" kern="1200" dirty="0">
                <a:solidFill>
                  <a:schemeClr val="tx1"/>
                </a:solidFill>
                <a:effectLst/>
                <a:latin typeface="+mn-lt"/>
                <a:ea typeface="+mn-ea"/>
                <a:cs typeface="+mn-cs"/>
              </a:rPr>
              <a:t>12 and 13 year-olds can consent to have sex with other youth who are not more than 2 years older than they are.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b="1" i="1" kern="1200" dirty="0">
                <a:solidFill>
                  <a:schemeClr val="tx1"/>
                </a:solidFill>
                <a:effectLst/>
                <a:latin typeface="+mn-lt"/>
                <a:ea typeface="+mn-ea"/>
                <a:cs typeface="+mn-cs"/>
              </a:rPr>
              <a:t>There is also a provision called the 5-year peer group provision, which states that youth aged 14 or 15 are able to consent to sex with partners who are no more than 5 years older than themselves. </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CA" sz="1200" b="1" kern="1200" dirty="0">
                <a:solidFill>
                  <a:schemeClr val="tx1"/>
                </a:solidFill>
                <a:effectLst/>
                <a:latin typeface="+mn-lt"/>
                <a:ea typeface="+mn-ea"/>
                <a:cs typeface="+mn-cs"/>
              </a:rPr>
              <a:t>It is very important </a:t>
            </a:r>
            <a:r>
              <a:rPr lang="en-CA" sz="1200" kern="1200" dirty="0">
                <a:solidFill>
                  <a:schemeClr val="tx1"/>
                </a:solidFill>
                <a:effectLst/>
                <a:latin typeface="+mn-lt"/>
                <a:ea typeface="+mn-ea"/>
                <a:cs typeface="+mn-cs"/>
              </a:rPr>
              <a:t>to note</a:t>
            </a:r>
            <a:r>
              <a:rPr lang="en-CA" sz="1200" b="1" kern="1200" dirty="0">
                <a:solidFill>
                  <a:schemeClr val="tx1"/>
                </a:solidFill>
                <a:effectLst/>
                <a:latin typeface="+mn-lt"/>
                <a:ea typeface="+mn-ea"/>
                <a:cs typeface="+mn-cs"/>
              </a:rPr>
              <a:t> </a:t>
            </a:r>
            <a:r>
              <a:rPr lang="en-CA" sz="1200" kern="1200" dirty="0">
                <a:solidFill>
                  <a:schemeClr val="tx1"/>
                </a:solidFill>
                <a:effectLst/>
                <a:latin typeface="+mn-lt"/>
                <a:ea typeface="+mn-ea"/>
                <a:cs typeface="+mn-cs"/>
              </a:rPr>
              <a:t>that</a:t>
            </a:r>
            <a:r>
              <a:rPr lang="en-CA" sz="1200" b="1" kern="1200" dirty="0">
                <a:solidFill>
                  <a:schemeClr val="tx1"/>
                </a:solidFill>
                <a:effectLst/>
                <a:latin typeface="+mn-lt"/>
                <a:ea typeface="+mn-ea"/>
                <a:cs typeface="+mn-cs"/>
              </a:rPr>
              <a:t> </a:t>
            </a:r>
            <a:r>
              <a:rPr lang="en-CA" sz="1200" b="0" kern="120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he close-in-age exception will </a:t>
            </a:r>
            <a:r>
              <a:rPr lang="en-US" sz="1200" b="1" kern="1200" dirty="0">
                <a:solidFill>
                  <a:schemeClr val="tx1"/>
                </a:solidFill>
                <a:effectLst/>
                <a:latin typeface="+mn-lt"/>
                <a:ea typeface="+mn-ea"/>
                <a:cs typeface="+mn-cs"/>
              </a:rPr>
              <a:t>NOT </a:t>
            </a:r>
            <a:r>
              <a:rPr lang="en-US" sz="1200" kern="1200" dirty="0">
                <a:solidFill>
                  <a:schemeClr val="tx1"/>
                </a:solidFill>
                <a:effectLst/>
                <a:latin typeface="+mn-lt"/>
                <a:ea typeface="+mn-ea"/>
                <a:cs typeface="+mn-cs"/>
              </a:rPr>
              <a:t>apply </a:t>
            </a:r>
            <a:r>
              <a:rPr lang="en-US" sz="1200" b="1" kern="1200" dirty="0">
                <a:solidFill>
                  <a:schemeClr val="tx1"/>
                </a:solidFill>
                <a:effectLst/>
                <a:latin typeface="+mn-lt"/>
                <a:ea typeface="+mn-ea"/>
                <a:cs typeface="+mn-cs"/>
              </a:rPr>
              <a:t>(so consent cannot be given)</a:t>
            </a:r>
            <a:r>
              <a:rPr lang="en-US" sz="1200" kern="1200" dirty="0">
                <a:solidFill>
                  <a:schemeClr val="tx1"/>
                </a:solidFill>
                <a:effectLst/>
                <a:latin typeface="+mn-lt"/>
                <a:ea typeface="+mn-ea"/>
                <a:cs typeface="+mn-cs"/>
              </a:rPr>
              <a:t> where: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other person is in a position of trust or authority over the child </a:t>
            </a:r>
            <a:r>
              <a:rPr lang="en-US" sz="1200" i="1" kern="1200" dirty="0">
                <a:solidFill>
                  <a:schemeClr val="tx1"/>
                </a:solidFill>
                <a:effectLst/>
                <a:latin typeface="+mn-lt"/>
                <a:ea typeface="+mn-ea"/>
                <a:cs typeface="+mn-cs"/>
              </a:rPr>
              <a:t>(e.g. babysitter, teacher, coach, relative, priest/pastor/minister, employer)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relationship is exploitative (e.g. prostitution, where the age difference is significant, where the older person has significant influence or control over the younger person, where the relationship began at a time when the older person was in a position of trust or authority);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youth is dependent on the other person in some way (e.g. for food, shelter, etc.)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the scenarios above, it is sexual assault.</a:t>
            </a:r>
            <a:endParaRPr lang="en-CA" sz="1200" kern="1200" dirty="0">
              <a:solidFill>
                <a:schemeClr val="tx1"/>
              </a:solidFill>
              <a:effectLst/>
              <a:latin typeface="+mn-lt"/>
              <a:ea typeface="+mn-ea"/>
              <a:cs typeface="+mn-cs"/>
            </a:endParaRPr>
          </a:p>
          <a:p>
            <a:endParaRPr lang="en-CA" sz="1200" b="1" i="1" dirty="0">
              <a:effectLst/>
              <a:latin typeface="CG Times"/>
              <a:ea typeface="Times New Roman"/>
              <a:cs typeface="Calibri"/>
            </a:endParaRPr>
          </a:p>
        </p:txBody>
      </p:sp>
      <p:sp>
        <p:nvSpPr>
          <p:cNvPr id="4" name="Slide Number Placeholder 3"/>
          <p:cNvSpPr>
            <a:spLocks noGrp="1"/>
          </p:cNvSpPr>
          <p:nvPr>
            <p:ph type="sldNum" sz="quarter" idx="10"/>
          </p:nvPr>
        </p:nvSpPr>
        <p:spPr/>
        <p:txBody>
          <a:bodyPr/>
          <a:lstStyle/>
          <a:p>
            <a:fld id="{61F7BD70-9381-4018-B304-D59BBD6383A0}" type="slidenum">
              <a:rPr lang="en-US" smtClean="0"/>
              <a:t>2</a:t>
            </a:fld>
            <a:endParaRPr lang="en-US"/>
          </a:p>
        </p:txBody>
      </p:sp>
    </p:spTree>
    <p:extLst>
      <p:ext uri="{BB962C8B-B14F-4D97-AF65-F5344CB8AC3E}">
        <p14:creationId xmlns:p14="http://schemas.microsoft.com/office/powerpoint/2010/main" val="15797352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Withdrawal (Pulling Out In Time) </a:t>
            </a:r>
          </a:p>
          <a:p>
            <a:r>
              <a:rPr lang="en-US" dirty="0"/>
              <a:t>Once the penis becomes erect, it gives off a small amount of semen which contains many sperm. It only takes 1 sperm + 1 ovum (egg) = baby.  </a:t>
            </a:r>
          </a:p>
          <a:p>
            <a:r>
              <a:rPr lang="en-US" dirty="0"/>
              <a:t>Not always able to pull out before ejaculation occurs as this method requires a lot of self-control.</a:t>
            </a:r>
          </a:p>
          <a:p>
            <a:r>
              <a:rPr lang="en-US" dirty="0"/>
              <a:t>Ejaculation near vaginal opening is risky as sperm can travel into the vagina.</a:t>
            </a:r>
          </a:p>
          <a:p>
            <a:endParaRPr lang="en-US" dirty="0"/>
          </a:p>
          <a:p>
            <a:r>
              <a:rPr lang="en-US" dirty="0"/>
              <a:t>FOR REFERENCE ONLY:</a:t>
            </a:r>
          </a:p>
          <a:p>
            <a:r>
              <a:rPr lang="en-US" dirty="0"/>
              <a:t>If students require more information regarding the rhythm method:</a:t>
            </a:r>
          </a:p>
          <a:p>
            <a:r>
              <a:rPr lang="en-US" dirty="0"/>
              <a:t>Period lasts approximately the first 5 to 7 days of a cycle.</a:t>
            </a:r>
          </a:p>
          <a:p>
            <a:r>
              <a:rPr lang="en-US" dirty="0"/>
              <a:t>Ovulation occurs approximately 14 days before the next menstrual period.  </a:t>
            </a:r>
          </a:p>
          <a:p>
            <a:endParaRPr lang="en-US" dirty="0"/>
          </a:p>
          <a:p>
            <a:r>
              <a:rPr lang="en-US" dirty="0"/>
              <a:t>As an example: Ovulation occurs on approximately the 16th day of a 30 day cycle. One should add a day or two on either side to allow for individual variations (e.g. 14th to 18th day).</a:t>
            </a:r>
          </a:p>
          <a:p>
            <a:r>
              <a:rPr lang="en-US" dirty="0"/>
              <a:t>The egg lives for 24 to 48 hours after ovulation and the sperm can live as long as 5 days after ejaculation. Therefore, add 2 days on after ovulation and 5 days before. This gives you a rough estimate of the fertile time if the body worked in the way it technically should (e.g. 9th to 20th). </a:t>
            </a:r>
          </a:p>
          <a:p>
            <a:endParaRPr lang="en-US" dirty="0"/>
          </a:p>
          <a:p>
            <a:r>
              <a:rPr lang="en-US" dirty="0"/>
              <a:t>BUT:</a:t>
            </a:r>
          </a:p>
          <a:p>
            <a:r>
              <a:rPr lang="en-US" dirty="0"/>
              <a:t>Periods do not always come as expected.</a:t>
            </a:r>
          </a:p>
          <a:p>
            <a:r>
              <a:rPr lang="en-US" dirty="0"/>
              <a:t>Important to have an idea of how the cycle works but calculations could be wrong.</a:t>
            </a:r>
          </a:p>
          <a:p>
            <a:r>
              <a:rPr lang="en-US" dirty="0"/>
              <a:t>Pregnancy could occur. No time is 100% safe.</a:t>
            </a:r>
          </a:p>
          <a:p>
            <a:r>
              <a:rPr lang="en-US" dirty="0"/>
              <a:t>Anytime a man and woman have intercourse, they risk pregnancy.</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7982B02-0F48-47AA-A4EE-06378AA5A1D6}" type="slidenum">
              <a:rPr lang="en-US" smtClean="0"/>
              <a:t>21</a:t>
            </a:fld>
            <a:endParaRPr lang="en-US"/>
          </a:p>
        </p:txBody>
      </p:sp>
    </p:spTree>
    <p:extLst>
      <p:ext uri="{BB962C8B-B14F-4D97-AF65-F5344CB8AC3E}">
        <p14:creationId xmlns:p14="http://schemas.microsoft.com/office/powerpoint/2010/main" val="27602915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F7BD70-9381-4018-B304-D59BBD6383A0}" type="slidenum">
              <a:rPr lang="en-US" smtClean="0"/>
              <a:t>22</a:t>
            </a:fld>
            <a:endParaRPr lang="en-US"/>
          </a:p>
        </p:txBody>
      </p:sp>
    </p:spTree>
    <p:extLst>
      <p:ext uri="{BB962C8B-B14F-4D97-AF65-F5344CB8AC3E}">
        <p14:creationId xmlns:p14="http://schemas.microsoft.com/office/powerpoint/2010/main" val="25499112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1500"/>
              </a:spcBef>
              <a:spcAft>
                <a:spcPts val="750"/>
              </a:spcAft>
              <a:buClrTx/>
              <a:buSzTx/>
              <a:buFontTx/>
              <a:buNone/>
              <a:tabLst/>
              <a:defRPr/>
            </a:pPr>
            <a:r>
              <a:rPr kumimoji="0" lang="en-US" sz="1200" b="1" i="0" u="none" strike="noStrike" kern="1200" cap="none" spc="0" normalizeH="0" baseline="0" noProof="0" dirty="0">
                <a:ln>
                  <a:noFill/>
                </a:ln>
                <a:solidFill>
                  <a:srgbClr val="EC1C24"/>
                </a:solidFill>
                <a:effectLst/>
                <a:uLnTx/>
                <a:uFillTx/>
                <a:latin typeface="Helvetica"/>
                <a:ea typeface="Times New Roman"/>
                <a:cs typeface="Arial"/>
              </a:rPr>
              <a:t>As a reminder, the only 100% way to prevent pregnancy is abstinence.  With all of the pressures teens are facing, sometimes they find it difficult to say ‘no’.  Here are a few tips that may be helpful:</a:t>
            </a:r>
          </a:p>
          <a:p>
            <a:pPr marL="0" marR="0" lvl="0" indent="0" algn="l" defTabSz="914400" rtl="0" eaLnBrk="1" fontAlgn="auto" latinLnBrk="0" hangingPunct="1">
              <a:lnSpc>
                <a:spcPct val="115000"/>
              </a:lnSpc>
              <a:spcBef>
                <a:spcPts val="1500"/>
              </a:spcBef>
              <a:spcAft>
                <a:spcPts val="750"/>
              </a:spcAft>
              <a:buClrTx/>
              <a:buSzTx/>
              <a:buFontTx/>
              <a:buNone/>
              <a:tabLst/>
              <a:defRPr/>
            </a:pPr>
            <a:endParaRPr kumimoji="0" lang="en-US" sz="1200" b="1" i="0" u="none" strike="noStrike" kern="1200" cap="none" spc="0" normalizeH="0" baseline="0" noProof="0" dirty="0">
              <a:ln>
                <a:noFill/>
              </a:ln>
              <a:solidFill>
                <a:srgbClr val="EC1C24"/>
              </a:solidFill>
              <a:effectLst/>
              <a:uLnTx/>
              <a:uFillTx/>
              <a:latin typeface="Helvetica"/>
              <a:ea typeface="Times New Roman"/>
              <a:cs typeface="Arial"/>
            </a:endParaRPr>
          </a:p>
          <a:p>
            <a:pPr marL="0" marR="0" lvl="0" indent="0" algn="l" defTabSz="914400" rtl="0" eaLnBrk="1" fontAlgn="auto" latinLnBrk="0" hangingPunct="1">
              <a:lnSpc>
                <a:spcPct val="115000"/>
              </a:lnSpc>
              <a:spcBef>
                <a:spcPts val="1500"/>
              </a:spcBef>
              <a:spcAft>
                <a:spcPts val="750"/>
              </a:spcAft>
              <a:buClrTx/>
              <a:buSzTx/>
              <a:buFontTx/>
              <a:buNone/>
              <a:tabLst/>
              <a:defRPr/>
            </a:pPr>
            <a:r>
              <a:rPr kumimoji="0" lang="en-US" sz="1200" b="1" i="0" u="none" strike="noStrike" kern="1200" cap="none" spc="0" normalizeH="0" baseline="0" noProof="0" dirty="0">
                <a:ln>
                  <a:noFill/>
                </a:ln>
                <a:solidFill>
                  <a:srgbClr val="EC1C24"/>
                </a:solidFill>
                <a:effectLst/>
                <a:uLnTx/>
                <a:uFillTx/>
                <a:latin typeface="Helvetica"/>
                <a:ea typeface="Times New Roman"/>
                <a:cs typeface="Arial"/>
              </a:rPr>
              <a:t>Set the Scene:</a:t>
            </a:r>
            <a:endParaRPr kumimoji="0" lang="en-US" sz="1200" b="0" i="0" u="none" strike="noStrike" kern="1200" cap="none" spc="0" normalizeH="0" baseline="0" noProof="0" dirty="0">
              <a:ln>
                <a:noFill/>
              </a:ln>
              <a:solidFill>
                <a:prstClr val="black"/>
              </a:solidFill>
              <a:effectLst/>
              <a:uLnTx/>
              <a:uFillTx/>
              <a:latin typeface="+mn-lt"/>
              <a:ea typeface="Calibri"/>
              <a:cs typeface="Times New Roman"/>
            </a:endParaRPr>
          </a:p>
          <a:p>
            <a:pPr marL="0" marR="0" lvl="0" indent="0" algn="l" defTabSz="914400" rtl="0" eaLnBrk="1" fontAlgn="auto" latinLnBrk="0" hangingPunct="1">
              <a:lnSpc>
                <a:spcPct val="115000"/>
              </a:lnSpc>
              <a:spcBef>
                <a:spcPts val="0"/>
              </a:spcBef>
              <a:spcAft>
                <a:spcPts val="75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Helvetica"/>
                <a:ea typeface="Times New Roman"/>
                <a:cs typeface="Arial"/>
              </a:rPr>
              <a:t>Decide what you want beforehand, if possible. This helps you feel in control of the situation</a:t>
            </a:r>
          </a:p>
          <a:p>
            <a:pPr marL="0" marR="0" lvl="0" indent="0" algn="l" defTabSz="914400" rtl="0" eaLnBrk="1" fontAlgn="auto" latinLnBrk="0" hangingPunct="1">
              <a:lnSpc>
                <a:spcPct val="115000"/>
              </a:lnSpc>
              <a:spcBef>
                <a:spcPts val="0"/>
              </a:spcBef>
              <a:spcAft>
                <a:spcPts val="750"/>
              </a:spcAft>
              <a:buClrTx/>
              <a:buSzTx/>
              <a:buFontTx/>
              <a:buNone/>
              <a:tabLst/>
              <a:defRPr/>
            </a:pPr>
            <a:endParaRPr kumimoji="0" lang="en-US" sz="1200" b="1" i="0" u="none" strike="noStrike" kern="1200" cap="none" spc="0" normalizeH="0" baseline="0" noProof="0" dirty="0">
              <a:ln>
                <a:noFill/>
              </a:ln>
              <a:solidFill>
                <a:srgbClr val="EC1C24"/>
              </a:solidFill>
              <a:effectLst/>
              <a:uLnTx/>
              <a:uFillTx/>
              <a:latin typeface="Helvetica"/>
              <a:ea typeface="Times New Roman"/>
              <a:cs typeface="Arial"/>
            </a:endParaRPr>
          </a:p>
          <a:p>
            <a:pPr marL="0" marR="0" lvl="0" indent="0" algn="l" defTabSz="914400" rtl="0" eaLnBrk="1" fontAlgn="auto" latinLnBrk="0" hangingPunct="1">
              <a:lnSpc>
                <a:spcPct val="115000"/>
              </a:lnSpc>
              <a:spcBef>
                <a:spcPts val="0"/>
              </a:spcBef>
              <a:spcAft>
                <a:spcPts val="750"/>
              </a:spcAft>
              <a:buClrTx/>
              <a:buSzTx/>
              <a:buFontTx/>
              <a:buNone/>
              <a:tabLst/>
              <a:defRPr/>
            </a:pPr>
            <a:r>
              <a:rPr kumimoji="0" lang="en-US" sz="1200" b="1" i="0" u="none" strike="noStrike" kern="1200" cap="none" spc="0" normalizeH="0" baseline="0" noProof="0" dirty="0">
                <a:ln>
                  <a:noFill/>
                </a:ln>
                <a:solidFill>
                  <a:srgbClr val="EC1C24"/>
                </a:solidFill>
                <a:effectLst/>
                <a:uLnTx/>
                <a:uFillTx/>
                <a:latin typeface="Helvetica"/>
                <a:ea typeface="Times New Roman"/>
                <a:cs typeface="Arial"/>
              </a:rPr>
              <a:t>Body Language:</a:t>
            </a:r>
            <a:endParaRPr kumimoji="0" lang="en-US" sz="1200" b="0" i="0" u="none" strike="noStrike" kern="1200" cap="none" spc="0" normalizeH="0" baseline="0" noProof="0" dirty="0">
              <a:ln>
                <a:noFill/>
              </a:ln>
              <a:solidFill>
                <a:prstClr val="black"/>
              </a:solidFill>
              <a:effectLst/>
              <a:uLnTx/>
              <a:uFillTx/>
              <a:latin typeface="+mn-lt"/>
              <a:ea typeface="Calibri"/>
              <a:cs typeface="Times New Roman"/>
            </a:endParaRPr>
          </a:p>
          <a:p>
            <a:pPr marL="0" marR="0" lvl="0" indent="0" algn="l" defTabSz="914400" rtl="0" eaLnBrk="1" fontAlgn="auto" latinLnBrk="0" hangingPunct="1">
              <a:lnSpc>
                <a:spcPct val="115000"/>
              </a:lnSpc>
              <a:spcBef>
                <a:spcPts val="0"/>
              </a:spcBef>
              <a:spcAft>
                <a:spcPts val="75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Helvetica"/>
                <a:ea typeface="Times New Roman"/>
                <a:cs typeface="Arial"/>
              </a:rPr>
              <a:t>Stand tall, keep your head up and keep eye contact. Feel strong and equal. Believe in yourself.</a:t>
            </a:r>
          </a:p>
          <a:p>
            <a:pPr marL="0" marR="0" lvl="0" indent="0" algn="l" defTabSz="914400" rtl="0" eaLnBrk="1" fontAlgn="auto" latinLnBrk="0" hangingPunct="1">
              <a:lnSpc>
                <a:spcPct val="115000"/>
              </a:lnSpc>
              <a:spcBef>
                <a:spcPts val="1500"/>
              </a:spcBef>
              <a:spcAft>
                <a:spcPts val="750"/>
              </a:spcAft>
              <a:buClrTx/>
              <a:buSzTx/>
              <a:buFontTx/>
              <a:buNone/>
              <a:tabLst/>
              <a:defRPr/>
            </a:pPr>
            <a:endParaRPr kumimoji="0" lang="en-US" sz="1200" b="1" i="0" u="none" strike="noStrike" kern="1200" cap="none" spc="0" normalizeH="0" baseline="0" noProof="0" dirty="0">
              <a:ln>
                <a:noFill/>
              </a:ln>
              <a:solidFill>
                <a:srgbClr val="EC1C24"/>
              </a:solidFill>
              <a:effectLst/>
              <a:uLnTx/>
              <a:uFillTx/>
              <a:latin typeface="Helvetica"/>
              <a:ea typeface="Times New Roman"/>
              <a:cs typeface="Arial"/>
            </a:endParaRPr>
          </a:p>
          <a:p>
            <a:pPr marL="0" marR="0" lvl="0" indent="0" algn="l" defTabSz="914400" rtl="0" eaLnBrk="1" fontAlgn="auto" latinLnBrk="0" hangingPunct="1">
              <a:lnSpc>
                <a:spcPct val="115000"/>
              </a:lnSpc>
              <a:spcBef>
                <a:spcPts val="1500"/>
              </a:spcBef>
              <a:spcAft>
                <a:spcPts val="750"/>
              </a:spcAft>
              <a:buClrTx/>
              <a:buSzTx/>
              <a:buFontTx/>
              <a:buNone/>
              <a:tabLst/>
              <a:defRPr/>
            </a:pPr>
            <a:r>
              <a:rPr kumimoji="0" lang="en-US" sz="1200" b="1" i="0" u="none" strike="noStrike" kern="1200" cap="none" spc="0" normalizeH="0" baseline="0" noProof="0" dirty="0">
                <a:ln>
                  <a:noFill/>
                </a:ln>
                <a:solidFill>
                  <a:srgbClr val="EC1C24"/>
                </a:solidFill>
                <a:effectLst/>
                <a:uLnTx/>
                <a:uFillTx/>
                <a:latin typeface="Helvetica"/>
                <a:ea typeface="Times New Roman"/>
                <a:cs typeface="Arial"/>
              </a:rPr>
              <a:t>Say something positive:</a:t>
            </a:r>
            <a:endParaRPr kumimoji="0" lang="en-US" sz="1200" b="0" i="0" u="none" strike="noStrike" kern="1200" cap="none" spc="0" normalizeH="0" baseline="0" noProof="0" dirty="0">
              <a:ln>
                <a:noFill/>
              </a:ln>
              <a:solidFill>
                <a:prstClr val="black"/>
              </a:solidFill>
              <a:effectLst/>
              <a:uLnTx/>
              <a:uFillTx/>
              <a:latin typeface="+mn-lt"/>
              <a:ea typeface="Calibri"/>
              <a:cs typeface="Times New Roman"/>
            </a:endParaRPr>
          </a:p>
          <a:p>
            <a:pPr marL="0" marR="0" lvl="0" indent="0" algn="l" defTabSz="914400" rtl="0" eaLnBrk="1" fontAlgn="auto" latinLnBrk="0" hangingPunct="1">
              <a:lnSpc>
                <a:spcPct val="115000"/>
              </a:lnSpc>
              <a:spcBef>
                <a:spcPts val="0"/>
              </a:spcBef>
              <a:spcAft>
                <a:spcPts val="75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Helvetica"/>
                <a:ea typeface="Times New Roman"/>
                <a:cs typeface="Arial"/>
              </a:rPr>
              <a:t>Begin by saying something positive to the other person, for example,</a:t>
            </a:r>
            <a:br>
              <a:rPr kumimoji="0" lang="en-US" sz="1200" b="0" i="0" u="none" strike="noStrike" kern="1200" cap="none" spc="0" normalizeH="0" baseline="0" noProof="0" dirty="0">
                <a:ln>
                  <a:noFill/>
                </a:ln>
                <a:solidFill>
                  <a:srgbClr val="000000"/>
                </a:solidFill>
                <a:effectLst/>
                <a:uLnTx/>
                <a:uFillTx/>
                <a:latin typeface="Helvetica"/>
                <a:ea typeface="Times New Roman"/>
                <a:cs typeface="Arial"/>
              </a:rPr>
            </a:br>
            <a:r>
              <a:rPr kumimoji="0" lang="en-US" sz="1200" b="0" i="0" u="none" strike="noStrike" kern="1200" cap="none" spc="0" normalizeH="0" baseline="0" noProof="0" dirty="0">
                <a:ln>
                  <a:noFill/>
                </a:ln>
                <a:solidFill>
                  <a:srgbClr val="000000"/>
                </a:solidFill>
                <a:effectLst/>
                <a:uLnTx/>
                <a:uFillTx/>
                <a:latin typeface="Helvetica"/>
                <a:ea typeface="Times New Roman"/>
                <a:cs typeface="Arial"/>
              </a:rPr>
              <a:t>I really like you, and I enjoy spending time with you, and I don’t want to</a:t>
            </a:r>
          </a:p>
          <a:p>
            <a:pPr marL="0" marR="0" lvl="0" indent="0" algn="l" defTabSz="914400" rtl="0" eaLnBrk="1" fontAlgn="auto" latinLnBrk="0" hangingPunct="1">
              <a:lnSpc>
                <a:spcPct val="115000"/>
              </a:lnSpc>
              <a:spcBef>
                <a:spcPts val="1500"/>
              </a:spcBef>
              <a:spcAft>
                <a:spcPts val="750"/>
              </a:spcAft>
              <a:buClrTx/>
              <a:buSzTx/>
              <a:buFontTx/>
              <a:buNone/>
              <a:tabLst/>
              <a:defRPr/>
            </a:pPr>
            <a:endParaRPr kumimoji="0" lang="en-US" sz="1200" b="1" i="0" u="none" strike="noStrike" kern="1200" cap="none" spc="0" normalizeH="0" baseline="0" noProof="0" dirty="0">
              <a:ln>
                <a:noFill/>
              </a:ln>
              <a:solidFill>
                <a:srgbClr val="EC1C24"/>
              </a:solidFill>
              <a:effectLst/>
              <a:uLnTx/>
              <a:uFillTx/>
              <a:latin typeface="Helvetica"/>
              <a:ea typeface="Times New Roman"/>
              <a:cs typeface="Arial"/>
            </a:endParaRPr>
          </a:p>
          <a:p>
            <a:pPr marL="0" marR="0" lvl="0" indent="0" algn="l" defTabSz="914400" rtl="0" eaLnBrk="1" fontAlgn="auto" latinLnBrk="0" hangingPunct="1">
              <a:lnSpc>
                <a:spcPct val="115000"/>
              </a:lnSpc>
              <a:spcBef>
                <a:spcPts val="1500"/>
              </a:spcBef>
              <a:spcAft>
                <a:spcPts val="750"/>
              </a:spcAft>
              <a:buClrTx/>
              <a:buSzTx/>
              <a:buFontTx/>
              <a:buNone/>
              <a:tabLst/>
              <a:defRPr/>
            </a:pPr>
            <a:r>
              <a:rPr kumimoji="0" lang="en-US" sz="1200" b="1" i="0" u="none" strike="noStrike" kern="1200" cap="none" spc="0" normalizeH="0" baseline="0" noProof="0" dirty="0">
                <a:ln>
                  <a:noFill/>
                </a:ln>
                <a:solidFill>
                  <a:srgbClr val="EC1C24"/>
                </a:solidFill>
                <a:effectLst/>
                <a:uLnTx/>
                <a:uFillTx/>
                <a:latin typeface="Helvetica"/>
                <a:ea typeface="Times New Roman"/>
                <a:cs typeface="Arial"/>
              </a:rPr>
              <a:t>Believe in Yourself:</a:t>
            </a:r>
            <a:endParaRPr kumimoji="0" lang="en-US" sz="1200" b="0" i="0" u="none" strike="noStrike" kern="1200" cap="none" spc="0" normalizeH="0" baseline="0" noProof="0" dirty="0">
              <a:ln>
                <a:noFill/>
              </a:ln>
              <a:solidFill>
                <a:prstClr val="black"/>
              </a:solidFill>
              <a:effectLst/>
              <a:uLnTx/>
              <a:uFillTx/>
              <a:latin typeface="+mn-lt"/>
              <a:ea typeface="Calibri"/>
              <a:cs typeface="Times New Roman"/>
            </a:endParaRPr>
          </a:p>
          <a:p>
            <a:pPr marL="0" marR="0" lvl="0" indent="0" algn="l" defTabSz="914400" rtl="0" eaLnBrk="1" fontAlgn="auto" latinLnBrk="0" hangingPunct="1">
              <a:lnSpc>
                <a:spcPct val="115000"/>
              </a:lnSpc>
              <a:spcBef>
                <a:spcPts val="0"/>
              </a:spcBef>
              <a:spcAft>
                <a:spcPts val="75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Helvetica"/>
                <a:ea typeface="Times New Roman"/>
                <a:cs typeface="Arial"/>
              </a:rPr>
              <a:t>Avoid: I should, I ought, I must</a:t>
            </a:r>
            <a:br>
              <a:rPr kumimoji="0" lang="en-US" sz="1200" b="0" i="0" u="none" strike="noStrike" kern="1200" cap="none" spc="0" normalizeH="0" baseline="0" noProof="0" dirty="0">
                <a:ln>
                  <a:noFill/>
                </a:ln>
                <a:solidFill>
                  <a:srgbClr val="000000"/>
                </a:solidFill>
                <a:effectLst/>
                <a:uLnTx/>
                <a:uFillTx/>
                <a:latin typeface="Helvetica"/>
                <a:ea typeface="Times New Roman"/>
                <a:cs typeface="Arial"/>
              </a:rPr>
            </a:br>
            <a:r>
              <a:rPr kumimoji="0" lang="en-US" sz="1200" b="0" i="0" u="none" strike="noStrike" kern="1200" cap="none" spc="0" normalizeH="0" baseline="0" noProof="0" dirty="0">
                <a:ln>
                  <a:noFill/>
                </a:ln>
                <a:solidFill>
                  <a:srgbClr val="000000"/>
                </a:solidFill>
                <a:effectLst/>
                <a:uLnTx/>
                <a:uFillTx/>
                <a:latin typeface="Helvetica"/>
                <a:ea typeface="Times New Roman"/>
                <a:cs typeface="Arial"/>
              </a:rPr>
              <a:t>Replace with: I could, I want to, I can if I choose</a:t>
            </a:r>
            <a:endParaRPr kumimoji="0" lang="en-US" sz="1200" b="0" i="0" u="none" strike="noStrike" kern="1200" cap="none" spc="0" normalizeH="0" baseline="0" noProof="0" dirty="0">
              <a:ln>
                <a:noFill/>
              </a:ln>
              <a:solidFill>
                <a:prstClr val="black"/>
              </a:solidFill>
              <a:effectLst/>
              <a:uLnTx/>
              <a:uFillTx/>
              <a:latin typeface="+mn-lt"/>
              <a:ea typeface="Calibri"/>
              <a:cs typeface="Times New Roman"/>
            </a:endParaRPr>
          </a:p>
          <a:p>
            <a:pPr marL="0" marR="0" lvl="0" indent="0" algn="l" defTabSz="914400" rtl="0" eaLnBrk="1" fontAlgn="auto" latinLnBrk="0" hangingPunct="1">
              <a:lnSpc>
                <a:spcPct val="115000"/>
              </a:lnSpc>
              <a:spcBef>
                <a:spcPts val="0"/>
              </a:spcBef>
              <a:spcAft>
                <a:spcPts val="75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Helvetica"/>
                <a:ea typeface="Times New Roman"/>
                <a:cs typeface="Arial"/>
              </a:rPr>
              <a:t>In extreme situations where you are not being heard and your safety is under threat, you may need to walk away.</a:t>
            </a:r>
            <a:endParaRPr kumimoji="0" lang="en-US" sz="1200" b="0" i="0" u="none" strike="noStrike" kern="1200" cap="none" spc="0" normalizeH="0" baseline="0" noProof="0" dirty="0">
              <a:ln>
                <a:noFill/>
              </a:ln>
              <a:solidFill>
                <a:prstClr val="black"/>
              </a:solidFill>
              <a:effectLst/>
              <a:uLnTx/>
              <a:uFillTx/>
              <a:latin typeface="+mn-lt"/>
              <a:ea typeface="Calibri"/>
              <a:cs typeface="Times New Roman"/>
            </a:endParaRPr>
          </a:p>
          <a:p>
            <a:pPr marL="0" marR="0" lvl="0" indent="0" algn="l" defTabSz="914400" rtl="0" eaLnBrk="1" fontAlgn="auto" latinLnBrk="0" hangingPunct="1">
              <a:lnSpc>
                <a:spcPct val="115000"/>
              </a:lnSpc>
              <a:spcBef>
                <a:spcPts val="1500"/>
              </a:spcBef>
              <a:spcAft>
                <a:spcPts val="750"/>
              </a:spcAft>
              <a:buClrTx/>
              <a:buSzTx/>
              <a:buFontTx/>
              <a:buNone/>
              <a:tabLst/>
              <a:defRPr/>
            </a:pPr>
            <a:endParaRPr kumimoji="0" lang="en-US" sz="1200" b="1" i="0" u="none" strike="noStrike" kern="1200" cap="none" spc="0" normalizeH="0" baseline="0" noProof="0" dirty="0">
              <a:ln>
                <a:noFill/>
              </a:ln>
              <a:solidFill>
                <a:srgbClr val="EC1C24"/>
              </a:solidFill>
              <a:effectLst/>
              <a:uLnTx/>
              <a:uFillTx/>
              <a:latin typeface="Helvetica"/>
              <a:ea typeface="Times New Roman"/>
              <a:cs typeface="Arial"/>
            </a:endParaRPr>
          </a:p>
          <a:p>
            <a:pPr marL="0" marR="0" lvl="0" indent="0" algn="l" defTabSz="914400" rtl="0" eaLnBrk="1" fontAlgn="auto" latinLnBrk="0" hangingPunct="1">
              <a:lnSpc>
                <a:spcPct val="115000"/>
              </a:lnSpc>
              <a:spcBef>
                <a:spcPts val="1500"/>
              </a:spcBef>
              <a:spcAft>
                <a:spcPts val="750"/>
              </a:spcAft>
              <a:buClrTx/>
              <a:buSzTx/>
              <a:buFontTx/>
              <a:buNone/>
              <a:tabLst/>
              <a:defRPr/>
            </a:pPr>
            <a:r>
              <a:rPr kumimoji="0" lang="en-US" sz="1200" b="1" i="0" u="none" strike="noStrike" kern="1200" cap="none" spc="0" normalizeH="0" baseline="0" noProof="0" dirty="0">
                <a:ln>
                  <a:noFill/>
                </a:ln>
                <a:solidFill>
                  <a:srgbClr val="EC1C24"/>
                </a:solidFill>
                <a:effectLst/>
                <a:uLnTx/>
                <a:uFillTx/>
                <a:latin typeface="Helvetica"/>
                <a:ea typeface="Times New Roman"/>
                <a:cs typeface="Arial"/>
              </a:rPr>
              <a:t>Speak personally:</a:t>
            </a:r>
            <a:endParaRPr kumimoji="0" lang="en-US" sz="1200" b="0" i="0" u="none" strike="noStrike" kern="1200" cap="none" spc="0" normalizeH="0" baseline="0" noProof="0" dirty="0">
              <a:ln>
                <a:noFill/>
              </a:ln>
              <a:solidFill>
                <a:prstClr val="black"/>
              </a:solidFill>
              <a:effectLst/>
              <a:uLnTx/>
              <a:uFillTx/>
              <a:latin typeface="+mn-lt"/>
              <a:ea typeface="Calibri"/>
              <a:cs typeface="Times New Roman"/>
            </a:endParaRPr>
          </a:p>
          <a:p>
            <a:pPr marL="0" marR="0" lvl="0" indent="0" algn="l" defTabSz="914400" rtl="0" eaLnBrk="1" fontAlgn="auto" latinLnBrk="0" hangingPunct="1">
              <a:lnSpc>
                <a:spcPct val="115000"/>
              </a:lnSpc>
              <a:spcBef>
                <a:spcPts val="0"/>
              </a:spcBef>
              <a:spcAft>
                <a:spcPts val="75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Helvetica"/>
                <a:ea typeface="Times New Roman"/>
                <a:cs typeface="Arial"/>
              </a:rPr>
              <a:t>No, I don’t want to because…</a:t>
            </a:r>
            <a:br>
              <a:rPr kumimoji="0" lang="en-US" sz="1200" b="0" i="0" u="none" strike="noStrike" kern="1200" cap="none" spc="0" normalizeH="0" baseline="0" noProof="0" dirty="0">
                <a:ln>
                  <a:noFill/>
                </a:ln>
                <a:solidFill>
                  <a:srgbClr val="000000"/>
                </a:solidFill>
                <a:effectLst/>
                <a:uLnTx/>
                <a:uFillTx/>
                <a:latin typeface="Helvetica"/>
                <a:ea typeface="Times New Roman"/>
                <a:cs typeface="Arial"/>
              </a:rPr>
            </a:br>
            <a:r>
              <a:rPr kumimoji="0" lang="en-US" sz="1200" b="0" i="0" u="none" strike="noStrike" kern="1200" cap="none" spc="0" normalizeH="0" baseline="0" noProof="0" dirty="0">
                <a:ln>
                  <a:noFill/>
                </a:ln>
                <a:solidFill>
                  <a:srgbClr val="000000"/>
                </a:solidFill>
                <a:effectLst/>
                <a:uLnTx/>
                <a:uFillTx/>
                <a:latin typeface="Helvetica"/>
                <a:ea typeface="Times New Roman"/>
                <a:cs typeface="Arial"/>
              </a:rPr>
              <a:t>No, I have a problem with that</a:t>
            </a:r>
            <a:br>
              <a:rPr kumimoji="0" lang="en-US" sz="1200" b="0" i="0" u="none" strike="noStrike" kern="1200" cap="none" spc="0" normalizeH="0" baseline="0" noProof="0" dirty="0">
                <a:ln>
                  <a:noFill/>
                </a:ln>
                <a:solidFill>
                  <a:srgbClr val="000000"/>
                </a:solidFill>
                <a:effectLst/>
                <a:uLnTx/>
                <a:uFillTx/>
                <a:latin typeface="Helvetica"/>
                <a:ea typeface="Times New Roman"/>
                <a:cs typeface="Arial"/>
              </a:rPr>
            </a:br>
            <a:r>
              <a:rPr kumimoji="0" lang="en-US" sz="1200" b="0" i="0" u="none" strike="noStrike" kern="1200" cap="none" spc="0" normalizeH="0" baseline="0" noProof="0" dirty="0">
                <a:ln>
                  <a:noFill/>
                </a:ln>
                <a:solidFill>
                  <a:srgbClr val="000000"/>
                </a:solidFill>
                <a:effectLst/>
                <a:uLnTx/>
                <a:uFillTx/>
                <a:latin typeface="Helvetica"/>
                <a:ea typeface="Times New Roman"/>
                <a:cs typeface="Arial"/>
              </a:rPr>
              <a:t>No, I don’t feel ready</a:t>
            </a:r>
            <a:endParaRPr kumimoji="0" lang="en-US" sz="1200" b="0" i="0" u="none" strike="noStrike" kern="1200" cap="none" spc="0" normalizeH="0" baseline="0" noProof="0" dirty="0">
              <a:ln>
                <a:noFill/>
              </a:ln>
              <a:solidFill>
                <a:prstClr val="black"/>
              </a:solidFill>
              <a:effectLst/>
              <a:uLnTx/>
              <a:uFillTx/>
              <a:latin typeface="+mn-lt"/>
              <a:ea typeface="Calibri"/>
              <a:cs typeface="Times New Roman"/>
            </a:endParaRPr>
          </a:p>
          <a:p>
            <a:pPr marL="0" marR="0" lvl="0" indent="0" algn="l" defTabSz="914400" rtl="0" eaLnBrk="1" fontAlgn="auto" latinLnBrk="0" hangingPunct="1">
              <a:lnSpc>
                <a:spcPct val="115000"/>
              </a:lnSpc>
              <a:spcBef>
                <a:spcPts val="1500"/>
              </a:spcBef>
              <a:spcAft>
                <a:spcPts val="750"/>
              </a:spcAft>
              <a:buClrTx/>
              <a:buSzTx/>
              <a:buFontTx/>
              <a:buNone/>
              <a:tabLst/>
              <a:defRPr/>
            </a:pPr>
            <a:endParaRPr kumimoji="0" lang="en-US" sz="1200" b="1" i="0" u="none" strike="noStrike" kern="1200" cap="none" spc="0" normalizeH="0" baseline="0" noProof="0" dirty="0">
              <a:ln>
                <a:noFill/>
              </a:ln>
              <a:solidFill>
                <a:srgbClr val="EC1C24"/>
              </a:solidFill>
              <a:effectLst/>
              <a:uLnTx/>
              <a:uFillTx/>
              <a:latin typeface="Helvetica"/>
              <a:ea typeface="Times New Roman"/>
              <a:cs typeface="Arial"/>
            </a:endParaRPr>
          </a:p>
          <a:p>
            <a:pPr marL="0" marR="0" lvl="0" indent="0" algn="l" defTabSz="914400" rtl="0" eaLnBrk="1" fontAlgn="auto" latinLnBrk="0" hangingPunct="1">
              <a:lnSpc>
                <a:spcPct val="115000"/>
              </a:lnSpc>
              <a:spcBef>
                <a:spcPts val="1500"/>
              </a:spcBef>
              <a:spcAft>
                <a:spcPts val="750"/>
              </a:spcAft>
              <a:buClrTx/>
              <a:buSzTx/>
              <a:buFontTx/>
              <a:buNone/>
              <a:tabLst/>
              <a:defRPr/>
            </a:pPr>
            <a:r>
              <a:rPr kumimoji="0" lang="en-US" sz="1200" b="1" i="0" u="none" strike="noStrike" kern="1200" cap="none" spc="0" normalizeH="0" baseline="0" noProof="0" dirty="0">
                <a:ln>
                  <a:noFill/>
                </a:ln>
                <a:solidFill>
                  <a:srgbClr val="EC1C24"/>
                </a:solidFill>
                <a:effectLst/>
                <a:uLnTx/>
                <a:uFillTx/>
                <a:latin typeface="Helvetica"/>
                <a:ea typeface="Times New Roman"/>
                <a:cs typeface="Arial"/>
              </a:rPr>
              <a:t>Be clear:</a:t>
            </a:r>
            <a:endParaRPr kumimoji="0" lang="en-US" sz="1200" b="0" i="0" u="none" strike="noStrike" kern="1200" cap="none" spc="0" normalizeH="0" baseline="0" noProof="0" dirty="0">
              <a:ln>
                <a:noFill/>
              </a:ln>
              <a:solidFill>
                <a:prstClr val="black"/>
              </a:solidFill>
              <a:effectLst/>
              <a:uLnTx/>
              <a:uFillTx/>
              <a:latin typeface="+mn-lt"/>
              <a:ea typeface="Calibri"/>
              <a:cs typeface="Times New Roman"/>
            </a:endParaRPr>
          </a:p>
          <a:p>
            <a:pPr marL="0" marR="0" lvl="0" indent="0" algn="l" defTabSz="914400" rtl="0" eaLnBrk="1" fontAlgn="auto" latinLnBrk="0" hangingPunct="1">
              <a:lnSpc>
                <a:spcPct val="115000"/>
              </a:lnSpc>
              <a:spcBef>
                <a:spcPts val="0"/>
              </a:spcBef>
              <a:spcAft>
                <a:spcPts val="75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Helvetica"/>
                <a:ea typeface="Times New Roman"/>
                <a:cs typeface="Arial"/>
              </a:rPr>
              <a:t>You don’t need to give a reason. Use short clear statements, for example:</a:t>
            </a:r>
            <a:br>
              <a:rPr kumimoji="0" lang="en-US" sz="1200" b="0" i="0" u="none" strike="noStrike" kern="1200" cap="none" spc="0" normalizeH="0" baseline="0" noProof="0" dirty="0">
                <a:ln>
                  <a:noFill/>
                </a:ln>
                <a:solidFill>
                  <a:srgbClr val="000000"/>
                </a:solidFill>
                <a:effectLst/>
                <a:uLnTx/>
                <a:uFillTx/>
                <a:latin typeface="Helvetica"/>
                <a:ea typeface="Times New Roman"/>
                <a:cs typeface="Arial"/>
              </a:rPr>
            </a:br>
            <a:r>
              <a:rPr kumimoji="0" lang="en-US" sz="1200" b="0" i="0" u="none" strike="noStrike" kern="1200" cap="none" spc="0" normalizeH="0" baseline="0" noProof="0" dirty="0">
                <a:ln>
                  <a:noFill/>
                </a:ln>
                <a:solidFill>
                  <a:srgbClr val="000000"/>
                </a:solidFill>
                <a:effectLst/>
                <a:uLnTx/>
                <a:uFillTx/>
                <a:latin typeface="Helvetica"/>
                <a:ea typeface="Times New Roman"/>
                <a:cs typeface="Arial"/>
              </a:rPr>
              <a:t>I feel uncomfortable about…</a:t>
            </a:r>
            <a:br>
              <a:rPr kumimoji="0" lang="en-US" sz="1200" b="0" i="0" u="none" strike="noStrike" kern="1200" cap="none" spc="0" normalizeH="0" baseline="0" noProof="0" dirty="0">
                <a:ln>
                  <a:noFill/>
                </a:ln>
                <a:solidFill>
                  <a:srgbClr val="000000"/>
                </a:solidFill>
                <a:effectLst/>
                <a:uLnTx/>
                <a:uFillTx/>
                <a:latin typeface="Helvetica"/>
                <a:ea typeface="Times New Roman"/>
                <a:cs typeface="Arial"/>
              </a:rPr>
            </a:br>
            <a:r>
              <a:rPr kumimoji="0" lang="en-US" sz="1200" b="0" i="0" u="none" strike="noStrike" kern="1200" cap="none" spc="0" normalizeH="0" baseline="0" noProof="0" dirty="0">
                <a:ln>
                  <a:noFill/>
                </a:ln>
                <a:solidFill>
                  <a:srgbClr val="000000"/>
                </a:solidFill>
                <a:effectLst/>
                <a:uLnTx/>
                <a:uFillTx/>
                <a:latin typeface="Helvetica"/>
                <a:ea typeface="Times New Roman"/>
                <a:cs typeface="Arial"/>
              </a:rPr>
              <a:t>I am unhappy with…</a:t>
            </a:r>
            <a:br>
              <a:rPr kumimoji="0" lang="en-US" sz="1200" b="0" i="0" u="none" strike="noStrike" kern="1200" cap="none" spc="0" normalizeH="0" baseline="0" noProof="0" dirty="0">
                <a:ln>
                  <a:noFill/>
                </a:ln>
                <a:solidFill>
                  <a:srgbClr val="000000"/>
                </a:solidFill>
                <a:effectLst/>
                <a:uLnTx/>
                <a:uFillTx/>
                <a:latin typeface="Helvetica"/>
                <a:ea typeface="Times New Roman"/>
                <a:cs typeface="Arial"/>
              </a:rPr>
            </a:br>
            <a:r>
              <a:rPr kumimoji="0" lang="en-US" sz="1200" b="0" i="0" u="none" strike="noStrike" kern="1200" cap="none" spc="0" normalizeH="0" baseline="0" noProof="0" dirty="0">
                <a:ln>
                  <a:noFill/>
                </a:ln>
                <a:solidFill>
                  <a:srgbClr val="000000"/>
                </a:solidFill>
                <a:effectLst/>
                <a:uLnTx/>
                <a:uFillTx/>
                <a:latin typeface="Helvetica"/>
                <a:ea typeface="Times New Roman"/>
                <a:cs typeface="Arial"/>
              </a:rPr>
              <a:t>It scares me when…</a:t>
            </a:r>
            <a:endParaRPr kumimoji="0" lang="en-US" sz="1200" b="0" i="0" u="none" strike="noStrike" kern="1200" cap="none" spc="0" normalizeH="0" baseline="0" noProof="0" dirty="0">
              <a:ln>
                <a:noFill/>
              </a:ln>
              <a:solidFill>
                <a:prstClr val="black"/>
              </a:solidFill>
              <a:effectLst/>
              <a:uLnTx/>
              <a:uFillTx/>
              <a:latin typeface="+mn-lt"/>
              <a:ea typeface="Calibri"/>
              <a:cs typeface="Times New Roman"/>
            </a:endParaRPr>
          </a:p>
          <a:p>
            <a:pPr marL="0" marR="0" lvl="0" indent="0" algn="l" defTabSz="914400" rtl="0" eaLnBrk="1" fontAlgn="auto" latinLnBrk="0" hangingPunct="1">
              <a:lnSpc>
                <a:spcPct val="115000"/>
              </a:lnSpc>
              <a:spcBef>
                <a:spcPts val="1500"/>
              </a:spcBef>
              <a:spcAft>
                <a:spcPts val="750"/>
              </a:spcAft>
              <a:buClrTx/>
              <a:buSzTx/>
              <a:buFontTx/>
              <a:buNone/>
              <a:tabLst/>
              <a:defRPr/>
            </a:pPr>
            <a:endParaRPr kumimoji="0" lang="en-US" sz="1200" b="1" i="0" u="none" strike="noStrike" kern="1200" cap="none" spc="0" normalizeH="0" baseline="0" noProof="0" dirty="0">
              <a:ln>
                <a:noFill/>
              </a:ln>
              <a:solidFill>
                <a:srgbClr val="EC1C24"/>
              </a:solidFill>
              <a:effectLst/>
              <a:uLnTx/>
              <a:uFillTx/>
              <a:latin typeface="Helvetica"/>
              <a:ea typeface="Times New Roman"/>
              <a:cs typeface="Arial"/>
            </a:endParaRPr>
          </a:p>
          <a:p>
            <a:pPr marL="0" marR="0" lvl="0" indent="0" algn="l" defTabSz="914400" rtl="0" eaLnBrk="1" fontAlgn="auto" latinLnBrk="0" hangingPunct="1">
              <a:lnSpc>
                <a:spcPct val="115000"/>
              </a:lnSpc>
              <a:spcBef>
                <a:spcPts val="1500"/>
              </a:spcBef>
              <a:spcAft>
                <a:spcPts val="750"/>
              </a:spcAft>
              <a:buClrTx/>
              <a:buSzTx/>
              <a:buFontTx/>
              <a:buNone/>
              <a:tabLst/>
              <a:defRPr/>
            </a:pPr>
            <a:r>
              <a:rPr kumimoji="0" lang="en-US" sz="1200" b="1" i="0" u="none" strike="noStrike" kern="1200" cap="none" spc="0" normalizeH="0" baseline="0" noProof="0" dirty="0">
                <a:ln>
                  <a:noFill/>
                </a:ln>
                <a:solidFill>
                  <a:srgbClr val="EC1C24"/>
                </a:solidFill>
                <a:effectLst/>
                <a:uLnTx/>
                <a:uFillTx/>
                <a:latin typeface="Helvetica"/>
                <a:ea typeface="Times New Roman"/>
                <a:cs typeface="Arial"/>
              </a:rPr>
              <a:t>Stay with your statement:</a:t>
            </a:r>
            <a:endParaRPr kumimoji="0" lang="en-US" sz="1200" b="0" i="0" u="none" strike="noStrike" kern="1200" cap="none" spc="0" normalizeH="0" baseline="0" noProof="0" dirty="0">
              <a:ln>
                <a:noFill/>
              </a:ln>
              <a:solidFill>
                <a:prstClr val="black"/>
              </a:solidFill>
              <a:effectLst/>
              <a:uLnTx/>
              <a:uFillTx/>
              <a:latin typeface="+mn-lt"/>
              <a:ea typeface="Calibri"/>
              <a:cs typeface="Times New Roman"/>
            </a:endParaRPr>
          </a:p>
          <a:p>
            <a:pPr marL="0" marR="0" lvl="0" indent="0" algn="l" defTabSz="914400" rtl="0" eaLnBrk="1" fontAlgn="auto" latinLnBrk="0" hangingPunct="1">
              <a:lnSpc>
                <a:spcPct val="115000"/>
              </a:lnSpc>
              <a:spcBef>
                <a:spcPts val="0"/>
              </a:spcBef>
              <a:spcAft>
                <a:spcPts val="75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Helvetica"/>
                <a:ea typeface="Times New Roman"/>
                <a:cs typeface="Arial"/>
              </a:rPr>
              <a:t>Avoid being manipulated into giving further explanations. Avoid being side-tracked.</a:t>
            </a:r>
            <a:endParaRPr kumimoji="0" lang="en-US" sz="1200" b="0" i="0" u="none" strike="noStrike" kern="1200" cap="none" spc="0" normalizeH="0" baseline="0" noProof="0" dirty="0">
              <a:ln>
                <a:noFill/>
              </a:ln>
              <a:solidFill>
                <a:prstClr val="black"/>
              </a:solidFill>
              <a:effectLst/>
              <a:uLnTx/>
              <a:uFillTx/>
              <a:latin typeface="+mn-lt"/>
              <a:ea typeface="Calibri"/>
              <a:cs typeface="Times New Roman"/>
            </a:endParaRPr>
          </a:p>
          <a:p>
            <a:pPr marL="0" marR="0" lvl="0" indent="0" algn="l" defTabSz="914400" rtl="0" eaLnBrk="1" fontAlgn="auto" latinLnBrk="0" hangingPunct="1">
              <a:lnSpc>
                <a:spcPct val="115000"/>
              </a:lnSpc>
              <a:spcBef>
                <a:spcPts val="1500"/>
              </a:spcBef>
              <a:spcAft>
                <a:spcPts val="750"/>
              </a:spcAft>
              <a:buClrTx/>
              <a:buSzTx/>
              <a:buFontTx/>
              <a:buNone/>
              <a:tabLst/>
              <a:defRPr/>
            </a:pPr>
            <a:endParaRPr kumimoji="0" lang="en-US" sz="1200" b="1" i="0" u="none" strike="noStrike" kern="1200" cap="none" spc="0" normalizeH="0" baseline="0" noProof="0" dirty="0">
              <a:ln>
                <a:noFill/>
              </a:ln>
              <a:solidFill>
                <a:srgbClr val="EC1C24"/>
              </a:solidFill>
              <a:effectLst/>
              <a:uLnTx/>
              <a:uFillTx/>
              <a:latin typeface="Helvetica"/>
              <a:ea typeface="Times New Roman"/>
              <a:cs typeface="Arial"/>
            </a:endParaRPr>
          </a:p>
          <a:p>
            <a:pPr marL="0" marR="0" lvl="0" indent="0" algn="l" defTabSz="914400" rtl="0" eaLnBrk="1" fontAlgn="auto" latinLnBrk="0" hangingPunct="1">
              <a:lnSpc>
                <a:spcPct val="115000"/>
              </a:lnSpc>
              <a:spcBef>
                <a:spcPts val="1500"/>
              </a:spcBef>
              <a:spcAft>
                <a:spcPts val="750"/>
              </a:spcAft>
              <a:buClrTx/>
              <a:buSzTx/>
              <a:buFontTx/>
              <a:buNone/>
              <a:tabLst/>
              <a:defRPr/>
            </a:pPr>
            <a:r>
              <a:rPr kumimoji="0" lang="en-US" sz="1200" b="1" i="0" u="none" strike="noStrike" kern="1200" cap="none" spc="0" normalizeH="0" baseline="0" noProof="0" dirty="0">
                <a:ln>
                  <a:noFill/>
                </a:ln>
                <a:solidFill>
                  <a:srgbClr val="EC1C24"/>
                </a:solidFill>
                <a:effectLst/>
                <a:uLnTx/>
                <a:uFillTx/>
                <a:latin typeface="Helvetica"/>
                <a:ea typeface="Times New Roman"/>
                <a:cs typeface="Arial"/>
              </a:rPr>
              <a:t>Try to see the situation from their point of view:</a:t>
            </a:r>
            <a:endParaRPr kumimoji="0" lang="en-US" sz="1200" b="0" i="0" u="none" strike="noStrike" kern="1200" cap="none" spc="0" normalizeH="0" baseline="0" noProof="0" dirty="0">
              <a:ln>
                <a:noFill/>
              </a:ln>
              <a:solidFill>
                <a:prstClr val="black"/>
              </a:solidFill>
              <a:effectLst/>
              <a:uLnTx/>
              <a:uFillTx/>
              <a:latin typeface="+mn-lt"/>
              <a:ea typeface="Calibri"/>
              <a:cs typeface="Times New Roman"/>
            </a:endParaRPr>
          </a:p>
          <a:p>
            <a:pPr marL="0" marR="0" lvl="0" indent="0" algn="l" defTabSz="914400" rtl="0" eaLnBrk="1" fontAlgn="auto" latinLnBrk="0" hangingPunct="1">
              <a:lnSpc>
                <a:spcPct val="115000"/>
              </a:lnSpc>
              <a:spcBef>
                <a:spcPts val="0"/>
              </a:spcBef>
              <a:spcAft>
                <a:spcPts val="75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Helvetica"/>
                <a:ea typeface="Times New Roman"/>
                <a:cs typeface="Arial"/>
              </a:rPr>
              <a:t>Don’t accuse them or blame them for anything, simply state your views and wishes. Acknowledge that you have heard what the other person has said, for example:</a:t>
            </a:r>
            <a:br>
              <a:rPr kumimoji="0" lang="en-US" sz="1200" b="0" i="0" u="none" strike="noStrike" kern="1200" cap="none" spc="0" normalizeH="0" baseline="0" noProof="0" dirty="0">
                <a:ln>
                  <a:noFill/>
                </a:ln>
                <a:solidFill>
                  <a:srgbClr val="000000"/>
                </a:solidFill>
                <a:effectLst/>
                <a:uLnTx/>
                <a:uFillTx/>
                <a:latin typeface="Helvetica"/>
                <a:ea typeface="Times New Roman"/>
                <a:cs typeface="Arial"/>
              </a:rPr>
            </a:br>
            <a:r>
              <a:rPr kumimoji="0" lang="en-US" sz="1200" b="0" i="0" u="none" strike="noStrike" kern="1200" cap="none" spc="0" normalizeH="0" baseline="0" noProof="0" dirty="0">
                <a:ln>
                  <a:noFill/>
                </a:ln>
                <a:solidFill>
                  <a:srgbClr val="000000"/>
                </a:solidFill>
                <a:effectLst/>
                <a:uLnTx/>
                <a:uFillTx/>
                <a:latin typeface="Helvetica"/>
                <a:ea typeface="Times New Roman"/>
                <a:cs typeface="Arial"/>
              </a:rPr>
              <a:t>Yes, I hear what you are saying and I don’t want to…</a:t>
            </a:r>
            <a:endParaRPr kumimoji="0" lang="en-US" sz="1200" b="0" i="0" u="none" strike="noStrike" kern="1200" cap="none" spc="0" normalizeH="0" baseline="0" noProof="0" dirty="0">
              <a:ln>
                <a:noFill/>
              </a:ln>
              <a:solidFill>
                <a:prstClr val="black"/>
              </a:solidFill>
              <a:effectLst/>
              <a:uLnTx/>
              <a:uFillTx/>
              <a:latin typeface="+mn-lt"/>
              <a:ea typeface="Calibri"/>
              <a:cs typeface="Times New Roman"/>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Calibri"/>
                <a:cs typeface="Calibri"/>
              </a:rPr>
              <a:t> </a:t>
            </a:r>
            <a:endParaRPr kumimoji="0" lang="en-US" sz="1200" b="0" i="0" u="none" strike="noStrike" kern="1200" cap="none" spc="0" normalizeH="0" baseline="0" noProof="0" dirty="0">
              <a:ln>
                <a:noFill/>
              </a:ln>
              <a:solidFill>
                <a:prstClr val="black"/>
              </a:solidFill>
              <a:effectLst/>
              <a:uLnTx/>
              <a:uFillTx/>
              <a:latin typeface="+mn-lt"/>
              <a:ea typeface="Calibri"/>
              <a:cs typeface="Times New Roman"/>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Calibri"/>
                <a:cs typeface="Calibri"/>
              </a:rPr>
              <a:t> </a:t>
            </a:r>
            <a:endParaRPr kumimoji="0" lang="en-US" sz="1200" b="0" i="0" u="none" strike="noStrike" kern="1200" cap="none" spc="0" normalizeH="0" baseline="0" noProof="0" dirty="0">
              <a:ln>
                <a:noFill/>
              </a:ln>
              <a:solidFill>
                <a:prstClr val="black"/>
              </a:solidFill>
              <a:effectLst/>
              <a:uLnTx/>
              <a:uFillTx/>
              <a:latin typeface="+mn-lt"/>
              <a:ea typeface="Calibri"/>
              <a:cs typeface="Times New Roman"/>
            </a:endParaRPr>
          </a:p>
        </p:txBody>
      </p:sp>
      <p:sp>
        <p:nvSpPr>
          <p:cNvPr id="4" name="Slide Number Placeholder 3"/>
          <p:cNvSpPr>
            <a:spLocks noGrp="1"/>
          </p:cNvSpPr>
          <p:nvPr>
            <p:ph type="sldNum" sz="quarter" idx="10"/>
          </p:nvPr>
        </p:nvSpPr>
        <p:spPr/>
        <p:txBody>
          <a:bodyPr/>
          <a:lstStyle/>
          <a:p>
            <a:fld id="{97982B02-0F48-47AA-A4EE-06378AA5A1D6}" type="slidenum">
              <a:rPr lang="en-US" smtClean="0"/>
              <a:t>23</a:t>
            </a:fld>
            <a:endParaRPr lang="en-US"/>
          </a:p>
        </p:txBody>
      </p:sp>
    </p:spTree>
    <p:extLst>
      <p:ext uri="{BB962C8B-B14F-4D97-AF65-F5344CB8AC3E}">
        <p14:creationId xmlns:p14="http://schemas.microsoft.com/office/powerpoint/2010/main" val="29308747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F7BD70-9381-4018-B304-D59BBD6383A0}" type="slidenum">
              <a:rPr lang="en-US" smtClean="0"/>
              <a:t>24</a:t>
            </a:fld>
            <a:endParaRPr lang="en-US"/>
          </a:p>
        </p:txBody>
      </p:sp>
    </p:spTree>
    <p:extLst>
      <p:ext uri="{BB962C8B-B14F-4D97-AF65-F5344CB8AC3E}">
        <p14:creationId xmlns:p14="http://schemas.microsoft.com/office/powerpoint/2010/main" val="21414106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SzPts val="1200"/>
              <a:buFont typeface="Symbol"/>
              <a:buChar char=""/>
              <a:tabLst>
                <a:tab pos="514350" algn="l"/>
              </a:tabLst>
            </a:pPr>
            <a:r>
              <a:rPr lang="en-CA" sz="1200" dirty="0">
                <a:effectLst/>
                <a:latin typeface="+mn-lt"/>
                <a:ea typeface="Times New Roman"/>
                <a:cs typeface="Calibri"/>
              </a:rPr>
              <a:t>Free, confidential </a:t>
            </a:r>
            <a:r>
              <a:rPr kumimoji="0" lang="en-CA" sz="1200" b="0" i="0" u="none" strike="noStrike" kern="1200" cap="none" spc="0" normalizeH="0" baseline="0" noProof="0" dirty="0">
                <a:ln>
                  <a:noFill/>
                </a:ln>
                <a:solidFill>
                  <a:prstClr val="black"/>
                </a:solidFill>
                <a:effectLst/>
                <a:uLnTx/>
                <a:uFillTx/>
                <a:latin typeface="+mn-lt"/>
                <a:ea typeface="Times New Roman"/>
                <a:cs typeface="Calibri"/>
              </a:rPr>
              <a:t>walk in and telephone counselling </a:t>
            </a:r>
            <a:r>
              <a:rPr lang="en-CA" sz="1200" dirty="0">
                <a:effectLst/>
                <a:latin typeface="+mn-lt"/>
                <a:ea typeface="Times New Roman"/>
                <a:cs typeface="Calibri"/>
              </a:rPr>
              <a:t>services for males and females of all ages.</a:t>
            </a:r>
          </a:p>
          <a:p>
            <a:pPr marL="342900" marR="0" lvl="0" indent="-342900">
              <a:lnSpc>
                <a:spcPct val="115000"/>
              </a:lnSpc>
              <a:spcBef>
                <a:spcPts val="0"/>
              </a:spcBef>
              <a:spcAft>
                <a:spcPts val="0"/>
              </a:spcAft>
              <a:buSzPts val="1200"/>
              <a:buFont typeface="Symbol"/>
              <a:buChar char=""/>
              <a:tabLst>
                <a:tab pos="514350" algn="l"/>
              </a:tabLst>
            </a:pPr>
            <a:r>
              <a:rPr lang="en-CA" sz="1200" dirty="0">
                <a:effectLst/>
                <a:latin typeface="+mn-lt"/>
                <a:ea typeface="Times New Roman"/>
                <a:cs typeface="Calibri"/>
              </a:rPr>
              <a:t>No health card needed</a:t>
            </a:r>
          </a:p>
          <a:p>
            <a:pPr marL="342900" marR="0" lvl="0" indent="-342900">
              <a:lnSpc>
                <a:spcPct val="115000"/>
              </a:lnSpc>
              <a:spcBef>
                <a:spcPts val="0"/>
              </a:spcBef>
              <a:spcAft>
                <a:spcPts val="0"/>
              </a:spcAft>
              <a:buSzPts val="1200"/>
              <a:buFont typeface="Symbol"/>
              <a:buChar char=""/>
              <a:tabLst>
                <a:tab pos="514350" algn="l"/>
              </a:tabLst>
            </a:pPr>
            <a:r>
              <a:rPr lang="en-CA" sz="1200" dirty="0">
                <a:effectLst/>
                <a:latin typeface="+mn-lt"/>
                <a:ea typeface="Times New Roman"/>
                <a:cs typeface="Calibri"/>
              </a:rPr>
              <a:t>Parental consent not needed</a:t>
            </a:r>
          </a:p>
          <a:p>
            <a:pPr marL="342900" marR="0" lvl="0" indent="-342900">
              <a:lnSpc>
                <a:spcPct val="115000"/>
              </a:lnSpc>
              <a:spcBef>
                <a:spcPts val="0"/>
              </a:spcBef>
              <a:spcAft>
                <a:spcPts val="0"/>
              </a:spcAft>
              <a:buSzPts val="1200"/>
              <a:buFont typeface="Symbol"/>
              <a:buChar char=""/>
              <a:tabLst>
                <a:tab pos="514350" algn="l"/>
              </a:tabLst>
            </a:pPr>
            <a:r>
              <a:rPr lang="en-CA" sz="1200" dirty="0">
                <a:effectLst/>
                <a:latin typeface="+mn-lt"/>
                <a:ea typeface="Times New Roman"/>
                <a:cs typeface="Calibri"/>
              </a:rPr>
              <a:t>Free condoms</a:t>
            </a:r>
            <a:endParaRPr lang="en-US" sz="1200" dirty="0">
              <a:effectLst/>
              <a:latin typeface="+mn-lt"/>
              <a:ea typeface="Times New Roman"/>
              <a:cs typeface="Calibri"/>
            </a:endParaRPr>
          </a:p>
          <a:p>
            <a:pPr marL="342900" marR="0" lvl="0" indent="-342900">
              <a:lnSpc>
                <a:spcPct val="115000"/>
              </a:lnSpc>
              <a:spcBef>
                <a:spcPts val="0"/>
              </a:spcBef>
              <a:spcAft>
                <a:spcPts val="0"/>
              </a:spcAft>
              <a:buSzPts val="1200"/>
              <a:buFont typeface="Symbol"/>
              <a:buChar char=""/>
              <a:tabLst>
                <a:tab pos="514350" algn="l"/>
              </a:tabLst>
            </a:pPr>
            <a:r>
              <a:rPr lang="en-CA" sz="1200" dirty="0">
                <a:effectLst/>
                <a:latin typeface="+mn-lt"/>
                <a:ea typeface="Times New Roman"/>
                <a:cs typeface="Calibri"/>
              </a:rPr>
              <a:t>Information, counselling and access to birth control</a:t>
            </a:r>
            <a:r>
              <a:rPr lang="en-CA" sz="1200" baseline="0" dirty="0">
                <a:effectLst/>
                <a:latin typeface="+mn-lt"/>
                <a:ea typeface="Times New Roman"/>
                <a:cs typeface="Calibri"/>
              </a:rPr>
              <a:t> and Plan B at a reduced cost</a:t>
            </a:r>
            <a:endParaRPr lang="en-US" sz="1200" dirty="0">
              <a:effectLst/>
              <a:latin typeface="+mn-lt"/>
              <a:ea typeface="Times New Roman"/>
              <a:cs typeface="Calibri"/>
            </a:endParaRPr>
          </a:p>
          <a:p>
            <a:pPr marL="342900" marR="0" lvl="0" indent="-342900">
              <a:lnSpc>
                <a:spcPct val="115000"/>
              </a:lnSpc>
              <a:spcBef>
                <a:spcPts val="0"/>
              </a:spcBef>
              <a:spcAft>
                <a:spcPts val="1000"/>
              </a:spcAft>
              <a:buSzPts val="1200"/>
              <a:buFont typeface="Symbol"/>
              <a:buChar char=""/>
              <a:tabLst>
                <a:tab pos="514350" algn="l"/>
              </a:tabLst>
            </a:pPr>
            <a:r>
              <a:rPr lang="en-CA" sz="1200" dirty="0">
                <a:effectLst/>
                <a:latin typeface="+mn-lt"/>
                <a:ea typeface="Times New Roman"/>
                <a:cs typeface="Calibri"/>
              </a:rPr>
              <a:t>Pregnancy and STI testing in a clinic setting.</a:t>
            </a:r>
          </a:p>
          <a:p>
            <a:pPr marL="342900" marR="0" lvl="0" indent="-342900">
              <a:lnSpc>
                <a:spcPct val="115000"/>
              </a:lnSpc>
              <a:spcBef>
                <a:spcPts val="0"/>
              </a:spcBef>
              <a:spcAft>
                <a:spcPts val="1000"/>
              </a:spcAft>
              <a:buSzPts val="1200"/>
              <a:buFont typeface="Symbol"/>
              <a:buChar char=""/>
              <a:tabLst>
                <a:tab pos="514350" algn="l"/>
              </a:tabLst>
            </a:pPr>
            <a:r>
              <a:rPr lang="en-CA" sz="1200" dirty="0">
                <a:effectLst/>
                <a:latin typeface="+mn-lt"/>
                <a:ea typeface="Times New Roman"/>
                <a:cs typeface="Calibri"/>
              </a:rPr>
              <a:t>STI</a:t>
            </a:r>
            <a:r>
              <a:rPr lang="en-CA" sz="1200" baseline="0" dirty="0">
                <a:effectLst/>
                <a:latin typeface="+mn-lt"/>
                <a:ea typeface="Times New Roman"/>
                <a:cs typeface="Calibri"/>
              </a:rPr>
              <a:t> treatment and follow up</a:t>
            </a:r>
          </a:p>
          <a:p>
            <a:pPr marL="342900" marR="0" lvl="0" indent="-342900">
              <a:lnSpc>
                <a:spcPct val="115000"/>
              </a:lnSpc>
              <a:spcBef>
                <a:spcPts val="0"/>
              </a:spcBef>
              <a:spcAft>
                <a:spcPts val="1000"/>
              </a:spcAft>
              <a:buSzPts val="1200"/>
              <a:buFont typeface="Symbol"/>
              <a:buChar char=""/>
              <a:tabLst>
                <a:tab pos="514350" algn="l"/>
              </a:tabLst>
            </a:pPr>
            <a:r>
              <a:rPr lang="en-CA" sz="1200" baseline="0" dirty="0">
                <a:effectLst/>
                <a:latin typeface="+mn-lt"/>
                <a:ea typeface="Times New Roman"/>
                <a:cs typeface="Calibri"/>
              </a:rPr>
              <a:t>Clean needle supply</a:t>
            </a:r>
          </a:p>
          <a:p>
            <a:pPr marL="342900" marR="0" lvl="0" indent="-342900">
              <a:lnSpc>
                <a:spcPct val="115000"/>
              </a:lnSpc>
              <a:spcBef>
                <a:spcPts val="0"/>
              </a:spcBef>
              <a:spcAft>
                <a:spcPts val="1000"/>
              </a:spcAft>
              <a:buSzPts val="1200"/>
              <a:buFont typeface="Symbol"/>
              <a:buChar char=""/>
              <a:tabLst>
                <a:tab pos="514350" algn="l"/>
              </a:tabLst>
            </a:pPr>
            <a:r>
              <a:rPr lang="en-CA" sz="1200" baseline="0" dirty="0">
                <a:effectLst/>
                <a:latin typeface="+mn-lt"/>
                <a:ea typeface="Times New Roman"/>
                <a:cs typeface="Calibri"/>
              </a:rPr>
              <a:t>Positive space for gay, lesbian, bisexual, transgendered and questioning individuals</a:t>
            </a:r>
            <a:endParaRPr lang="en-CA" sz="1200" dirty="0">
              <a:effectLst/>
              <a:latin typeface="+mn-lt"/>
              <a:ea typeface="Times New Roman"/>
              <a:cs typeface="Calibri"/>
            </a:endParaRPr>
          </a:p>
          <a:p>
            <a:pPr marL="342900" marR="0" lvl="0" indent="-342900">
              <a:lnSpc>
                <a:spcPct val="115000"/>
              </a:lnSpc>
              <a:spcBef>
                <a:spcPts val="0"/>
              </a:spcBef>
              <a:spcAft>
                <a:spcPts val="1000"/>
              </a:spcAft>
              <a:buSzPts val="1200"/>
              <a:buFont typeface="Symbol"/>
              <a:buChar char=""/>
              <a:tabLst>
                <a:tab pos="514350" algn="l"/>
              </a:tabLst>
            </a:pPr>
            <a:r>
              <a:rPr lang="en-CA" sz="1200" dirty="0">
                <a:effectLst/>
                <a:latin typeface="+mn-lt"/>
                <a:ea typeface="Times New Roman"/>
                <a:cs typeface="Calibri"/>
              </a:rPr>
              <a:t>Referrals to other health care providers,</a:t>
            </a:r>
            <a:r>
              <a:rPr lang="en-CA" sz="1200" baseline="0" dirty="0">
                <a:effectLst/>
                <a:latin typeface="+mn-lt"/>
                <a:ea typeface="Times New Roman"/>
                <a:cs typeface="Calibri"/>
              </a:rPr>
              <a:t> as needed</a:t>
            </a:r>
            <a:endParaRPr lang="en-US" sz="1200" dirty="0">
              <a:effectLst/>
              <a:latin typeface="+mn-lt"/>
              <a:ea typeface="Times New Roman"/>
              <a:cs typeface="Calibri"/>
            </a:endParaRPr>
          </a:p>
          <a:p>
            <a:endParaRPr lang="en-US" sz="1200" dirty="0"/>
          </a:p>
          <a:p>
            <a:endParaRPr lang="en-US" sz="1200" dirty="0"/>
          </a:p>
        </p:txBody>
      </p:sp>
      <p:sp>
        <p:nvSpPr>
          <p:cNvPr id="4" name="Slide Number Placeholder 3"/>
          <p:cNvSpPr>
            <a:spLocks noGrp="1"/>
          </p:cNvSpPr>
          <p:nvPr>
            <p:ph type="sldNum" sz="quarter" idx="10"/>
          </p:nvPr>
        </p:nvSpPr>
        <p:spPr/>
        <p:txBody>
          <a:bodyPr/>
          <a:lstStyle/>
          <a:p>
            <a:fld id="{5D66E107-12D1-4ED9-9D14-E6D9318D7785}"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4499774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7982B02-0F48-47AA-A4EE-06378AA5A1D6}" type="slidenum">
              <a:rPr lang="en-US" smtClean="0"/>
              <a:t>26</a:t>
            </a:fld>
            <a:endParaRPr lang="en-US"/>
          </a:p>
        </p:txBody>
      </p:sp>
    </p:spTree>
    <p:extLst>
      <p:ext uri="{BB962C8B-B14F-4D97-AF65-F5344CB8AC3E}">
        <p14:creationId xmlns:p14="http://schemas.microsoft.com/office/powerpoint/2010/main" val="2593164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a:effectLst/>
                <a:latin typeface="+mn-lt"/>
                <a:ea typeface="Times New Roman"/>
                <a:cs typeface="Calibri"/>
              </a:rPr>
              <a:t>Consent cannot be given by someone who is intoxicated, unconscious, or otherwise considered incapable of giving their consent. This includes alcohol, drugs, anything that impairs</a:t>
            </a:r>
            <a:r>
              <a:rPr lang="en-CA" sz="1200" baseline="0" dirty="0">
                <a:effectLst/>
                <a:latin typeface="+mn-lt"/>
                <a:ea typeface="Times New Roman"/>
                <a:cs typeface="Calibri"/>
              </a:rPr>
              <a:t> judgment.  This can also be true of someone who is sober – watch body language as well as what they are saying.</a:t>
            </a:r>
            <a:endParaRPr lang="en-US" dirty="0"/>
          </a:p>
        </p:txBody>
      </p:sp>
      <p:sp>
        <p:nvSpPr>
          <p:cNvPr id="4" name="Slide Number Placeholder 3"/>
          <p:cNvSpPr>
            <a:spLocks noGrp="1"/>
          </p:cNvSpPr>
          <p:nvPr>
            <p:ph type="sldNum" sz="quarter" idx="10"/>
          </p:nvPr>
        </p:nvSpPr>
        <p:spPr/>
        <p:txBody>
          <a:bodyPr/>
          <a:lstStyle/>
          <a:p>
            <a:fld id="{61F7BD70-9381-4018-B304-D59BBD6383A0}" type="slidenum">
              <a:rPr lang="en-US" smtClean="0"/>
              <a:t>3</a:t>
            </a:fld>
            <a:endParaRPr lang="en-US"/>
          </a:p>
        </p:txBody>
      </p:sp>
    </p:spTree>
    <p:extLst>
      <p:ext uri="{BB962C8B-B14F-4D97-AF65-F5344CB8AC3E}">
        <p14:creationId xmlns:p14="http://schemas.microsoft.com/office/powerpoint/2010/main" val="1530179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3"/>
              </a:rPr>
              <a:t>https://www.youtube.com/watch?v=raxPKklDF2k</a:t>
            </a:r>
            <a:endParaRPr lang="en-US" sz="1200"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Before: Here’s a short video that helps describe</a:t>
            </a:r>
            <a:r>
              <a:rPr lang="en-US" baseline="0" dirty="0"/>
              <a:t> the concept of consent.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97982B02-0F48-47AA-A4EE-06378AA5A1D6}" type="slidenum">
              <a:rPr lang="en-US" smtClean="0"/>
              <a:t>4</a:t>
            </a:fld>
            <a:endParaRPr lang="en-US"/>
          </a:p>
        </p:txBody>
      </p:sp>
    </p:spTree>
    <p:extLst>
      <p:ext uri="{BB962C8B-B14F-4D97-AF65-F5344CB8AC3E}">
        <p14:creationId xmlns:p14="http://schemas.microsoft.com/office/powerpoint/2010/main" val="3092196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Ask:</a:t>
            </a:r>
            <a:r>
              <a:rPr lang="en-CA" baseline="0" dirty="0"/>
              <a:t> What is contraception?</a:t>
            </a:r>
          </a:p>
          <a:p>
            <a:endParaRPr lang="en-CA" baseline="0" dirty="0"/>
          </a:p>
          <a:p>
            <a:r>
              <a:rPr lang="en-CA" baseline="0" dirty="0"/>
              <a:t>Answer:  Methods to prevent pregnancy</a:t>
            </a:r>
          </a:p>
          <a:p>
            <a:endParaRPr lang="en-CA" baseline="0" dirty="0"/>
          </a:p>
          <a:p>
            <a:r>
              <a:rPr lang="en-CA" baseline="0" dirty="0"/>
              <a:t>At this point we will go through some of the most common and reliable methods of contraception. (click through next few slides) </a:t>
            </a:r>
            <a:endParaRPr lang="en-CA" dirty="0"/>
          </a:p>
          <a:p>
            <a:endParaRPr lang="en-CA" dirty="0"/>
          </a:p>
        </p:txBody>
      </p:sp>
      <p:sp>
        <p:nvSpPr>
          <p:cNvPr id="4" name="Slide Number Placeholder 3"/>
          <p:cNvSpPr>
            <a:spLocks noGrp="1"/>
          </p:cNvSpPr>
          <p:nvPr>
            <p:ph type="sldNum" sz="quarter" idx="10"/>
          </p:nvPr>
        </p:nvSpPr>
        <p:spPr/>
        <p:txBody>
          <a:bodyPr/>
          <a:lstStyle/>
          <a:p>
            <a:fld id="{97982B02-0F48-47AA-A4EE-06378AA5A1D6}" type="slidenum">
              <a:rPr lang="en-US" smtClean="0"/>
              <a:t>5</a:t>
            </a:fld>
            <a:endParaRPr lang="en-US"/>
          </a:p>
        </p:txBody>
      </p:sp>
    </p:spTree>
    <p:extLst>
      <p:ext uri="{BB962C8B-B14F-4D97-AF65-F5344CB8AC3E}">
        <p14:creationId xmlns:p14="http://schemas.microsoft.com/office/powerpoint/2010/main" val="1758732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What does Abstinence mean to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There </a:t>
            </a:r>
            <a:r>
              <a:rPr kumimoji="0" lang="en-CA" sz="1200" b="0" i="0" u="none" strike="noStrike" kern="1200" cap="none" spc="0" normalizeH="0" baseline="0" noProof="0" dirty="0">
                <a:ln>
                  <a:noFill/>
                </a:ln>
                <a:solidFill>
                  <a:prstClr val="black"/>
                </a:solidFill>
                <a:effectLst/>
                <a:uLnTx/>
                <a:uFillTx/>
                <a:latin typeface="+mn-lt"/>
                <a:ea typeface="+mn-ea"/>
                <a:cs typeface="+mn-cs"/>
              </a:rPr>
              <a:t>are differing views on the definition of abstinence.</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CA" sz="1200" b="0" i="0" u="none" strike="noStrike" kern="1200" cap="none" spc="0" normalizeH="0" baseline="0" noProof="0" dirty="0">
                <a:ln>
                  <a:noFill/>
                </a:ln>
                <a:solidFill>
                  <a:prstClr val="black"/>
                </a:solidFill>
                <a:effectLst/>
                <a:uLnTx/>
                <a:uFillTx/>
                <a:latin typeface="+mn-lt"/>
                <a:ea typeface="+mn-ea"/>
                <a:cs typeface="+mn-cs"/>
              </a:rPr>
              <a:t>Discuss setting limits.</a:t>
            </a:r>
            <a:r>
              <a:rPr kumimoji="0" lang="en-US" sz="1200" b="0" i="0" u="none" strike="noStrike" kern="1200" cap="none" spc="0" normalizeH="0" baseline="0" noProof="0" dirty="0">
                <a:ln>
                  <a:noFill/>
                </a:ln>
                <a:solidFill>
                  <a:prstClr val="black"/>
                </a:solidFill>
                <a:effectLst/>
                <a:uLnTx/>
                <a:uFillTx/>
                <a:latin typeface="+mn-lt"/>
                <a:ea typeface="+mn-ea"/>
                <a:cs typeface="+mn-cs"/>
              </a:rPr>
              <a:t> Ask class to describe what this means</a:t>
            </a:r>
            <a:r>
              <a:rPr kumimoji="0" lang="en-CA" sz="1200" b="0" i="0" u="none" strike="noStrike" kern="1200" cap="none" spc="0" normalizeH="0" baseline="0" noProof="0" dirty="0">
                <a:ln>
                  <a:noFill/>
                </a:ln>
                <a:solidFill>
                  <a:prstClr val="black"/>
                </a:solidFill>
                <a:effectLst/>
                <a:uLnTx/>
                <a:uFillTx/>
                <a:latin typeface="+mn-lt"/>
                <a:ea typeface="+mn-ea"/>
                <a:cs typeface="+mn-cs"/>
              </a:rPr>
              <a:t>.</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CA" sz="1200" b="0" i="0" u="none" strike="noStrike" kern="1200" cap="none" spc="0" normalizeH="0" baseline="0" noProof="0" dirty="0">
                <a:ln>
                  <a:noFill/>
                </a:ln>
                <a:solidFill>
                  <a:prstClr val="black"/>
                </a:solidFill>
                <a:effectLst/>
                <a:uLnTx/>
                <a:uFillTx/>
                <a:latin typeface="+mn-lt"/>
                <a:ea typeface="+mn-ea"/>
                <a:cs typeface="+mn-cs"/>
              </a:rPr>
              <a:t>People have to set limits for themselves, and </a:t>
            </a:r>
            <a:r>
              <a:rPr kumimoji="0" lang="en-CA" sz="1200" b="0" i="0" u="none" strike="noStrike" kern="1200" cap="none" spc="0" normalizeH="0" baseline="0" noProof="0" dirty="0">
                <a:ln>
                  <a:noFill/>
                </a:ln>
                <a:solidFill>
                  <a:srgbClr val="FF0000"/>
                </a:solidFill>
                <a:effectLst/>
                <a:uLnTx/>
                <a:uFillTx/>
                <a:latin typeface="+mn-lt"/>
                <a:ea typeface="+mn-ea"/>
                <a:cs typeface="+mn-cs"/>
              </a:rPr>
              <a:t>communicate those limits to their partner.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This is the only 100% proven effective option for contraception. It is a great method for the beginning stage of a relationship to test understanding and feelings for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There must not be any skin to skin contact in the genital area to be confident about pregnancy prevention and to prevent sexually transmitted infections.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When practicing oral sex, remember that mouth to genital contact can lead to sexually transmitted infections.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Also remember that sperm can travel and they have the ability to find their way into the vagina if ejaculation takes place at the entrance of the vagina. Be sure to keep a condom available, just in case you may need it.</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NB : Abstinence is only</a:t>
            </a:r>
            <a:r>
              <a:rPr kumimoji="0" lang="en-US" sz="1200" b="0" i="0" u="none" strike="noStrike" kern="1200" cap="none" spc="0" normalizeH="0" baseline="0" noProof="0" dirty="0">
                <a:ln>
                  <a:noFill/>
                </a:ln>
                <a:solidFill>
                  <a:prstClr val="black"/>
                </a:solidFill>
                <a:effectLst/>
                <a:uLnTx/>
                <a:uFillTx/>
                <a:latin typeface="+mn-lt"/>
                <a:ea typeface="+mn-ea"/>
                <a:cs typeface="+mn-cs"/>
              </a:rPr>
              <a:t> 100% effective against pregnancy and STIs if there is </a:t>
            </a:r>
            <a:r>
              <a:rPr kumimoji="0" lang="en-US" sz="1200" b="1" i="0" u="none" strike="noStrike" kern="1200" cap="none" spc="0" normalizeH="0" baseline="0" noProof="0" dirty="0">
                <a:ln>
                  <a:noFill/>
                </a:ln>
                <a:solidFill>
                  <a:prstClr val="black"/>
                </a:solidFill>
                <a:effectLst/>
                <a:uLnTx/>
                <a:uFillTx/>
                <a:latin typeface="+mn-lt"/>
                <a:ea typeface="+mn-ea"/>
                <a:cs typeface="+mn-cs"/>
              </a:rPr>
              <a:t>NO </a:t>
            </a:r>
            <a:r>
              <a:rPr kumimoji="0" lang="en-US" sz="1200" b="0" i="0" u="none" strike="noStrike" kern="1200" cap="none" spc="0" normalizeH="0" baseline="0" noProof="0" dirty="0">
                <a:ln>
                  <a:noFill/>
                </a:ln>
                <a:solidFill>
                  <a:prstClr val="black"/>
                </a:solidFill>
                <a:effectLst/>
                <a:uLnTx/>
                <a:uFillTx/>
                <a:latin typeface="+mn-lt"/>
                <a:ea typeface="+mn-ea"/>
                <a:cs typeface="+mn-cs"/>
              </a:rPr>
              <a:t>sexual </a:t>
            </a:r>
            <a:r>
              <a:rPr kumimoji="0" lang="en-US" sz="1200" b="0" i="0" u="none" strike="noStrike" kern="1200" cap="none" spc="0" normalizeH="0" baseline="0" noProof="0" dirty="0" err="1">
                <a:ln>
                  <a:noFill/>
                </a:ln>
                <a:solidFill>
                  <a:prstClr val="black"/>
                </a:solidFill>
                <a:effectLst/>
                <a:uLnTx/>
                <a:uFillTx/>
                <a:latin typeface="+mn-lt"/>
                <a:ea typeface="+mn-ea"/>
                <a:cs typeface="+mn-cs"/>
              </a:rPr>
              <a:t>behaviour</a:t>
            </a:r>
            <a:r>
              <a:rPr kumimoji="0" lang="en-US" sz="1200" b="0" i="0" u="none" strike="noStrike" kern="1200" cap="none" spc="0" normalizeH="0" baseline="0" noProof="0" dirty="0">
                <a:ln>
                  <a:noFill/>
                </a:ln>
                <a:solidFill>
                  <a:prstClr val="black"/>
                </a:solidFill>
                <a:effectLst/>
                <a:uLnTx/>
                <a:uFillTx/>
                <a:latin typeface="+mn-lt"/>
                <a:ea typeface="+mn-ea"/>
                <a:cs typeface="+mn-cs"/>
              </a:rPr>
              <a:t> including skin to genital contact, genital to genital contact or exchange of bodily fluids.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Why is abstinence a good choice?</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CA" sz="1200" b="0" i="0" u="none" strike="noStrike" kern="1200" cap="none" spc="0" normalizeH="0" baseline="0" noProof="0" dirty="0">
                <a:ln>
                  <a:noFill/>
                </a:ln>
                <a:solidFill>
                  <a:prstClr val="black"/>
                </a:solidFill>
                <a:effectLst/>
                <a:uLnTx/>
                <a:uFillTx/>
                <a:latin typeface="+mn-lt"/>
                <a:ea typeface="+mn-ea"/>
                <a:cs typeface="+mn-cs"/>
              </a:rPr>
              <a:t>Effective protection from STIs and pregnancy.</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CA" sz="1200" b="0" i="0" u="none" strike="noStrike" kern="1200" cap="none" spc="0" normalizeH="0" baseline="0" noProof="0" dirty="0">
                <a:ln>
                  <a:noFill/>
                </a:ln>
                <a:solidFill>
                  <a:prstClr val="black"/>
                </a:solidFill>
                <a:effectLst/>
                <a:uLnTx/>
                <a:uFillTx/>
                <a:latin typeface="+mn-lt"/>
                <a:ea typeface="+mn-ea"/>
                <a:cs typeface="+mn-cs"/>
              </a:rPr>
              <a:t>Not ready for sex or not interested in the stress that is involved in having intercourse at an early age.</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CA" sz="1200" b="0" i="0" u="none" strike="noStrike" kern="1200" cap="none" spc="0" normalizeH="0" baseline="0" noProof="0" dirty="0">
                <a:ln>
                  <a:noFill/>
                </a:ln>
                <a:solidFill>
                  <a:prstClr val="black"/>
                </a:solidFill>
                <a:effectLst/>
                <a:uLnTx/>
                <a:uFillTx/>
                <a:latin typeface="+mn-lt"/>
                <a:ea typeface="+mn-ea"/>
                <a:cs typeface="+mn-cs"/>
              </a:rPr>
              <a:t>Wanting to spend time on other things; being focused on personal goals; sports, friends and to focus on personal growth</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CA" sz="1200" b="0" i="0" u="none" strike="noStrike" kern="1200" cap="none" spc="0" normalizeH="0" baseline="0" noProof="0" dirty="0">
                <a:ln>
                  <a:noFill/>
                </a:ln>
                <a:solidFill>
                  <a:prstClr val="black"/>
                </a:solidFill>
                <a:effectLst/>
                <a:uLnTx/>
                <a:uFillTx/>
                <a:latin typeface="+mn-lt"/>
                <a:ea typeface="+mn-ea"/>
                <a:cs typeface="+mn-cs"/>
              </a:rPr>
              <a:t>Religious beliefs, cultural beliefs; self-worth.</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CA"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CA" sz="1200" b="0" i="0" u="none" strike="noStrike" kern="1200" cap="none" spc="0" normalizeH="0" baseline="0" noProof="0" dirty="0">
              <a:ln>
                <a:noFill/>
              </a:ln>
              <a:solidFill>
                <a:srgbClr val="FF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srgbClr val="FF0000"/>
              </a:solidFill>
              <a:effectLst/>
              <a:uLnTx/>
              <a:uFillTx/>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61F7BD70-9381-4018-B304-D59BBD6383A0}" type="slidenum">
              <a:rPr lang="en-US" smtClean="0"/>
              <a:t>6</a:t>
            </a:fld>
            <a:endParaRPr lang="en-US"/>
          </a:p>
        </p:txBody>
      </p:sp>
    </p:spTree>
    <p:extLst>
      <p:ext uri="{BB962C8B-B14F-4D97-AF65-F5344CB8AC3E}">
        <p14:creationId xmlns:p14="http://schemas.microsoft.com/office/powerpoint/2010/main" val="2458065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Barrier methods of contraception work by creating a physical barrier between sperm and egg cells so that fertilization cannot occur</a:t>
            </a:r>
            <a:r>
              <a:rPr lang="en-US" baseline="0" dirty="0"/>
              <a:t>. They also protect against </a:t>
            </a:r>
            <a:r>
              <a:rPr lang="en-US" baseline="0" dirty="0" err="1"/>
              <a:t>STIs</a:t>
            </a:r>
            <a:endParaRPr lang="en-US" dirty="0"/>
          </a:p>
          <a:p>
            <a:endParaRPr lang="en-CA" dirty="0"/>
          </a:p>
        </p:txBody>
      </p:sp>
      <p:sp>
        <p:nvSpPr>
          <p:cNvPr id="4" name="Slide Number Placeholder 3"/>
          <p:cNvSpPr>
            <a:spLocks noGrp="1"/>
          </p:cNvSpPr>
          <p:nvPr>
            <p:ph type="sldNum" sz="quarter" idx="10"/>
          </p:nvPr>
        </p:nvSpPr>
        <p:spPr/>
        <p:txBody>
          <a:bodyPr/>
          <a:lstStyle/>
          <a:p>
            <a:fld id="{97982B02-0F48-47AA-A4EE-06378AA5A1D6}" type="slidenum">
              <a:rPr lang="en-US" smtClean="0"/>
              <a:t>7</a:t>
            </a:fld>
            <a:endParaRPr lang="en-US"/>
          </a:p>
        </p:txBody>
      </p:sp>
    </p:spTree>
    <p:extLst>
      <p:ext uri="{BB962C8B-B14F-4D97-AF65-F5344CB8AC3E}">
        <p14:creationId xmlns:p14="http://schemas.microsoft.com/office/powerpoint/2010/main" val="2812063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rPr>
              <a:t>What is it?</a:t>
            </a:r>
            <a:endParaRPr kumimoji="0" lang="en-US" sz="1200" b="0" i="0" u="none" strike="noStrike" kern="1200" cap="none" spc="0" normalizeH="0" baseline="0" noProof="0" dirty="0">
              <a:ln>
                <a:noFill/>
              </a:ln>
              <a:solidFill>
                <a:prstClr val="black"/>
              </a:solidFill>
              <a:effectLst/>
              <a:uLnTx/>
              <a:uFillTx/>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rPr>
              <a:t> The condom is a latex cover which fits over the erect penis and prevents direct contact between the penis and vagina.</a:t>
            </a:r>
            <a:endParaRPr kumimoji="0" lang="en-US" sz="1200" b="1" i="0" u="none" strike="noStrike" kern="1200" cap="none" spc="0" normalizeH="0" baseline="0" noProof="0" dirty="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rPr>
              <a:t>How does this method work?</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rPr>
              <a:t>It is a barrier method - prevents sperm from getting into the vagina and fertilizing the egg.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rPr>
              <a:t>Why would someone choose this method?</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rPr>
              <a:t>Easy to get, no prescription needed, not expensive. </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rPr>
              <a:t>Reversible method </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rPr>
              <a:t>Only method, besides abstinence,  that offers contraception and STI prevention for oral sex and intercourse.</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rPr>
              <a:t>Comes in different sizes, </a:t>
            </a:r>
            <a:r>
              <a:rPr kumimoji="0" lang="en-US" sz="1200" b="0" i="0" u="none" strike="noStrike" kern="1200" cap="none" spc="0" normalizeH="0" baseline="0" noProof="0" dirty="0" err="1">
                <a:ln>
                  <a:noFill/>
                </a:ln>
                <a:solidFill>
                  <a:prstClr val="black"/>
                </a:solidFill>
                <a:effectLst/>
                <a:uLnTx/>
                <a:uFillTx/>
                <a:latin typeface="+mn-lt"/>
              </a:rPr>
              <a:t>colours</a:t>
            </a:r>
            <a:r>
              <a:rPr kumimoji="0" lang="en-US" sz="1200" b="0" i="0" u="none" strike="noStrike" kern="1200" cap="none" spc="0" normalizeH="0" baseline="0" noProof="0" dirty="0">
                <a:ln>
                  <a:noFill/>
                </a:ln>
                <a:solidFill>
                  <a:prstClr val="black"/>
                </a:solidFill>
                <a:effectLst/>
                <a:uLnTx/>
                <a:uFillTx/>
                <a:latin typeface="+mn-lt"/>
              </a:rPr>
              <a:t>, </a:t>
            </a:r>
            <a:r>
              <a:rPr kumimoji="0" lang="en-US" sz="1200" b="0" i="0" u="none" strike="noStrike" kern="1200" cap="none" spc="0" normalizeH="0" baseline="0" noProof="0" dirty="0" err="1">
                <a:ln>
                  <a:noFill/>
                </a:ln>
                <a:solidFill>
                  <a:prstClr val="black"/>
                </a:solidFill>
                <a:effectLst/>
                <a:uLnTx/>
                <a:uFillTx/>
                <a:latin typeface="+mn-lt"/>
              </a:rPr>
              <a:t>flavours</a:t>
            </a:r>
            <a:r>
              <a:rPr kumimoji="0" lang="en-US" sz="1200" b="0" i="0" u="none" strike="noStrike" kern="1200" cap="none" spc="0" normalizeH="0" baseline="0" noProof="0" dirty="0">
                <a:ln>
                  <a:noFill/>
                </a:ln>
                <a:solidFill>
                  <a:prstClr val="black"/>
                </a:solidFill>
                <a:effectLst/>
                <a:uLnTx/>
                <a:uFillTx/>
                <a:latin typeface="+mn-lt"/>
              </a:rPr>
              <a:t> </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rPr>
              <a:t>97% effective when used properly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mn-lt"/>
              </a:rPr>
              <a:t>Cost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rPr>
              <a:t>Ask your school nurse how to access condoms for free!</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rPr>
              <a:t>IF YOU HAVE A LATEX ALLERGY:  Polyurethane latex free condoms can also be provided for free.  Ask your school nurse! </a:t>
            </a:r>
          </a:p>
        </p:txBody>
      </p:sp>
      <p:sp>
        <p:nvSpPr>
          <p:cNvPr id="4" name="Slide Number Placeholder 3"/>
          <p:cNvSpPr>
            <a:spLocks noGrp="1"/>
          </p:cNvSpPr>
          <p:nvPr>
            <p:ph type="sldNum" sz="quarter" idx="10"/>
          </p:nvPr>
        </p:nvSpPr>
        <p:spPr/>
        <p:txBody>
          <a:bodyPr/>
          <a:lstStyle/>
          <a:p>
            <a:fld id="{61F7BD70-9381-4018-B304-D59BBD6383A0}" type="slidenum">
              <a:rPr lang="en-US" smtClean="0"/>
              <a:t>8</a:t>
            </a:fld>
            <a:endParaRPr lang="en-US"/>
          </a:p>
        </p:txBody>
      </p:sp>
    </p:spTree>
    <p:extLst>
      <p:ext uri="{BB962C8B-B14F-4D97-AF65-F5344CB8AC3E}">
        <p14:creationId xmlns:p14="http://schemas.microsoft.com/office/powerpoint/2010/main" val="1078191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hlinkClick r:id="rId3"/>
              </a:rPr>
              <a:t>https://www.youtube.com/watch?v=fbo9_0IgcFA</a:t>
            </a:r>
            <a:endParaRPr lang="en-CA" dirty="0"/>
          </a:p>
          <a:p>
            <a:endParaRPr lang="en-CA" dirty="0"/>
          </a:p>
          <a:p>
            <a:r>
              <a:rPr lang="en-CA" dirty="0"/>
              <a:t>Although</a:t>
            </a:r>
            <a:r>
              <a:rPr lang="en-CA" baseline="0" dirty="0"/>
              <a:t> most people think using a condom is fairly straight forward, f</a:t>
            </a:r>
            <a:r>
              <a:rPr lang="en-CA" dirty="0"/>
              <a:t>ailure</a:t>
            </a:r>
            <a:r>
              <a:rPr lang="en-CA" baseline="0" dirty="0"/>
              <a:t> rates from condoms are often related to improper use. </a:t>
            </a:r>
          </a:p>
          <a:p>
            <a:endParaRPr lang="en-CA" baseline="0" dirty="0"/>
          </a:p>
          <a:p>
            <a:r>
              <a:rPr lang="en-CA" baseline="0" dirty="0"/>
              <a:t>If comfortable,  you can do a condom use demonstration with Penis demonstrator. Otherwise show this video.</a:t>
            </a:r>
          </a:p>
          <a:p>
            <a:endParaRPr lang="en-CA" baseline="0" dirty="0">
              <a:solidFill>
                <a:srgbClr val="FF0000"/>
              </a:solidFill>
            </a:endParaRPr>
          </a:p>
        </p:txBody>
      </p:sp>
      <p:sp>
        <p:nvSpPr>
          <p:cNvPr id="4" name="Slide Number Placeholder 3"/>
          <p:cNvSpPr>
            <a:spLocks noGrp="1"/>
          </p:cNvSpPr>
          <p:nvPr>
            <p:ph type="sldNum" sz="quarter" idx="10"/>
          </p:nvPr>
        </p:nvSpPr>
        <p:spPr/>
        <p:txBody>
          <a:bodyPr/>
          <a:lstStyle/>
          <a:p>
            <a:fld id="{61F7BD70-9381-4018-B304-D59BBD6383A0}" type="slidenum">
              <a:rPr lang="en-US" smtClean="0"/>
              <a:t>9</a:t>
            </a:fld>
            <a:endParaRPr lang="en-US"/>
          </a:p>
        </p:txBody>
      </p:sp>
    </p:spTree>
    <p:extLst>
      <p:ext uri="{BB962C8B-B14F-4D97-AF65-F5344CB8AC3E}">
        <p14:creationId xmlns:p14="http://schemas.microsoft.com/office/powerpoint/2010/main" val="2644558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56556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A2BC11-3607-470D-BA18-BEB46717AD88}" type="datetimeFigureOut">
              <a:rPr lang="en-US" smtClean="0"/>
              <a:t>2023-05-30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3962400" y="6356350"/>
            <a:ext cx="457200" cy="365125"/>
          </a:xfrm>
          <a:prstGeom prst="rect">
            <a:avLst/>
          </a:prstGeom>
        </p:spPr>
        <p:txBody>
          <a:bodyPr/>
          <a:lstStyle/>
          <a:p>
            <a:fld id="{E50E9712-9639-4E1F-B3B6-7D6E0AA13532}" type="slidenum">
              <a:rPr lang="en-US" smtClean="0"/>
              <a:t>‹#›</a:t>
            </a:fld>
            <a:endParaRPr lang="en-US"/>
          </a:p>
        </p:txBody>
      </p:sp>
    </p:spTree>
    <p:extLst>
      <p:ext uri="{BB962C8B-B14F-4D97-AF65-F5344CB8AC3E}">
        <p14:creationId xmlns:p14="http://schemas.microsoft.com/office/powerpoint/2010/main" val="2642972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059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0"/>
            <a:ext cx="6019800" cy="5059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A2BC11-3607-470D-BA18-BEB46717AD88}" type="datetimeFigureOut">
              <a:rPr lang="en-US" smtClean="0"/>
              <a:t>2023-05-30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3962400" y="6356350"/>
            <a:ext cx="457200" cy="365125"/>
          </a:xfrm>
          <a:prstGeom prst="rect">
            <a:avLst/>
          </a:prstGeom>
        </p:spPr>
        <p:txBody>
          <a:bodyPr/>
          <a:lstStyle/>
          <a:p>
            <a:fld id="{E50E9712-9639-4E1F-B3B6-7D6E0AA13532}" type="slidenum">
              <a:rPr lang="en-US" smtClean="0"/>
              <a:t>‹#›</a:t>
            </a:fld>
            <a:endParaRPr lang="en-US"/>
          </a:p>
        </p:txBody>
      </p:sp>
    </p:spTree>
    <p:extLst>
      <p:ext uri="{BB962C8B-B14F-4D97-AF65-F5344CB8AC3E}">
        <p14:creationId xmlns:p14="http://schemas.microsoft.com/office/powerpoint/2010/main" val="354769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28595AD-88AF-4825-B7CD-817BE1CA4205}" type="datetimeFigureOut">
              <a:rPr lang="en-US" smtClean="0"/>
              <a:t>2023-05-30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98DD30-0364-4560-99DB-A38874647511}" type="slidenum">
              <a:rPr lang="en-US" smtClean="0"/>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2379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A2BC11-3607-470D-BA18-BEB46717AD88}" type="datetimeFigureOut">
              <a:rPr lang="en-US" smtClean="0"/>
              <a:t>2023-05-30</a:t>
            </a:fld>
            <a:endParaRPr lang="en-US"/>
          </a:p>
        </p:txBody>
      </p:sp>
      <p:sp>
        <p:nvSpPr>
          <p:cNvPr id="5" name="Footer Placeholder 4"/>
          <p:cNvSpPr>
            <a:spLocks noGrp="1"/>
          </p:cNvSpPr>
          <p:nvPr>
            <p:ph type="ftr" sz="quarter" idx="11"/>
          </p:nvPr>
        </p:nvSpPr>
        <p:spPr/>
        <p:txBody>
          <a:bodyPr/>
          <a:lstStyle/>
          <a:p>
            <a:endParaRPr lang="en-US"/>
          </a:p>
        </p:txBody>
      </p:sp>
      <p:sp>
        <p:nvSpPr>
          <p:cNvPr id="8" name="Slide Number Placeholder 4"/>
          <p:cNvSpPr>
            <a:spLocks noGrp="1"/>
          </p:cNvSpPr>
          <p:nvPr>
            <p:ph type="sldNum" sz="quarter" idx="12"/>
          </p:nvPr>
        </p:nvSpPr>
        <p:spPr>
          <a:xfrm>
            <a:off x="3962400" y="6356350"/>
            <a:ext cx="533400" cy="365125"/>
          </a:xfrm>
          <a:prstGeom prst="rect">
            <a:avLst/>
          </a:prstGeom>
        </p:spPr>
        <p:txBody>
          <a:bodyPr/>
          <a:lstStyle/>
          <a:p>
            <a:fld id="{E50E9712-9639-4E1F-B3B6-7D6E0AA13532}" type="slidenum">
              <a:rPr lang="en-US" smtClean="0"/>
              <a:t>‹#›</a:t>
            </a:fld>
            <a:endParaRPr lang="en-US" dirty="0"/>
          </a:p>
        </p:txBody>
      </p:sp>
    </p:spTree>
    <p:extLst>
      <p:ext uri="{BB962C8B-B14F-4D97-AF65-F5344CB8AC3E}">
        <p14:creationId xmlns:p14="http://schemas.microsoft.com/office/powerpoint/2010/main" val="3974680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A2BC11-3607-470D-BA18-BEB46717AD88}" type="datetimeFigureOut">
              <a:rPr lang="en-US" smtClean="0"/>
              <a:t>2023-05-30</a:t>
            </a:fld>
            <a:endParaRPr lang="en-US"/>
          </a:p>
        </p:txBody>
      </p:sp>
      <p:sp>
        <p:nvSpPr>
          <p:cNvPr id="5" name="Footer Placeholder 4"/>
          <p:cNvSpPr>
            <a:spLocks noGrp="1"/>
          </p:cNvSpPr>
          <p:nvPr>
            <p:ph type="ftr" sz="quarter" idx="11"/>
          </p:nvPr>
        </p:nvSpPr>
        <p:spPr/>
        <p:txBody>
          <a:bodyPr/>
          <a:lstStyle/>
          <a:p>
            <a:endParaRPr lang="en-US"/>
          </a:p>
        </p:txBody>
      </p:sp>
      <p:sp>
        <p:nvSpPr>
          <p:cNvPr id="7" name="Slide Number Placeholder 4"/>
          <p:cNvSpPr>
            <a:spLocks noGrp="1"/>
          </p:cNvSpPr>
          <p:nvPr>
            <p:ph type="sldNum" sz="quarter" idx="12"/>
          </p:nvPr>
        </p:nvSpPr>
        <p:spPr>
          <a:xfrm>
            <a:off x="3962400" y="6356350"/>
            <a:ext cx="533400" cy="365125"/>
          </a:xfrm>
          <a:prstGeom prst="rect">
            <a:avLst/>
          </a:prstGeom>
        </p:spPr>
        <p:txBody>
          <a:bodyPr/>
          <a:lstStyle/>
          <a:p>
            <a:fld id="{E50E9712-9639-4E1F-B3B6-7D6E0AA13532}" type="slidenum">
              <a:rPr lang="en-US" smtClean="0"/>
              <a:t>‹#›</a:t>
            </a:fld>
            <a:endParaRPr lang="en-US"/>
          </a:p>
        </p:txBody>
      </p:sp>
    </p:spTree>
    <p:extLst>
      <p:ext uri="{BB962C8B-B14F-4D97-AF65-F5344CB8AC3E}">
        <p14:creationId xmlns:p14="http://schemas.microsoft.com/office/powerpoint/2010/main" val="1543646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9906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8A2BC11-3607-470D-BA18-BEB46717AD88}" type="datetimeFigureOut">
              <a:rPr lang="en-US" smtClean="0"/>
              <a:t>2023-05-30</a:t>
            </a:fld>
            <a:endParaRPr lang="en-US"/>
          </a:p>
        </p:txBody>
      </p:sp>
      <p:sp>
        <p:nvSpPr>
          <p:cNvPr id="6" name="Footer Placeholder 5"/>
          <p:cNvSpPr>
            <a:spLocks noGrp="1"/>
          </p:cNvSpPr>
          <p:nvPr>
            <p:ph type="ftr" sz="quarter" idx="11"/>
          </p:nvPr>
        </p:nvSpPr>
        <p:spPr/>
        <p:txBody>
          <a:bodyPr/>
          <a:lstStyle/>
          <a:p>
            <a:endParaRPr lang="en-US"/>
          </a:p>
        </p:txBody>
      </p:sp>
      <p:sp>
        <p:nvSpPr>
          <p:cNvPr id="8" name="Slide Number Placeholder 4"/>
          <p:cNvSpPr>
            <a:spLocks noGrp="1"/>
          </p:cNvSpPr>
          <p:nvPr>
            <p:ph type="sldNum" sz="quarter" idx="12"/>
          </p:nvPr>
        </p:nvSpPr>
        <p:spPr>
          <a:xfrm>
            <a:off x="3962400" y="6356350"/>
            <a:ext cx="533400" cy="365125"/>
          </a:xfrm>
          <a:prstGeom prst="rect">
            <a:avLst/>
          </a:prstGeom>
        </p:spPr>
        <p:txBody>
          <a:bodyPr/>
          <a:lstStyle/>
          <a:p>
            <a:fld id="{E50E9712-9639-4E1F-B3B6-7D6E0AA13532}" type="slidenum">
              <a:rPr lang="en-US" smtClean="0"/>
              <a:t>‹#›</a:t>
            </a:fld>
            <a:endParaRPr lang="en-US"/>
          </a:p>
        </p:txBody>
      </p:sp>
    </p:spTree>
    <p:extLst>
      <p:ext uri="{BB962C8B-B14F-4D97-AF65-F5344CB8AC3E}">
        <p14:creationId xmlns:p14="http://schemas.microsoft.com/office/powerpoint/2010/main" val="2787732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9906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8A2BC11-3607-470D-BA18-BEB46717AD88}" type="datetimeFigureOut">
              <a:rPr lang="en-US" smtClean="0"/>
              <a:t>2023-05-30</a:t>
            </a:fld>
            <a:endParaRPr lang="en-US"/>
          </a:p>
        </p:txBody>
      </p:sp>
      <p:sp>
        <p:nvSpPr>
          <p:cNvPr id="8" name="Footer Placeholder 7"/>
          <p:cNvSpPr>
            <a:spLocks noGrp="1"/>
          </p:cNvSpPr>
          <p:nvPr>
            <p:ph type="ftr" sz="quarter" idx="11"/>
          </p:nvPr>
        </p:nvSpPr>
        <p:spPr/>
        <p:txBody>
          <a:bodyPr/>
          <a:lstStyle/>
          <a:p>
            <a:endParaRPr lang="en-US"/>
          </a:p>
        </p:txBody>
      </p:sp>
      <p:sp>
        <p:nvSpPr>
          <p:cNvPr id="10" name="Slide Number Placeholder 4"/>
          <p:cNvSpPr>
            <a:spLocks noGrp="1"/>
          </p:cNvSpPr>
          <p:nvPr>
            <p:ph type="sldNum" sz="quarter" idx="12"/>
          </p:nvPr>
        </p:nvSpPr>
        <p:spPr>
          <a:xfrm>
            <a:off x="3962400" y="6356350"/>
            <a:ext cx="533400" cy="365125"/>
          </a:xfrm>
          <a:prstGeom prst="rect">
            <a:avLst/>
          </a:prstGeom>
        </p:spPr>
        <p:txBody>
          <a:bodyPr/>
          <a:lstStyle/>
          <a:p>
            <a:fld id="{E50E9712-9639-4E1F-B3B6-7D6E0AA13532}" type="slidenum">
              <a:rPr lang="en-US" smtClean="0"/>
              <a:t>‹#›</a:t>
            </a:fld>
            <a:endParaRPr lang="en-US"/>
          </a:p>
        </p:txBody>
      </p:sp>
    </p:spTree>
    <p:extLst>
      <p:ext uri="{BB962C8B-B14F-4D97-AF65-F5344CB8AC3E}">
        <p14:creationId xmlns:p14="http://schemas.microsoft.com/office/powerpoint/2010/main" val="1537147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A2BC11-3607-470D-BA18-BEB46717AD88}" type="datetimeFigureOut">
              <a:rPr lang="en-US" smtClean="0"/>
              <a:t>2023-05-30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3962400" y="6356350"/>
            <a:ext cx="533400" cy="365125"/>
          </a:xfrm>
          <a:prstGeom prst="rect">
            <a:avLst/>
          </a:prstGeom>
        </p:spPr>
        <p:txBody>
          <a:bodyPr/>
          <a:lstStyle/>
          <a:p>
            <a:fld id="{E50E9712-9639-4E1F-B3B6-7D6E0AA13532}" type="slidenum">
              <a:rPr lang="en-US" smtClean="0"/>
              <a:t>‹#›</a:t>
            </a:fld>
            <a:endParaRPr lang="en-US"/>
          </a:p>
        </p:txBody>
      </p:sp>
    </p:spTree>
    <p:extLst>
      <p:ext uri="{BB962C8B-B14F-4D97-AF65-F5344CB8AC3E}">
        <p14:creationId xmlns:p14="http://schemas.microsoft.com/office/powerpoint/2010/main" val="2363886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A2BC11-3607-470D-BA18-BEB46717AD88}" type="datetimeFigureOut">
              <a:rPr lang="en-US" smtClean="0"/>
              <a:t>2023-05-30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3962400" y="6356350"/>
            <a:ext cx="457200" cy="365125"/>
          </a:xfrm>
          <a:prstGeom prst="rect">
            <a:avLst/>
          </a:prstGeom>
        </p:spPr>
        <p:txBody>
          <a:bodyPr/>
          <a:lstStyle/>
          <a:p>
            <a:fld id="{E50E9712-9639-4E1F-B3B6-7D6E0AA13532}" type="slidenum">
              <a:rPr lang="en-US" smtClean="0"/>
              <a:t>‹#›</a:t>
            </a:fld>
            <a:endParaRPr lang="en-US"/>
          </a:p>
        </p:txBody>
      </p:sp>
    </p:spTree>
    <p:extLst>
      <p:ext uri="{BB962C8B-B14F-4D97-AF65-F5344CB8AC3E}">
        <p14:creationId xmlns:p14="http://schemas.microsoft.com/office/powerpoint/2010/main" val="1478415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3008313" cy="1014582"/>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838200"/>
            <a:ext cx="5111750" cy="52577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000251"/>
            <a:ext cx="3008313" cy="4095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8A2BC11-3607-470D-BA18-BEB46717AD88}" type="datetimeFigureOut">
              <a:rPr lang="en-US" smtClean="0"/>
              <a:t>2023-05-30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3962400" y="6356350"/>
            <a:ext cx="457200" cy="365125"/>
          </a:xfrm>
          <a:prstGeom prst="rect">
            <a:avLst/>
          </a:prstGeom>
        </p:spPr>
        <p:txBody>
          <a:bodyPr/>
          <a:lstStyle/>
          <a:p>
            <a:fld id="{E50E9712-9639-4E1F-B3B6-7D6E0AA13532}" type="slidenum">
              <a:rPr lang="en-US" smtClean="0"/>
              <a:t>‹#›</a:t>
            </a:fld>
            <a:endParaRPr lang="en-US"/>
          </a:p>
        </p:txBody>
      </p:sp>
    </p:spTree>
    <p:extLst>
      <p:ext uri="{BB962C8B-B14F-4D97-AF65-F5344CB8AC3E}">
        <p14:creationId xmlns:p14="http://schemas.microsoft.com/office/powerpoint/2010/main" val="2069107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990599"/>
            <a:ext cx="5486400" cy="37369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8A2BC11-3607-470D-BA18-BEB46717AD88}" type="datetimeFigureOut">
              <a:rPr lang="en-US" smtClean="0"/>
              <a:t>2023-05-30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3962400" y="6356350"/>
            <a:ext cx="457200" cy="365125"/>
          </a:xfrm>
          <a:prstGeom prst="rect">
            <a:avLst/>
          </a:prstGeom>
        </p:spPr>
        <p:txBody>
          <a:bodyPr/>
          <a:lstStyle/>
          <a:p>
            <a:fld id="{E50E9712-9639-4E1F-B3B6-7D6E0AA13532}" type="slidenum">
              <a:rPr lang="en-US" smtClean="0"/>
              <a:t>‹#›</a:t>
            </a:fld>
            <a:endParaRPr lang="en-US" dirty="0"/>
          </a:p>
        </p:txBody>
      </p:sp>
    </p:spTree>
    <p:extLst>
      <p:ext uri="{BB962C8B-B14F-4D97-AF65-F5344CB8AC3E}">
        <p14:creationId xmlns:p14="http://schemas.microsoft.com/office/powerpoint/2010/main" val="3584807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09600"/>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935163"/>
            <a:ext cx="8229600" cy="4191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1066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A2BC11-3607-470D-BA18-BEB46717AD88}" type="datetimeFigureOut">
              <a:rPr lang="en-US" smtClean="0"/>
              <a:t>2023-05-30</a:t>
            </a:fld>
            <a:endParaRPr lang="en-US"/>
          </a:p>
        </p:txBody>
      </p:sp>
      <p:sp>
        <p:nvSpPr>
          <p:cNvPr id="5" name="Footer Placeholder 4"/>
          <p:cNvSpPr>
            <a:spLocks noGrp="1"/>
          </p:cNvSpPr>
          <p:nvPr>
            <p:ph type="ftr" sz="quarter" idx="3"/>
          </p:nvPr>
        </p:nvSpPr>
        <p:spPr>
          <a:xfrm>
            <a:off x="1600200" y="6356350"/>
            <a:ext cx="22860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pic>
        <p:nvPicPr>
          <p:cNvPr id="8" name="Picture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0"/>
            <a:ext cx="9144000" cy="795528"/>
          </a:xfrm>
          <a:prstGeom prst="rect">
            <a:avLst/>
          </a:prstGeom>
        </p:spPr>
      </p:pic>
      <p:sp>
        <p:nvSpPr>
          <p:cNvPr id="7" name="Slide Number Placeholder 4"/>
          <p:cNvSpPr>
            <a:spLocks noGrp="1"/>
          </p:cNvSpPr>
          <p:nvPr>
            <p:ph type="sldNum" sz="quarter" idx="4"/>
          </p:nvPr>
        </p:nvSpPr>
        <p:spPr>
          <a:xfrm>
            <a:off x="3962400" y="6356350"/>
            <a:ext cx="533400" cy="365125"/>
          </a:xfrm>
          <a:prstGeom prst="rect">
            <a:avLst/>
          </a:prstGeom>
        </p:spPr>
        <p:txBody>
          <a:bodyPr/>
          <a:lstStyle/>
          <a:p>
            <a:fld id="{E50E9712-9639-4E1F-B3B6-7D6E0AA13532}" type="slidenum">
              <a:rPr lang="en-US" smtClean="0"/>
              <a:t>‹#›</a:t>
            </a:fld>
            <a:endParaRPr lang="en-US" dirty="0"/>
          </a:p>
        </p:txBody>
      </p:sp>
    </p:spTree>
    <p:extLst>
      <p:ext uri="{BB962C8B-B14F-4D97-AF65-F5344CB8AC3E}">
        <p14:creationId xmlns:p14="http://schemas.microsoft.com/office/powerpoint/2010/main" val="2360322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cid:649FDDCC-DC40-40B9-BC63-FAAB23AB2E62"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niagararegion.ca/health"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www.youtube.com/embed/raxPKklDF2k" TargetMode="Externa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Contraception title" title="Contraception title"/>
          <p:cNvSpPr>
            <a:spLocks noGrp="1"/>
          </p:cNvSpPr>
          <p:nvPr>
            <p:ph type="title"/>
          </p:nvPr>
        </p:nvSpPr>
        <p:spPr>
          <a:xfrm>
            <a:off x="457200" y="1447800"/>
            <a:ext cx="8229600" cy="1143000"/>
          </a:xfrm>
        </p:spPr>
        <p:txBody>
          <a:bodyPr>
            <a:normAutofit/>
          </a:bodyPr>
          <a:lstStyle/>
          <a:p>
            <a:pPr algn="ctr"/>
            <a:r>
              <a:rPr lang="en-US" sz="6600" b="1" dirty="0">
                <a:ln w="17780" cmpd="sng">
                  <a:noFill/>
                  <a:prstDash val="solid"/>
                  <a:miter lim="800000"/>
                </a:ln>
                <a:solidFill>
                  <a:schemeClr val="tx2"/>
                </a:solidFill>
                <a:effectLst>
                  <a:outerShdw blurRad="55000" dist="50800" dir="5400000" algn="tl">
                    <a:srgbClr val="000000">
                      <a:alpha val="33000"/>
                    </a:srgbClr>
                  </a:outerShdw>
                </a:effectLst>
              </a:rPr>
              <a:t>Contraception</a:t>
            </a:r>
            <a:endParaRPr lang="en-CA" sz="6600" dirty="0"/>
          </a:p>
        </p:txBody>
      </p:sp>
      <p:sp>
        <p:nvSpPr>
          <p:cNvPr id="3" name="Rectangle 2"/>
          <p:cNvSpPr>
            <a:spLocks noChangeArrowheads="1"/>
          </p:cNvSpPr>
          <p:nvPr/>
        </p:nvSpPr>
        <p:spPr bwMode="auto">
          <a:xfrm flipV="1">
            <a:off x="1591056" y="13855"/>
            <a:ext cx="526694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CA"/>
          </a:p>
        </p:txBody>
      </p:sp>
      <p:pic>
        <p:nvPicPr>
          <p:cNvPr id="1025" name="F80EAC5F-0DDE-4728-997C-839EDB9ADF02" descr="Image of various forms of contraception methods including condoms, birth control pills, pregnacy test and I.U.D (Intrauterine devices)" title="Image of various forms of contraception methods"/>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286000" y="3048000"/>
            <a:ext cx="4978330" cy="3322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489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2251770"/>
            <a:ext cx="4581640" cy="3539430"/>
          </a:xfrm>
          <a:prstGeom prst="rect">
            <a:avLst/>
          </a:prstGeom>
          <a:noFill/>
        </p:spPr>
        <p:txBody>
          <a:bodyPr wrap="square" rtlCol="0">
            <a:spAutoFit/>
          </a:bodyPr>
          <a:lstStyle/>
          <a:p>
            <a:pPr marL="342900" indent="-342900">
              <a:buFont typeface="Arial" panose="020B0604020202020204" pitchFamily="34" charset="0"/>
              <a:buChar char="•"/>
            </a:pPr>
            <a:r>
              <a:rPr lang="en-US" sz="3200" dirty="0"/>
              <a:t>95% effective with proper use</a:t>
            </a:r>
          </a:p>
          <a:p>
            <a:pPr marL="342900" indent="-342900">
              <a:buFont typeface="Arial" panose="020B0604020202020204" pitchFamily="34" charset="0"/>
              <a:buChar char="•"/>
            </a:pPr>
            <a:r>
              <a:rPr lang="en-US" sz="3200" dirty="0"/>
              <a:t>use before ANY genital contact</a:t>
            </a:r>
          </a:p>
          <a:p>
            <a:pPr marL="342900" indent="-342900">
              <a:buFont typeface="Arial" panose="020B0604020202020204" pitchFamily="34" charset="0"/>
              <a:buChar char="•"/>
            </a:pPr>
            <a:r>
              <a:rPr lang="en-US" sz="3200" dirty="0"/>
              <a:t>protection against some STIs</a:t>
            </a:r>
          </a:p>
          <a:p>
            <a:pPr algn="ctr"/>
            <a:endParaRPr lang="en-US" sz="3200" b="1" dirty="0"/>
          </a:p>
        </p:txBody>
      </p:sp>
      <p:sp>
        <p:nvSpPr>
          <p:cNvPr id="2" name="Title 1" descr="Female/Insertive Condom"/>
          <p:cNvSpPr>
            <a:spLocks noGrp="1"/>
          </p:cNvSpPr>
          <p:nvPr>
            <p:ph type="title"/>
          </p:nvPr>
        </p:nvSpPr>
        <p:spPr>
          <a:xfrm>
            <a:off x="304800" y="753737"/>
            <a:ext cx="8229600" cy="990600"/>
          </a:xfrm>
        </p:spPr>
        <p:txBody>
          <a:bodyPr/>
          <a:lstStyle/>
          <a:p>
            <a:pPr algn="ctr"/>
            <a:r>
              <a:rPr lang="en-US" b="1" dirty="0">
                <a:solidFill>
                  <a:schemeClr val="tx2"/>
                </a:solidFill>
                <a:latin typeface="+mn-lt"/>
              </a:rPr>
              <a:t>Female/</a:t>
            </a:r>
            <a:r>
              <a:rPr lang="en-US" b="1" dirty="0" err="1">
                <a:solidFill>
                  <a:schemeClr val="tx2"/>
                </a:solidFill>
                <a:latin typeface="+mn-lt"/>
              </a:rPr>
              <a:t>Insertive</a:t>
            </a:r>
            <a:r>
              <a:rPr lang="en-US" b="1" dirty="0">
                <a:solidFill>
                  <a:schemeClr val="tx2"/>
                </a:solidFill>
                <a:latin typeface="+mn-lt"/>
              </a:rPr>
              <a:t> Condoms</a:t>
            </a:r>
          </a:p>
        </p:txBody>
      </p:sp>
      <p:pic>
        <p:nvPicPr>
          <p:cNvPr id="4100" name="Picture 4" descr="Female/Insertive Condo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1905000"/>
            <a:ext cx="3048000" cy="3951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5465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6705600"/>
          </a:xfrm>
        </p:spPr>
        <p:txBody>
          <a:bodyPr>
            <a:noAutofit/>
          </a:bodyPr>
          <a:lstStyle/>
          <a:p>
            <a:r>
              <a:rPr lang="en-US" sz="4800" b="1" dirty="0">
                <a:solidFill>
                  <a:schemeClr val="tx2"/>
                </a:solidFill>
                <a:latin typeface="+mn-lt"/>
              </a:rPr>
              <a:t>Hormonal</a:t>
            </a:r>
            <a:br>
              <a:rPr lang="en-US" sz="4800" b="1" dirty="0">
                <a:solidFill>
                  <a:schemeClr val="tx2"/>
                </a:solidFill>
                <a:latin typeface="+mn-lt"/>
              </a:rPr>
            </a:br>
            <a:r>
              <a:rPr lang="en-US" sz="4800" b="1" dirty="0">
                <a:solidFill>
                  <a:schemeClr val="tx2"/>
                </a:solidFill>
                <a:latin typeface="+mn-lt"/>
              </a:rPr>
              <a:t>Contraceptives </a:t>
            </a:r>
            <a:br>
              <a:rPr lang="en-US" sz="4800" b="1" dirty="0">
                <a:solidFill>
                  <a:schemeClr val="tx2"/>
                </a:solidFill>
                <a:latin typeface="+mn-lt"/>
              </a:rPr>
            </a:br>
            <a:endParaRPr lang="en-CA" sz="4800" dirty="0">
              <a:latin typeface="+mn-lt"/>
            </a:endParaRPr>
          </a:p>
        </p:txBody>
      </p:sp>
      <p:sp>
        <p:nvSpPr>
          <p:cNvPr id="4" name="Oval 3" descr="&quot;&quot;"/>
          <p:cNvSpPr/>
          <p:nvPr/>
        </p:nvSpPr>
        <p:spPr>
          <a:xfrm>
            <a:off x="6629400" y="1905000"/>
            <a:ext cx="838200" cy="838200"/>
          </a:xfrm>
          <a:prstGeom prst="ellipse">
            <a:avLst/>
          </a:prstGeom>
          <a:solidFill>
            <a:srgbClr val="00496C"/>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CA" sz="6600" dirty="0">
              <a:latin typeface="Arial Rounded MT Bold" pitchFamily="34" charset="0"/>
            </a:endParaRPr>
          </a:p>
        </p:txBody>
      </p:sp>
      <p:sp>
        <p:nvSpPr>
          <p:cNvPr id="5" name="Oval 4" descr="&quot;&quot;"/>
          <p:cNvSpPr/>
          <p:nvPr/>
        </p:nvSpPr>
        <p:spPr>
          <a:xfrm>
            <a:off x="6858000" y="3352800"/>
            <a:ext cx="838200" cy="838200"/>
          </a:xfrm>
          <a:prstGeom prst="ellipse">
            <a:avLst/>
          </a:prstGeom>
          <a:solidFill>
            <a:srgbClr val="A0CF67"/>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CA" sz="6600" dirty="0">
              <a:latin typeface="Arial Rounded MT Bold" pitchFamily="34" charset="0"/>
            </a:endParaRPr>
          </a:p>
        </p:txBody>
      </p:sp>
      <p:sp>
        <p:nvSpPr>
          <p:cNvPr id="6" name="Oval 5" descr="&quot;&quot;"/>
          <p:cNvSpPr/>
          <p:nvPr/>
        </p:nvSpPr>
        <p:spPr>
          <a:xfrm>
            <a:off x="6096000" y="4902345"/>
            <a:ext cx="838200" cy="838200"/>
          </a:xfrm>
          <a:prstGeom prst="ellipse">
            <a:avLst/>
          </a:prstGeom>
          <a:solidFill>
            <a:srgbClr val="00496C"/>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CA" sz="6600" dirty="0">
              <a:latin typeface="Arial Rounded MT Bold" pitchFamily="34" charset="0"/>
            </a:endParaRPr>
          </a:p>
        </p:txBody>
      </p:sp>
      <p:sp>
        <p:nvSpPr>
          <p:cNvPr id="7" name="Oval 6" descr="&quot;&quot;"/>
          <p:cNvSpPr/>
          <p:nvPr/>
        </p:nvSpPr>
        <p:spPr>
          <a:xfrm>
            <a:off x="8077200" y="4902345"/>
            <a:ext cx="838200" cy="838200"/>
          </a:xfrm>
          <a:prstGeom prst="ellipse">
            <a:avLst/>
          </a:prstGeom>
          <a:solidFill>
            <a:srgbClr val="A0CF67"/>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CA" sz="6600" dirty="0">
              <a:latin typeface="Arial Rounded MT Bold" pitchFamily="34" charset="0"/>
            </a:endParaRPr>
          </a:p>
        </p:txBody>
      </p:sp>
      <p:sp>
        <p:nvSpPr>
          <p:cNvPr id="8" name="Oval 7" descr="&quot;&quot;"/>
          <p:cNvSpPr/>
          <p:nvPr/>
        </p:nvSpPr>
        <p:spPr>
          <a:xfrm>
            <a:off x="7752407" y="2667000"/>
            <a:ext cx="342900" cy="304800"/>
          </a:xfrm>
          <a:prstGeom prst="ellipse">
            <a:avLst/>
          </a:prstGeom>
          <a:solidFill>
            <a:srgbClr val="A0CF67"/>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CA"/>
          </a:p>
        </p:txBody>
      </p:sp>
      <p:sp>
        <p:nvSpPr>
          <p:cNvPr id="9" name="Oval 8" descr="&quot;&quot;"/>
          <p:cNvSpPr/>
          <p:nvPr/>
        </p:nvSpPr>
        <p:spPr>
          <a:xfrm>
            <a:off x="6163147" y="3352800"/>
            <a:ext cx="342900" cy="304800"/>
          </a:xfrm>
          <a:prstGeom prst="ellipse">
            <a:avLst/>
          </a:prstGeom>
          <a:solidFill>
            <a:srgbClr val="A0CF67"/>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CA"/>
          </a:p>
        </p:txBody>
      </p:sp>
      <p:sp>
        <p:nvSpPr>
          <p:cNvPr id="10" name="Oval 9" descr="&quot;&quot;"/>
          <p:cNvSpPr/>
          <p:nvPr/>
        </p:nvSpPr>
        <p:spPr>
          <a:xfrm>
            <a:off x="8031555" y="4495800"/>
            <a:ext cx="342900" cy="304800"/>
          </a:xfrm>
          <a:prstGeom prst="ellipse">
            <a:avLst/>
          </a:prstGeom>
          <a:solidFill>
            <a:srgbClr val="00496C"/>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CA"/>
          </a:p>
        </p:txBody>
      </p:sp>
      <p:sp>
        <p:nvSpPr>
          <p:cNvPr id="11" name="Oval 10" descr="&quot;&quot;"/>
          <p:cNvSpPr/>
          <p:nvPr/>
        </p:nvSpPr>
        <p:spPr>
          <a:xfrm>
            <a:off x="7124700" y="4800871"/>
            <a:ext cx="342900" cy="304800"/>
          </a:xfrm>
          <a:prstGeom prst="ellipse">
            <a:avLst/>
          </a:prstGeom>
          <a:solidFill>
            <a:srgbClr val="00496C"/>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378818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25257" y="2133600"/>
            <a:ext cx="3890143" cy="3539430"/>
          </a:xfrm>
          <a:prstGeom prst="rect">
            <a:avLst/>
          </a:prstGeom>
          <a:noFill/>
        </p:spPr>
        <p:txBody>
          <a:bodyPr wrap="square" rtlCol="0">
            <a:spAutoFit/>
          </a:bodyPr>
          <a:lstStyle/>
          <a:p>
            <a:pPr marL="342900" indent="-342900">
              <a:buFont typeface="Arial" panose="020B0604020202020204" pitchFamily="34" charset="0"/>
              <a:buChar char="•"/>
            </a:pPr>
            <a:r>
              <a:rPr lang="en-US" sz="3200" dirty="0"/>
              <a:t>99% effective with perfect use</a:t>
            </a:r>
          </a:p>
          <a:p>
            <a:pPr marL="342900" indent="-342900">
              <a:buFont typeface="Arial" panose="020B0604020202020204" pitchFamily="34" charset="0"/>
              <a:buChar char="•"/>
            </a:pPr>
            <a:r>
              <a:rPr lang="en-US" sz="3200" dirty="0"/>
              <a:t>Take at the SAME TIME every day</a:t>
            </a:r>
          </a:p>
          <a:p>
            <a:pPr marL="342900" indent="-342900">
              <a:buFont typeface="Arial" panose="020B0604020202020204" pitchFamily="34" charset="0"/>
              <a:buChar char="•"/>
            </a:pPr>
            <a:r>
              <a:rPr lang="en-US" sz="3200" dirty="0"/>
              <a:t>No protection against STI</a:t>
            </a:r>
          </a:p>
          <a:p>
            <a:pPr marL="342900" indent="-342900" algn="ctr">
              <a:buFont typeface="Arial" panose="020B0604020202020204" pitchFamily="34" charset="0"/>
              <a:buChar char="•"/>
            </a:pPr>
            <a:endParaRPr lang="en-US" sz="3200" dirty="0"/>
          </a:p>
        </p:txBody>
      </p:sp>
      <p:sp>
        <p:nvSpPr>
          <p:cNvPr id="2" name="Title 1"/>
          <p:cNvSpPr>
            <a:spLocks noGrp="1"/>
          </p:cNvSpPr>
          <p:nvPr>
            <p:ph type="title"/>
          </p:nvPr>
        </p:nvSpPr>
        <p:spPr/>
        <p:txBody>
          <a:bodyPr/>
          <a:lstStyle/>
          <a:p>
            <a:pPr algn="ctr"/>
            <a:r>
              <a:rPr lang="en-US" b="1" dirty="0">
                <a:solidFill>
                  <a:schemeClr val="tx2"/>
                </a:solidFill>
                <a:latin typeface="+mn-lt"/>
              </a:rPr>
              <a:t>Oral Contraceptives</a:t>
            </a:r>
          </a:p>
        </p:txBody>
      </p:sp>
      <p:pic>
        <p:nvPicPr>
          <p:cNvPr id="3" name="Picture 2" descr="Birth Control Pills Pa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357" y="2133600"/>
            <a:ext cx="4170323" cy="3127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862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52601" y="4795897"/>
            <a:ext cx="6553200" cy="2062103"/>
          </a:xfrm>
          <a:prstGeom prst="rect">
            <a:avLst/>
          </a:prstGeom>
          <a:noFill/>
        </p:spPr>
        <p:txBody>
          <a:bodyPr wrap="square" rtlCol="0">
            <a:spAutoFit/>
          </a:bodyPr>
          <a:lstStyle/>
          <a:p>
            <a:pPr marL="342900" indent="-342900">
              <a:buFont typeface="Arial" panose="020B0604020202020204" pitchFamily="34" charset="0"/>
              <a:buChar char="•"/>
            </a:pPr>
            <a:r>
              <a:rPr lang="en-US" sz="3200" dirty="0"/>
              <a:t>99% effective with perfect use</a:t>
            </a:r>
          </a:p>
          <a:p>
            <a:pPr marL="342900" indent="-342900">
              <a:buFont typeface="Arial" panose="020B0604020202020204" pitchFamily="34" charset="0"/>
              <a:buChar char="•"/>
            </a:pPr>
            <a:r>
              <a:rPr lang="en-US" sz="3200" dirty="0"/>
              <a:t>Change weekly for 3 weeks</a:t>
            </a:r>
          </a:p>
          <a:p>
            <a:pPr marL="342900" indent="-342900">
              <a:buFont typeface="Arial" panose="020B0604020202020204" pitchFamily="34" charset="0"/>
              <a:buChar char="•"/>
            </a:pPr>
            <a:r>
              <a:rPr lang="en-US" sz="3200" dirty="0"/>
              <a:t>No protection against STI</a:t>
            </a:r>
          </a:p>
          <a:p>
            <a:endParaRPr lang="en-US" sz="3200" dirty="0"/>
          </a:p>
        </p:txBody>
      </p:sp>
      <p:sp>
        <p:nvSpPr>
          <p:cNvPr id="2" name="Title 1" descr="EVRA Patch"/>
          <p:cNvSpPr>
            <a:spLocks noGrp="1"/>
          </p:cNvSpPr>
          <p:nvPr>
            <p:ph type="title"/>
          </p:nvPr>
        </p:nvSpPr>
        <p:spPr/>
        <p:txBody>
          <a:bodyPr/>
          <a:lstStyle/>
          <a:p>
            <a:pPr algn="ctr"/>
            <a:r>
              <a:rPr lang="en-US" b="1" dirty="0">
                <a:solidFill>
                  <a:schemeClr val="tx2"/>
                </a:solidFill>
                <a:latin typeface="+mn-lt"/>
              </a:rPr>
              <a:t>EVRA Patch</a:t>
            </a:r>
          </a:p>
        </p:txBody>
      </p:sp>
      <p:pic>
        <p:nvPicPr>
          <p:cNvPr id="3074" name="Picture 2" descr="Evra Pat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2228" y="1790700"/>
            <a:ext cx="1905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VRA Pat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2202630"/>
            <a:ext cx="3637427" cy="2424951"/>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EVRA Patc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47228" y="2223249"/>
            <a:ext cx="3042396" cy="2424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2676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uvaring"/>
          <p:cNvSpPr>
            <a:spLocks noGrp="1"/>
          </p:cNvSpPr>
          <p:nvPr>
            <p:ph type="title"/>
          </p:nvPr>
        </p:nvSpPr>
        <p:spPr/>
        <p:txBody>
          <a:bodyPr>
            <a:normAutofit/>
          </a:bodyPr>
          <a:lstStyle/>
          <a:p>
            <a:pPr algn="ctr"/>
            <a:r>
              <a:rPr lang="en-US" sz="4800" b="1" dirty="0" err="1">
                <a:solidFill>
                  <a:schemeClr val="tx2"/>
                </a:solidFill>
                <a:latin typeface="+mn-lt"/>
              </a:rPr>
              <a:t>Nuvaring</a:t>
            </a:r>
            <a:endParaRPr lang="en-US" sz="4800" b="1" dirty="0">
              <a:solidFill>
                <a:schemeClr val="tx2"/>
              </a:solidFill>
              <a:latin typeface="+mn-lt"/>
            </a:endParaRPr>
          </a:p>
        </p:txBody>
      </p:sp>
      <p:sp>
        <p:nvSpPr>
          <p:cNvPr id="5" name="TextBox 4"/>
          <p:cNvSpPr txBox="1"/>
          <p:nvPr/>
        </p:nvSpPr>
        <p:spPr>
          <a:xfrm>
            <a:off x="609600" y="1828800"/>
            <a:ext cx="3276600" cy="4524315"/>
          </a:xfrm>
          <a:prstGeom prst="rect">
            <a:avLst/>
          </a:prstGeom>
          <a:noFill/>
        </p:spPr>
        <p:txBody>
          <a:bodyPr wrap="square" rtlCol="0">
            <a:spAutoFit/>
          </a:bodyPr>
          <a:lstStyle/>
          <a:p>
            <a:pPr marL="342900" indent="-342900">
              <a:buFont typeface="Arial" panose="020B0604020202020204" pitchFamily="34" charset="0"/>
              <a:buChar char="•"/>
            </a:pPr>
            <a:r>
              <a:rPr lang="en-US" sz="3200" dirty="0"/>
              <a:t>99% effective with perfect use</a:t>
            </a:r>
          </a:p>
          <a:p>
            <a:pPr marL="342900" indent="-342900">
              <a:buFont typeface="Arial" panose="020B0604020202020204" pitchFamily="34" charset="0"/>
              <a:buChar char="•"/>
            </a:pPr>
            <a:r>
              <a:rPr lang="en-US" sz="3200" dirty="0"/>
              <a:t>Inserted into vagina for 21 days</a:t>
            </a:r>
          </a:p>
          <a:p>
            <a:pPr marL="342900" indent="-342900">
              <a:buFont typeface="Arial" panose="020B0604020202020204" pitchFamily="34" charset="0"/>
              <a:buChar char="•"/>
            </a:pPr>
            <a:r>
              <a:rPr lang="en-US" sz="3200" dirty="0"/>
              <a:t>No protection against STI</a:t>
            </a:r>
          </a:p>
          <a:p>
            <a:pPr algn="ctr"/>
            <a:endParaRPr lang="en-US" sz="3200" dirty="0"/>
          </a:p>
        </p:txBody>
      </p:sp>
      <p:pic>
        <p:nvPicPr>
          <p:cNvPr id="4098" name="Picture 2" descr="Nuvar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1784441"/>
            <a:ext cx="2971800"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251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Hormonal Intrauterine System (IUS)"/>
          <p:cNvSpPr>
            <a:spLocks noGrp="1"/>
          </p:cNvSpPr>
          <p:nvPr>
            <p:ph type="title"/>
          </p:nvPr>
        </p:nvSpPr>
        <p:spPr>
          <a:xfrm>
            <a:off x="0" y="914400"/>
            <a:ext cx="9144000" cy="1143000"/>
          </a:xfrm>
        </p:spPr>
        <p:txBody>
          <a:bodyPr>
            <a:normAutofit fontScale="90000"/>
          </a:bodyPr>
          <a:lstStyle/>
          <a:p>
            <a:pPr algn="ctr"/>
            <a:r>
              <a:rPr lang="en-US" b="1" dirty="0">
                <a:solidFill>
                  <a:schemeClr val="tx2"/>
                </a:solidFill>
                <a:latin typeface="+mn-lt"/>
              </a:rPr>
              <a:t>Hormonal Intrauterine System (IUS)</a:t>
            </a:r>
          </a:p>
        </p:txBody>
      </p:sp>
      <p:sp>
        <p:nvSpPr>
          <p:cNvPr id="6" name="TextBox 5"/>
          <p:cNvSpPr txBox="1"/>
          <p:nvPr/>
        </p:nvSpPr>
        <p:spPr>
          <a:xfrm>
            <a:off x="419100" y="4795897"/>
            <a:ext cx="8382000" cy="2062103"/>
          </a:xfrm>
          <a:prstGeom prst="rect">
            <a:avLst/>
          </a:prstGeom>
          <a:noFill/>
        </p:spPr>
        <p:txBody>
          <a:bodyPr wrap="square" rtlCol="0">
            <a:spAutoFit/>
          </a:bodyPr>
          <a:lstStyle/>
          <a:p>
            <a:pPr marL="342900" indent="-342900">
              <a:buFont typeface="Arial" panose="020B0604020202020204" pitchFamily="34" charset="0"/>
              <a:buChar char="•"/>
            </a:pPr>
            <a:r>
              <a:rPr lang="en-US" sz="3200" dirty="0"/>
              <a:t>99.9% effective</a:t>
            </a:r>
          </a:p>
          <a:p>
            <a:pPr marL="342900" indent="-342900">
              <a:buFont typeface="Arial" panose="020B0604020202020204" pitchFamily="34" charset="0"/>
              <a:buChar char="•"/>
            </a:pPr>
            <a:r>
              <a:rPr lang="en-US" sz="3200" dirty="0"/>
              <a:t>Inserted by doctor – good for 3 to 5 years</a:t>
            </a:r>
          </a:p>
          <a:p>
            <a:pPr marL="342900" indent="-342900">
              <a:buFont typeface="Arial" panose="020B0604020202020204" pitchFamily="34" charset="0"/>
              <a:buChar char="•"/>
            </a:pPr>
            <a:r>
              <a:rPr lang="en-US" sz="3200" dirty="0"/>
              <a:t>No protection against STIs</a:t>
            </a:r>
          </a:p>
          <a:p>
            <a:endParaRPr lang="en-US" sz="3200" dirty="0"/>
          </a:p>
        </p:txBody>
      </p:sp>
      <p:pic>
        <p:nvPicPr>
          <p:cNvPr id="1026" name="Picture 2" descr="Hormonal Intrauterine System (I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057400"/>
            <a:ext cx="3733800" cy="2738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168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lgn="ctr"/>
            <a:r>
              <a:rPr lang="en-US" sz="4800" b="1" dirty="0">
                <a:solidFill>
                  <a:srgbClr val="1F497D"/>
                </a:solidFill>
              </a:rPr>
              <a:t>Depo - Provera</a:t>
            </a:r>
            <a:endParaRPr lang="en-CA" sz="4800" dirty="0"/>
          </a:p>
        </p:txBody>
      </p:sp>
      <p:sp>
        <p:nvSpPr>
          <p:cNvPr id="4" name="TextBox 3"/>
          <p:cNvSpPr txBox="1"/>
          <p:nvPr/>
        </p:nvSpPr>
        <p:spPr>
          <a:xfrm>
            <a:off x="4394200" y="2493416"/>
            <a:ext cx="3746500" cy="3046988"/>
          </a:xfrm>
          <a:prstGeom prst="rect">
            <a:avLst/>
          </a:prstGeom>
          <a:noFill/>
        </p:spPr>
        <p:txBody>
          <a:bodyPr wrap="square" rtlCol="0">
            <a:spAutoFit/>
          </a:bodyPr>
          <a:lstStyle/>
          <a:p>
            <a:pPr marL="342900" lvl="0" indent="-342900">
              <a:buFont typeface="Arial" panose="020B0604020202020204" pitchFamily="34" charset="0"/>
              <a:buChar char="•"/>
            </a:pPr>
            <a:r>
              <a:rPr lang="en-US" sz="3200" dirty="0">
                <a:solidFill>
                  <a:prstClr val="black"/>
                </a:solidFill>
              </a:rPr>
              <a:t>99. 7 % effective </a:t>
            </a:r>
          </a:p>
          <a:p>
            <a:pPr marL="342900" lvl="0" indent="-342900">
              <a:buFont typeface="Arial" panose="020B0604020202020204" pitchFamily="34" charset="0"/>
              <a:buChar char="•"/>
            </a:pPr>
            <a:r>
              <a:rPr lang="en-US" sz="3200" dirty="0">
                <a:solidFill>
                  <a:prstClr val="black"/>
                </a:solidFill>
              </a:rPr>
              <a:t>Given by needle every 12 to 13 weeks</a:t>
            </a:r>
          </a:p>
          <a:p>
            <a:pPr marL="342900" lvl="0" indent="-342900">
              <a:buFont typeface="Arial" panose="020B0604020202020204" pitchFamily="34" charset="0"/>
              <a:buChar char="•"/>
            </a:pPr>
            <a:r>
              <a:rPr lang="en-US" sz="3200" dirty="0">
                <a:solidFill>
                  <a:prstClr val="black"/>
                </a:solidFill>
              </a:rPr>
              <a:t>No protection against STI</a:t>
            </a:r>
          </a:p>
        </p:txBody>
      </p:sp>
      <p:pic>
        <p:nvPicPr>
          <p:cNvPr id="5" name="Picture 4" descr="Depo - Provera&#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147592"/>
            <a:ext cx="3295650" cy="4066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473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6248400"/>
          </a:xfrm>
        </p:spPr>
        <p:txBody>
          <a:bodyPr>
            <a:noAutofit/>
          </a:bodyPr>
          <a:lstStyle/>
          <a:p>
            <a:pPr algn="ctr"/>
            <a:r>
              <a:rPr lang="en-US" sz="7200" b="1" dirty="0">
                <a:solidFill>
                  <a:schemeClr val="tx2"/>
                </a:solidFill>
                <a:latin typeface="+mn-lt"/>
              </a:rPr>
              <a:t>Other Forms </a:t>
            </a:r>
            <a:br>
              <a:rPr lang="en-US" sz="7200" b="1" dirty="0">
                <a:solidFill>
                  <a:schemeClr val="tx2"/>
                </a:solidFill>
                <a:latin typeface="+mn-lt"/>
              </a:rPr>
            </a:br>
            <a:r>
              <a:rPr lang="en-US" sz="7200" b="1" dirty="0">
                <a:solidFill>
                  <a:schemeClr val="tx2"/>
                </a:solidFill>
                <a:latin typeface="+mn-lt"/>
              </a:rPr>
              <a:t>of </a:t>
            </a:r>
            <a:br>
              <a:rPr lang="en-US" sz="7200" b="1" dirty="0">
                <a:solidFill>
                  <a:schemeClr val="tx2"/>
                </a:solidFill>
                <a:latin typeface="+mn-lt"/>
              </a:rPr>
            </a:br>
            <a:r>
              <a:rPr lang="en-US" sz="7200" b="1" dirty="0">
                <a:solidFill>
                  <a:schemeClr val="tx2"/>
                </a:solidFill>
                <a:latin typeface="+mn-lt"/>
              </a:rPr>
              <a:t>Contraception</a:t>
            </a:r>
            <a:endParaRPr lang="en-CA" sz="7200" dirty="0">
              <a:latin typeface="+mn-lt"/>
            </a:endParaRPr>
          </a:p>
        </p:txBody>
      </p:sp>
      <p:sp>
        <p:nvSpPr>
          <p:cNvPr id="4" name="Oval 3" descr="&quot;&quot;"/>
          <p:cNvSpPr/>
          <p:nvPr/>
        </p:nvSpPr>
        <p:spPr>
          <a:xfrm>
            <a:off x="7955355" y="800100"/>
            <a:ext cx="838200" cy="838200"/>
          </a:xfrm>
          <a:prstGeom prst="ellipse">
            <a:avLst/>
          </a:prstGeom>
          <a:solidFill>
            <a:srgbClr val="00496C"/>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CA" sz="6600" dirty="0">
              <a:latin typeface="Arial Rounded MT Bold" pitchFamily="34" charset="0"/>
            </a:endParaRPr>
          </a:p>
        </p:txBody>
      </p:sp>
      <p:sp>
        <p:nvSpPr>
          <p:cNvPr id="5" name="Oval 4" descr="&quot;&quot;"/>
          <p:cNvSpPr/>
          <p:nvPr/>
        </p:nvSpPr>
        <p:spPr>
          <a:xfrm>
            <a:off x="6858000" y="3352800"/>
            <a:ext cx="838200" cy="838200"/>
          </a:xfrm>
          <a:prstGeom prst="ellipse">
            <a:avLst/>
          </a:prstGeom>
          <a:solidFill>
            <a:srgbClr val="A0CF67"/>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CA" sz="6600" dirty="0">
              <a:latin typeface="Arial Rounded MT Bold" pitchFamily="34" charset="0"/>
            </a:endParaRPr>
          </a:p>
        </p:txBody>
      </p:sp>
      <p:sp>
        <p:nvSpPr>
          <p:cNvPr id="6" name="Oval 5" descr="&quot;&quot;"/>
          <p:cNvSpPr/>
          <p:nvPr/>
        </p:nvSpPr>
        <p:spPr>
          <a:xfrm>
            <a:off x="6210300" y="5600700"/>
            <a:ext cx="838200" cy="838200"/>
          </a:xfrm>
          <a:prstGeom prst="ellipse">
            <a:avLst/>
          </a:prstGeom>
          <a:solidFill>
            <a:srgbClr val="00496C"/>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CA" sz="6600" dirty="0">
              <a:latin typeface="Arial Rounded MT Bold" pitchFamily="34" charset="0"/>
            </a:endParaRPr>
          </a:p>
        </p:txBody>
      </p:sp>
      <p:sp>
        <p:nvSpPr>
          <p:cNvPr id="7" name="Oval 6" descr="&quot;&quot;"/>
          <p:cNvSpPr/>
          <p:nvPr/>
        </p:nvSpPr>
        <p:spPr>
          <a:xfrm>
            <a:off x="8077200" y="4902345"/>
            <a:ext cx="838200" cy="838200"/>
          </a:xfrm>
          <a:prstGeom prst="ellipse">
            <a:avLst/>
          </a:prstGeom>
          <a:solidFill>
            <a:srgbClr val="A0CF67"/>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CA" sz="6600" dirty="0">
              <a:latin typeface="Arial Rounded MT Bold" pitchFamily="34" charset="0"/>
            </a:endParaRPr>
          </a:p>
        </p:txBody>
      </p:sp>
      <p:sp>
        <p:nvSpPr>
          <p:cNvPr id="8" name="Oval 7" descr="&quot;&quot;"/>
          <p:cNvSpPr/>
          <p:nvPr/>
        </p:nvSpPr>
        <p:spPr>
          <a:xfrm>
            <a:off x="7752407" y="2667000"/>
            <a:ext cx="342900" cy="304800"/>
          </a:xfrm>
          <a:prstGeom prst="ellipse">
            <a:avLst/>
          </a:prstGeom>
          <a:solidFill>
            <a:srgbClr val="A0CF67"/>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CA"/>
          </a:p>
        </p:txBody>
      </p:sp>
      <p:sp>
        <p:nvSpPr>
          <p:cNvPr id="9" name="Oval 8" descr="&quot;&quot;"/>
          <p:cNvSpPr/>
          <p:nvPr/>
        </p:nvSpPr>
        <p:spPr>
          <a:xfrm>
            <a:off x="6163147" y="3352800"/>
            <a:ext cx="342900" cy="304800"/>
          </a:xfrm>
          <a:prstGeom prst="ellipse">
            <a:avLst/>
          </a:prstGeom>
          <a:solidFill>
            <a:srgbClr val="A0CF67"/>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CA"/>
          </a:p>
        </p:txBody>
      </p:sp>
      <p:sp>
        <p:nvSpPr>
          <p:cNvPr id="10" name="Oval 9" descr="&quot;&quot;"/>
          <p:cNvSpPr/>
          <p:nvPr/>
        </p:nvSpPr>
        <p:spPr>
          <a:xfrm>
            <a:off x="8031555" y="4495800"/>
            <a:ext cx="342900" cy="304800"/>
          </a:xfrm>
          <a:prstGeom prst="ellipse">
            <a:avLst/>
          </a:prstGeom>
          <a:solidFill>
            <a:srgbClr val="00496C"/>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CA"/>
          </a:p>
        </p:txBody>
      </p:sp>
      <p:sp>
        <p:nvSpPr>
          <p:cNvPr id="11" name="Oval 10" descr="&quot;&quot;"/>
          <p:cNvSpPr/>
          <p:nvPr/>
        </p:nvSpPr>
        <p:spPr>
          <a:xfrm>
            <a:off x="7505700" y="5740545"/>
            <a:ext cx="342900" cy="304800"/>
          </a:xfrm>
          <a:prstGeom prst="ellipse">
            <a:avLst/>
          </a:prstGeom>
          <a:solidFill>
            <a:srgbClr val="00496C"/>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790730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opper Intrauterine Device (IU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0" y="2167602"/>
            <a:ext cx="6667500" cy="3209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81000" y="1066800"/>
            <a:ext cx="8534400" cy="1143000"/>
          </a:xfrm>
        </p:spPr>
        <p:txBody>
          <a:bodyPr>
            <a:noAutofit/>
          </a:bodyPr>
          <a:lstStyle/>
          <a:p>
            <a:pPr algn="ctr"/>
            <a:r>
              <a:rPr lang="en-US" b="1" dirty="0">
                <a:solidFill>
                  <a:schemeClr val="tx2"/>
                </a:solidFill>
                <a:latin typeface="+mn-lt"/>
              </a:rPr>
              <a:t>Copper Intrauterine Device (IUD)</a:t>
            </a:r>
          </a:p>
        </p:txBody>
      </p:sp>
      <p:sp>
        <p:nvSpPr>
          <p:cNvPr id="6" name="TextBox 5"/>
          <p:cNvSpPr txBox="1"/>
          <p:nvPr/>
        </p:nvSpPr>
        <p:spPr>
          <a:xfrm>
            <a:off x="381000" y="4074855"/>
            <a:ext cx="6324600" cy="2554545"/>
          </a:xfrm>
          <a:prstGeom prst="rect">
            <a:avLst/>
          </a:prstGeom>
          <a:noFill/>
        </p:spPr>
        <p:txBody>
          <a:bodyPr wrap="square" rtlCol="0">
            <a:spAutoFit/>
          </a:bodyPr>
          <a:lstStyle/>
          <a:p>
            <a:pPr marL="342900" indent="-342900">
              <a:buFont typeface="Arial" panose="020B0604020202020204" pitchFamily="34" charset="0"/>
              <a:buChar char="•"/>
            </a:pPr>
            <a:r>
              <a:rPr lang="en-US" sz="3200" dirty="0"/>
              <a:t>99% effective</a:t>
            </a:r>
          </a:p>
          <a:p>
            <a:pPr marL="342900" indent="-342900">
              <a:buFont typeface="Arial" panose="020B0604020202020204" pitchFamily="34" charset="0"/>
              <a:buChar char="•"/>
            </a:pPr>
            <a:r>
              <a:rPr lang="en-US" sz="3200" dirty="0"/>
              <a:t>Inserted by doctor – good for 3 to 5 years</a:t>
            </a:r>
          </a:p>
          <a:p>
            <a:pPr marL="342900" indent="-342900">
              <a:buFont typeface="Arial" panose="020B0604020202020204" pitchFamily="34" charset="0"/>
              <a:buChar char="•"/>
            </a:pPr>
            <a:r>
              <a:rPr lang="en-US" sz="3200" dirty="0"/>
              <a:t>No protection against STIs</a:t>
            </a:r>
          </a:p>
          <a:p>
            <a:pPr marL="342900" indent="-342900">
              <a:buFont typeface="Arial" panose="020B0604020202020204" pitchFamily="34" charset="0"/>
              <a:buChar char="•"/>
            </a:pPr>
            <a:endParaRPr lang="en-US" sz="3200" dirty="0"/>
          </a:p>
        </p:txBody>
      </p:sp>
    </p:spTree>
    <p:extLst>
      <p:ext uri="{BB962C8B-B14F-4D97-AF65-F5344CB8AC3E}">
        <p14:creationId xmlns:p14="http://schemas.microsoft.com/office/powerpoint/2010/main" val="2927016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Emergency Contraceptive, Plan B"/>
          <p:cNvSpPr>
            <a:spLocks noGrp="1"/>
          </p:cNvSpPr>
          <p:nvPr>
            <p:ph type="title"/>
          </p:nvPr>
        </p:nvSpPr>
        <p:spPr>
          <a:xfrm>
            <a:off x="533400" y="685800"/>
            <a:ext cx="8229600" cy="990600"/>
          </a:xfrm>
        </p:spPr>
        <p:txBody>
          <a:bodyPr/>
          <a:lstStyle/>
          <a:p>
            <a:pPr algn="ctr"/>
            <a:r>
              <a:rPr lang="en-US" b="1" dirty="0">
                <a:solidFill>
                  <a:schemeClr val="tx2"/>
                </a:solidFill>
                <a:latin typeface="+mn-lt"/>
              </a:rPr>
              <a:t>Emergency Contraceptive</a:t>
            </a:r>
          </a:p>
        </p:txBody>
      </p:sp>
      <p:pic>
        <p:nvPicPr>
          <p:cNvPr id="9218" name="Picture 2" descr="Emergency Contraceptive. Pan B"/>
          <p:cNvPicPr>
            <a:picLocks noChangeAspect="1" noChangeArrowheads="1"/>
          </p:cNvPicPr>
          <p:nvPr/>
        </p:nvPicPr>
        <p:blipFill rotWithShape="1">
          <a:blip r:embed="rId3">
            <a:extLst>
              <a:ext uri="{28A0092B-C50C-407E-A947-70E740481C1C}">
                <a14:useLocalDpi xmlns:a14="http://schemas.microsoft.com/office/drawing/2010/main" val="0"/>
              </a:ext>
            </a:extLst>
          </a:blip>
          <a:srcRect l="61682" r="3897"/>
          <a:stretch/>
        </p:blipFill>
        <p:spPr bwMode="auto">
          <a:xfrm>
            <a:off x="6477000" y="2286000"/>
            <a:ext cx="1986953"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81000" y="2348682"/>
            <a:ext cx="5791200" cy="4401205"/>
          </a:xfrm>
          <a:prstGeom prst="rect">
            <a:avLst/>
          </a:prstGeom>
          <a:noFill/>
        </p:spPr>
        <p:txBody>
          <a:bodyPr wrap="square" rtlCol="0">
            <a:spAutoFit/>
          </a:bodyPr>
          <a:lstStyle/>
          <a:p>
            <a:pPr marL="342900" indent="-342900">
              <a:buFont typeface="Arial" panose="020B0604020202020204" pitchFamily="34" charset="0"/>
              <a:buChar char="•"/>
            </a:pPr>
            <a:r>
              <a:rPr lang="en-US" sz="3200" dirty="0"/>
              <a:t>Used after unprotected sex to prevent pregnancy</a:t>
            </a:r>
          </a:p>
          <a:p>
            <a:pPr marL="342900" indent="-342900">
              <a:buFont typeface="Arial" panose="020B0604020202020204" pitchFamily="34" charset="0"/>
              <a:buChar char="•"/>
            </a:pPr>
            <a:r>
              <a:rPr lang="en-US" sz="3200" dirty="0"/>
              <a:t>Can be taken up to 120 hours (5 days) after sexual encounter</a:t>
            </a:r>
          </a:p>
          <a:p>
            <a:pPr marL="342900" indent="-342900">
              <a:buFont typeface="Arial" panose="020B0604020202020204" pitchFamily="34" charset="0"/>
              <a:buChar char="•"/>
            </a:pPr>
            <a:r>
              <a:rPr lang="en-US" sz="3200" dirty="0"/>
              <a:t>Not to be used as regular birth control</a:t>
            </a:r>
          </a:p>
          <a:p>
            <a:pPr marL="342900" indent="-342900">
              <a:buFont typeface="Arial" panose="020B0604020202020204" pitchFamily="34" charset="0"/>
              <a:buChar char="•"/>
            </a:pPr>
            <a:endParaRPr lang="en-US" sz="3200" dirty="0"/>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762946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ONSENT&#10;Just Ask."/>
          <p:cNvPicPr>
            <a:picLocks noChangeAspect="1" noChangeArrowheads="1"/>
          </p:cNvPicPr>
          <p:nvPr/>
        </p:nvPicPr>
        <p:blipFill rotWithShape="1">
          <a:blip r:embed="rId3">
            <a:extLst>
              <a:ext uri="{28A0092B-C50C-407E-A947-70E740481C1C}">
                <a14:useLocalDpi xmlns:a14="http://schemas.microsoft.com/office/drawing/2010/main" val="0"/>
              </a:ext>
            </a:extLst>
          </a:blip>
          <a:srcRect l="5657"/>
          <a:stretch/>
        </p:blipFill>
        <p:spPr bwMode="auto">
          <a:xfrm>
            <a:off x="368299" y="1219200"/>
            <a:ext cx="6485751" cy="4812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3200400" y="1524000"/>
            <a:ext cx="5562600" cy="2263966"/>
          </a:xfrm>
        </p:spPr>
        <p:txBody>
          <a:bodyPr>
            <a:normAutofit fontScale="92500"/>
          </a:bodyPr>
          <a:lstStyle/>
          <a:p>
            <a:pPr lvl="1">
              <a:lnSpc>
                <a:spcPct val="150000"/>
              </a:lnSpc>
            </a:pPr>
            <a:r>
              <a:rPr lang="en-US" sz="2800" dirty="0"/>
              <a:t>No means no.</a:t>
            </a:r>
          </a:p>
          <a:p>
            <a:pPr lvl="1">
              <a:lnSpc>
                <a:spcPct val="150000"/>
              </a:lnSpc>
            </a:pPr>
            <a:r>
              <a:rPr lang="en-US" sz="2800" dirty="0"/>
              <a:t>Mutual consent must occur before every sexual encounter.</a:t>
            </a:r>
          </a:p>
          <a:p>
            <a:pPr lvl="1"/>
            <a:endParaRPr lang="en-US" dirty="0"/>
          </a:p>
        </p:txBody>
      </p:sp>
      <p:sp>
        <p:nvSpPr>
          <p:cNvPr id="4" name="Title 1" hidden="1"/>
          <p:cNvSpPr>
            <a:spLocks noGrp="1"/>
          </p:cNvSpPr>
          <p:nvPr>
            <p:ph type="title"/>
          </p:nvPr>
        </p:nvSpPr>
        <p:spPr>
          <a:xfrm>
            <a:off x="457200" y="609600"/>
            <a:ext cx="8229600" cy="1143000"/>
          </a:xfrm>
        </p:spPr>
        <p:txBody>
          <a:bodyPr/>
          <a:lstStyle/>
          <a:p>
            <a:r>
              <a:rPr lang="en-US" dirty="0"/>
              <a:t>Consent</a:t>
            </a:r>
            <a:endParaRPr lang="en-CA" dirty="0"/>
          </a:p>
        </p:txBody>
      </p:sp>
    </p:spTree>
    <p:extLst>
      <p:ext uri="{BB962C8B-B14F-4D97-AF65-F5344CB8AC3E}">
        <p14:creationId xmlns:p14="http://schemas.microsoft.com/office/powerpoint/2010/main" val="32124764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br>
              <a:rPr lang="en-US" sz="1400" b="1" dirty="0">
                <a:latin typeface="+mn-lt"/>
              </a:rPr>
            </a:br>
            <a:r>
              <a:rPr lang="en-US" sz="5400" b="1" dirty="0">
                <a:solidFill>
                  <a:schemeClr val="tx2"/>
                </a:solidFill>
                <a:latin typeface="+mn-lt"/>
              </a:rPr>
              <a:t>Contraception Myths</a:t>
            </a:r>
            <a:endParaRPr lang="en-CA" sz="5400" dirty="0">
              <a:latin typeface="+mn-lt"/>
            </a:endParaRPr>
          </a:p>
        </p:txBody>
      </p:sp>
      <p:sp>
        <p:nvSpPr>
          <p:cNvPr id="4" name="Left Arrow 3" descr="&quot;&quot;"/>
          <p:cNvSpPr/>
          <p:nvPr/>
        </p:nvSpPr>
        <p:spPr>
          <a:xfrm>
            <a:off x="685800" y="3876597"/>
            <a:ext cx="5721646" cy="2393469"/>
          </a:xfrm>
          <a:prstGeom prst="leftArrow">
            <a:avLst/>
          </a:prstGeom>
          <a:solidFill>
            <a:srgbClr val="00496C"/>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CA" sz="6000" dirty="0"/>
          </a:p>
          <a:p>
            <a:pPr algn="ctr"/>
            <a:endParaRPr lang="en-CA" dirty="0"/>
          </a:p>
        </p:txBody>
      </p:sp>
      <p:sp>
        <p:nvSpPr>
          <p:cNvPr id="5" name="Rectangle 4"/>
          <p:cNvSpPr/>
          <p:nvPr/>
        </p:nvSpPr>
        <p:spPr>
          <a:xfrm>
            <a:off x="2162678" y="4565499"/>
            <a:ext cx="4160113" cy="1015663"/>
          </a:xfrm>
          <a:prstGeom prst="rect">
            <a:avLst/>
          </a:prstGeom>
        </p:spPr>
        <p:txBody>
          <a:bodyPr wrap="none">
            <a:spAutoFit/>
          </a:bodyPr>
          <a:lstStyle/>
          <a:p>
            <a:r>
              <a:rPr lang="en-US" sz="6000" b="1" dirty="0">
                <a:solidFill>
                  <a:schemeClr val="bg1"/>
                </a:solidFill>
              </a:rPr>
              <a:t>FICTION?</a:t>
            </a:r>
            <a:endParaRPr lang="en-CA" sz="6000" b="1" dirty="0">
              <a:solidFill>
                <a:schemeClr val="bg1"/>
              </a:solidFill>
            </a:endParaRPr>
          </a:p>
        </p:txBody>
      </p:sp>
      <p:sp>
        <p:nvSpPr>
          <p:cNvPr id="6" name="Right Arrow 5" descr="&quot;&quot;"/>
          <p:cNvSpPr/>
          <p:nvPr/>
        </p:nvSpPr>
        <p:spPr>
          <a:xfrm>
            <a:off x="2743200" y="2362200"/>
            <a:ext cx="5720400" cy="2412415"/>
          </a:xfrm>
          <a:prstGeom prst="rightArrow">
            <a:avLst/>
          </a:prstGeom>
          <a:solidFill>
            <a:srgbClr val="92D05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CA" dirty="0"/>
          </a:p>
        </p:txBody>
      </p:sp>
      <p:sp>
        <p:nvSpPr>
          <p:cNvPr id="7" name="Rectangle 6"/>
          <p:cNvSpPr/>
          <p:nvPr/>
        </p:nvSpPr>
        <p:spPr>
          <a:xfrm>
            <a:off x="3810000" y="3039809"/>
            <a:ext cx="3047999" cy="1107996"/>
          </a:xfrm>
          <a:prstGeom prst="rect">
            <a:avLst/>
          </a:prstGeom>
        </p:spPr>
        <p:txBody>
          <a:bodyPr wrap="square">
            <a:spAutoFit/>
          </a:bodyPr>
          <a:lstStyle/>
          <a:p>
            <a:r>
              <a:rPr lang="en-US" sz="6600" b="1" dirty="0">
                <a:solidFill>
                  <a:schemeClr val="bg1"/>
                </a:solidFill>
              </a:rPr>
              <a:t>FACT?</a:t>
            </a:r>
            <a:endParaRPr lang="en-CA" sz="6600" b="1" dirty="0">
              <a:solidFill>
                <a:schemeClr val="bg1"/>
              </a:solidFill>
            </a:endParaRPr>
          </a:p>
        </p:txBody>
      </p:sp>
    </p:spTree>
    <p:extLst>
      <p:ext uri="{BB962C8B-B14F-4D97-AF65-F5344CB8AC3E}">
        <p14:creationId xmlns:p14="http://schemas.microsoft.com/office/powerpoint/2010/main" val="2290529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14400"/>
          </a:xfrm>
        </p:spPr>
        <p:txBody>
          <a:bodyPr/>
          <a:lstStyle/>
          <a:p>
            <a:pPr algn="ctr"/>
            <a:r>
              <a:rPr lang="en-US" b="1" dirty="0">
                <a:solidFill>
                  <a:schemeClr val="tx2"/>
                </a:solidFill>
                <a:latin typeface="+mn-lt"/>
              </a:rPr>
              <a:t>Contraception Myths</a:t>
            </a:r>
          </a:p>
        </p:txBody>
      </p:sp>
      <p:sp>
        <p:nvSpPr>
          <p:cNvPr id="31" name="Rounded Rectangle 30"/>
          <p:cNvSpPr/>
          <p:nvPr/>
        </p:nvSpPr>
        <p:spPr>
          <a:xfrm>
            <a:off x="228600" y="1371600"/>
            <a:ext cx="2376264" cy="864096"/>
          </a:xfrm>
          <a:prstGeom prst="round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5200" b="1" dirty="0"/>
              <a:t>TRUE</a:t>
            </a:r>
            <a:endParaRPr lang="en-CA" sz="5200" b="1" dirty="0"/>
          </a:p>
        </p:txBody>
      </p:sp>
      <p:sp>
        <p:nvSpPr>
          <p:cNvPr id="32" name="Rounded Rectangle 31"/>
          <p:cNvSpPr/>
          <p:nvPr/>
        </p:nvSpPr>
        <p:spPr>
          <a:xfrm>
            <a:off x="250182" y="2438400"/>
            <a:ext cx="2376264" cy="864096"/>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5200" b="1" dirty="0"/>
              <a:t>FALSE</a:t>
            </a:r>
            <a:endParaRPr lang="en-CA" sz="5200" b="1" dirty="0"/>
          </a:p>
        </p:txBody>
      </p:sp>
      <p:sp>
        <p:nvSpPr>
          <p:cNvPr id="33" name="Rounded Rectangle 32"/>
          <p:cNvSpPr/>
          <p:nvPr/>
        </p:nvSpPr>
        <p:spPr>
          <a:xfrm>
            <a:off x="250182" y="3505200"/>
            <a:ext cx="2376264" cy="864096"/>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5200" b="1" dirty="0"/>
              <a:t>FALSE</a:t>
            </a:r>
            <a:endParaRPr lang="en-CA" sz="5200" b="1" dirty="0"/>
          </a:p>
        </p:txBody>
      </p:sp>
      <p:sp>
        <p:nvSpPr>
          <p:cNvPr id="34" name="Rounded Rectangle 33"/>
          <p:cNvSpPr/>
          <p:nvPr/>
        </p:nvSpPr>
        <p:spPr>
          <a:xfrm>
            <a:off x="228600" y="4572000"/>
            <a:ext cx="2376264" cy="864096"/>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5200" b="1" dirty="0"/>
              <a:t>FALSE</a:t>
            </a:r>
            <a:endParaRPr lang="en-CA" sz="5200" b="1" dirty="0"/>
          </a:p>
        </p:txBody>
      </p:sp>
      <p:sp>
        <p:nvSpPr>
          <p:cNvPr id="35" name="Rounded Rectangle 34"/>
          <p:cNvSpPr/>
          <p:nvPr/>
        </p:nvSpPr>
        <p:spPr>
          <a:xfrm>
            <a:off x="2819792" y="1371600"/>
            <a:ext cx="6171807" cy="936000"/>
          </a:xfrm>
          <a:prstGeom prst="roundRect">
            <a:avLst/>
          </a:pr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nchor="ctr"/>
          <a:lstStyle/>
          <a:p>
            <a:pPr algn="ctr"/>
            <a:r>
              <a:rPr lang="en-US" sz="2400" dirty="0">
                <a:solidFill>
                  <a:schemeClr val="tx1"/>
                </a:solidFill>
              </a:rPr>
              <a:t>You can get pregnant if it’s your first time having sex</a:t>
            </a:r>
          </a:p>
        </p:txBody>
      </p:sp>
      <p:sp>
        <p:nvSpPr>
          <p:cNvPr id="36" name="Rounded Rectangle 35"/>
          <p:cNvSpPr/>
          <p:nvPr/>
        </p:nvSpPr>
        <p:spPr>
          <a:xfrm>
            <a:off x="2819791" y="2438400"/>
            <a:ext cx="6085089" cy="936000"/>
          </a:xfrm>
          <a:prstGeom prst="roundRect">
            <a:avLst/>
          </a:prstGeom>
          <a:solidFill>
            <a:srgbClr val="92D050">
              <a:alpha val="49000"/>
            </a:srgbClr>
          </a:solidFill>
          <a:ln>
            <a:noFill/>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nchor="ctr"/>
          <a:lstStyle/>
          <a:p>
            <a:pPr algn="ctr"/>
            <a:r>
              <a:rPr lang="en-US" sz="2400" dirty="0">
                <a:solidFill>
                  <a:schemeClr val="tx1"/>
                </a:solidFill>
              </a:rPr>
              <a:t>You need your parent’s permission to get birth control</a:t>
            </a:r>
          </a:p>
        </p:txBody>
      </p:sp>
      <p:sp>
        <p:nvSpPr>
          <p:cNvPr id="37" name="Rounded Rectangle 36"/>
          <p:cNvSpPr/>
          <p:nvPr/>
        </p:nvSpPr>
        <p:spPr>
          <a:xfrm>
            <a:off x="2844228" y="3505200"/>
            <a:ext cx="6057278" cy="936000"/>
          </a:xfrm>
          <a:prstGeom prst="roundRect">
            <a:avLst/>
          </a:prstGeom>
          <a:solidFill>
            <a:schemeClr val="accent4">
              <a:alpha val="49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r>
              <a:rPr lang="en-US" sz="2400" dirty="0">
                <a:solidFill>
                  <a:schemeClr val="tx1"/>
                </a:solidFill>
              </a:rPr>
              <a:t>The pill is effective as soon as you start taking it</a:t>
            </a:r>
          </a:p>
        </p:txBody>
      </p:sp>
      <p:sp>
        <p:nvSpPr>
          <p:cNvPr id="38" name="Rounded Rectangle 37"/>
          <p:cNvSpPr/>
          <p:nvPr/>
        </p:nvSpPr>
        <p:spPr>
          <a:xfrm>
            <a:off x="2819400" y="4572000"/>
            <a:ext cx="6085534" cy="936000"/>
          </a:xfrm>
          <a:prstGeom prst="roundRect">
            <a:avLst/>
          </a:prstGeom>
          <a:solidFill>
            <a:schemeClr val="accent5">
              <a:alpha val="43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lnSpc>
                <a:spcPct val="200000"/>
              </a:lnSpc>
            </a:pPr>
            <a:r>
              <a:rPr lang="en-US" sz="2400" dirty="0">
                <a:solidFill>
                  <a:schemeClr val="tx1"/>
                </a:solidFill>
              </a:rPr>
              <a:t>The pill makes you gain weight</a:t>
            </a:r>
          </a:p>
        </p:txBody>
      </p:sp>
      <p:sp>
        <p:nvSpPr>
          <p:cNvPr id="39" name="Rounded Rectangle 38"/>
          <p:cNvSpPr/>
          <p:nvPr/>
        </p:nvSpPr>
        <p:spPr>
          <a:xfrm>
            <a:off x="228600" y="5638800"/>
            <a:ext cx="2376264" cy="864096"/>
          </a:xfrm>
          <a:prstGeom prst="roundRect">
            <a:avLst/>
          </a:prstGeom>
          <a:solidFill>
            <a:schemeClr val="accent6"/>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5200" b="1" dirty="0"/>
              <a:t>TRUE</a:t>
            </a:r>
            <a:endParaRPr lang="en-CA" sz="5200" b="1" dirty="0"/>
          </a:p>
        </p:txBody>
      </p:sp>
      <p:sp>
        <p:nvSpPr>
          <p:cNvPr id="16" name="Rounded Rectangle 15"/>
          <p:cNvSpPr/>
          <p:nvPr/>
        </p:nvSpPr>
        <p:spPr>
          <a:xfrm>
            <a:off x="2815972" y="5602848"/>
            <a:ext cx="6085534" cy="936000"/>
          </a:xfrm>
          <a:prstGeom prst="roundRect">
            <a:avLst/>
          </a:prstGeom>
          <a:solidFill>
            <a:schemeClr val="accent6">
              <a:lumMod val="60000"/>
              <a:lumOff val="40000"/>
              <a:alpha val="43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2400" dirty="0">
                <a:solidFill>
                  <a:schemeClr val="tx1"/>
                </a:solidFill>
              </a:rPr>
              <a:t>A guy can get a girl pregnant even if he doesn’t have an orgasm/ ejaculate</a:t>
            </a:r>
          </a:p>
        </p:txBody>
      </p:sp>
    </p:spTree>
    <p:extLst>
      <p:ext uri="{BB962C8B-B14F-4D97-AF65-F5344CB8AC3E}">
        <p14:creationId xmlns:p14="http://schemas.microsoft.com/office/powerpoint/2010/main" val="74776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P spid="37" grpId="0" animBg="1"/>
      <p:bldP spid="38" grpId="0" animBg="1"/>
      <p:bldP spid="39"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5" descr="Roses are red, violets are blue, my love isn't the only gift I've given to you!" title="Heart Shape Valentine's day c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349061"/>
            <a:ext cx="5029200" cy="6498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0" name="Picture 6" descr="&quot;&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3050" y="5200053"/>
            <a:ext cx="1562100" cy="130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1" name="Picture 7" descr="&quot;&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6282162" y="1266421"/>
            <a:ext cx="3053918"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7" descr="&quot;&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6282162" y="4355226"/>
            <a:ext cx="3053918"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7" descr="&quot;&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49441" y="1266421"/>
            <a:ext cx="3053918"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7" descr="&quot;&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56784" y="4391279"/>
            <a:ext cx="3053918"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7" descr="&quot;&quot;"/>
          <p:cNvPicPr>
            <a:picLocks noChangeAspect="1" noChangeArrowheads="1"/>
          </p:cNvPicPr>
          <p:nvPr/>
        </p:nvPicPr>
        <p:blipFill rotWithShape="1">
          <a:blip r:embed="rId5">
            <a:extLst>
              <a:ext uri="{28A0092B-C50C-407E-A947-70E740481C1C}">
                <a14:useLocalDpi xmlns:a14="http://schemas.microsoft.com/office/drawing/2010/main" val="0"/>
              </a:ext>
            </a:extLst>
          </a:blip>
          <a:srcRect l="4138"/>
          <a:stretch/>
        </p:blipFill>
        <p:spPr bwMode="auto">
          <a:xfrm rot="5400000">
            <a:off x="7451630" y="1203230"/>
            <a:ext cx="2927539"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7" descr="&quot;&quot;"/>
          <p:cNvPicPr>
            <a:picLocks noChangeAspect="1" noChangeArrowheads="1"/>
          </p:cNvPicPr>
          <p:nvPr/>
        </p:nvPicPr>
        <p:blipFill rotWithShape="1">
          <a:blip r:embed="rId5">
            <a:extLst>
              <a:ext uri="{28A0092B-C50C-407E-A947-70E740481C1C}">
                <a14:useLocalDpi xmlns:a14="http://schemas.microsoft.com/office/drawing/2010/main" val="0"/>
              </a:ext>
            </a:extLst>
          </a:blip>
          <a:srcRect t="7681"/>
          <a:stretch/>
        </p:blipFill>
        <p:spPr bwMode="auto">
          <a:xfrm rot="5400000">
            <a:off x="7435262" y="4240779"/>
            <a:ext cx="3053918" cy="1125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7" descr="&quot;&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921031" y="1266421"/>
            <a:ext cx="3053918"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7" descr="&quot;&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948573" y="4193959"/>
            <a:ext cx="3053918"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7" descr="&quot;&quot;"/>
          <p:cNvPicPr>
            <a:picLocks noChangeAspect="1" noChangeArrowheads="1"/>
          </p:cNvPicPr>
          <p:nvPr/>
        </p:nvPicPr>
        <p:blipFill rotWithShape="1">
          <a:blip r:embed="rId5">
            <a:extLst>
              <a:ext uri="{28A0092B-C50C-407E-A947-70E740481C1C}">
                <a14:useLocalDpi xmlns:a14="http://schemas.microsoft.com/office/drawing/2010/main" val="0"/>
              </a:ext>
            </a:extLst>
          </a:blip>
          <a:srcRect r="17660"/>
          <a:stretch/>
        </p:blipFill>
        <p:spPr bwMode="auto">
          <a:xfrm>
            <a:off x="7010401" y="5638800"/>
            <a:ext cx="251460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7" descr="&quot;&quot;"/>
          <p:cNvPicPr>
            <a:picLocks noChangeAspect="1" noChangeArrowheads="1"/>
          </p:cNvPicPr>
          <p:nvPr/>
        </p:nvPicPr>
        <p:blipFill rotWithShape="1">
          <a:blip r:embed="rId5">
            <a:extLst>
              <a:ext uri="{28A0092B-C50C-407E-A947-70E740481C1C}">
                <a14:useLocalDpi xmlns:a14="http://schemas.microsoft.com/office/drawing/2010/main" val="0"/>
              </a:ext>
            </a:extLst>
          </a:blip>
          <a:srcRect l="5128" b="17101"/>
          <a:stretch/>
        </p:blipFill>
        <p:spPr bwMode="auto">
          <a:xfrm>
            <a:off x="-31215" y="5847297"/>
            <a:ext cx="2897315" cy="1010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rot="20610564">
            <a:off x="6184005" y="4107446"/>
            <a:ext cx="2265341" cy="2185214"/>
          </a:xfrm>
          <a:prstGeom prst="rect">
            <a:avLst/>
          </a:prstGeom>
          <a:noFill/>
        </p:spPr>
        <p:txBody>
          <a:bodyPr wrap="square" rtlCol="0">
            <a:spAutoFit/>
          </a:bodyPr>
          <a:lstStyle/>
          <a:p>
            <a:r>
              <a:rPr lang="en-US" sz="5400" b="1" dirty="0">
                <a:latin typeface="Brush Script MT" panose="03060802040406070304" pitchFamily="66" charset="0"/>
              </a:rPr>
              <a:t>Love,</a:t>
            </a:r>
          </a:p>
          <a:p>
            <a:r>
              <a:rPr lang="en-US" sz="5400" b="1" dirty="0">
                <a:latin typeface="Brush Script MT" panose="03060802040406070304" pitchFamily="66" charset="0"/>
              </a:rPr>
              <a:t>Sperm</a:t>
            </a:r>
          </a:p>
          <a:p>
            <a:r>
              <a:rPr lang="en-US" sz="2800" b="1" dirty="0"/>
              <a:t>#babies</a:t>
            </a:r>
          </a:p>
        </p:txBody>
      </p:sp>
      <p:pic>
        <p:nvPicPr>
          <p:cNvPr id="1026" name="Picture 2" descr="&quot;&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891974" y="-1178115"/>
            <a:ext cx="1219200" cy="305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descr="&quot;&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3783675" y="-1222754"/>
            <a:ext cx="1219200" cy="305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descr="&quot;&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6543845" y="-1178116"/>
            <a:ext cx="1219200" cy="305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descr="&quot;&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1044374" y="-1025715"/>
            <a:ext cx="1219200" cy="305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descr="&quot;&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7444097" y="-1178115"/>
            <a:ext cx="1219200" cy="305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98199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0600"/>
            <a:ext cx="9144000" cy="1219200"/>
          </a:xfrm>
        </p:spPr>
        <p:txBody>
          <a:bodyPr>
            <a:normAutofit fontScale="90000"/>
          </a:bodyPr>
          <a:lstStyle/>
          <a:p>
            <a:pPr lvl="0" algn="ctr">
              <a:spcBef>
                <a:spcPts val="0"/>
              </a:spcBef>
              <a:defRPr/>
            </a:pPr>
            <a:r>
              <a:rPr lang="en-US" sz="6400" b="1" dirty="0">
                <a:ln w="17780" cmpd="sng">
                  <a:noFill/>
                  <a:prstDash val="solid"/>
                  <a:miter lim="800000"/>
                </a:ln>
                <a:solidFill>
                  <a:srgbClr val="00496C"/>
                </a:solidFill>
                <a:effectLst>
                  <a:outerShdw blurRad="55000" dist="50800" dir="5400000" algn="tl">
                    <a:srgbClr val="000000">
                      <a:alpha val="33000"/>
                    </a:srgbClr>
                  </a:outerShdw>
                </a:effectLst>
                <a:latin typeface="Rockwell Extra Bold" pitchFamily="18" charset="0"/>
              </a:rPr>
              <a:t>Skills for Saying NO</a:t>
            </a:r>
            <a:br>
              <a:rPr lang="en-US" sz="5800" b="1" dirty="0">
                <a:ln w="17780" cmpd="sng">
                  <a:noFill/>
                  <a:prstDash val="solid"/>
                  <a:miter lim="800000"/>
                </a:ln>
                <a:solidFill>
                  <a:srgbClr val="00496C"/>
                </a:solidFill>
                <a:effectLst>
                  <a:outerShdw blurRad="55000" dist="50800" dir="5400000" algn="tl">
                    <a:srgbClr val="000000">
                      <a:alpha val="33000"/>
                    </a:srgbClr>
                  </a:outerShdw>
                </a:effectLst>
                <a:latin typeface="Rockwell Extra Bold" pitchFamily="18" charset="0"/>
              </a:rPr>
            </a:br>
            <a:endParaRPr lang="en-US" dirty="0"/>
          </a:p>
        </p:txBody>
      </p:sp>
      <p:sp>
        <p:nvSpPr>
          <p:cNvPr id="3" name="Content Placeholder 2"/>
          <p:cNvSpPr>
            <a:spLocks noGrp="1"/>
          </p:cNvSpPr>
          <p:nvPr>
            <p:ph idx="1"/>
          </p:nvPr>
        </p:nvSpPr>
        <p:spPr/>
        <p:txBody>
          <a:bodyPr/>
          <a:lstStyle/>
          <a:p>
            <a:pPr marL="285750" lvl="0" indent="-285750">
              <a:spcBef>
                <a:spcPts val="0"/>
              </a:spcBef>
            </a:pPr>
            <a:r>
              <a:rPr lang="en-US" sz="2800" dirty="0">
                <a:solidFill>
                  <a:prstClr val="black"/>
                </a:solidFill>
              </a:rPr>
              <a:t>Set the scene</a:t>
            </a:r>
          </a:p>
          <a:p>
            <a:pPr marL="285750" lvl="0" indent="-285750">
              <a:spcBef>
                <a:spcPts val="0"/>
              </a:spcBef>
            </a:pPr>
            <a:r>
              <a:rPr lang="en-US" sz="2800" dirty="0">
                <a:solidFill>
                  <a:prstClr val="black"/>
                </a:solidFill>
              </a:rPr>
              <a:t>Body language</a:t>
            </a:r>
          </a:p>
          <a:p>
            <a:pPr marL="285750" lvl="0" indent="-285750">
              <a:spcBef>
                <a:spcPts val="0"/>
              </a:spcBef>
            </a:pPr>
            <a:r>
              <a:rPr lang="en-US" sz="2800" dirty="0">
                <a:solidFill>
                  <a:prstClr val="black"/>
                </a:solidFill>
              </a:rPr>
              <a:t>Say something positive   </a:t>
            </a:r>
          </a:p>
          <a:p>
            <a:pPr marL="285750" lvl="0" indent="-285750">
              <a:spcBef>
                <a:spcPts val="0"/>
              </a:spcBef>
            </a:pPr>
            <a:r>
              <a:rPr lang="en-US" sz="2800" dirty="0">
                <a:solidFill>
                  <a:prstClr val="black"/>
                </a:solidFill>
              </a:rPr>
              <a:t>Believe in yourself</a:t>
            </a:r>
          </a:p>
          <a:p>
            <a:pPr marL="285750" lvl="0" indent="-285750">
              <a:spcBef>
                <a:spcPts val="0"/>
              </a:spcBef>
            </a:pPr>
            <a:r>
              <a:rPr lang="en-US" sz="2800" dirty="0">
                <a:solidFill>
                  <a:prstClr val="black"/>
                </a:solidFill>
              </a:rPr>
              <a:t>Speak personally</a:t>
            </a:r>
          </a:p>
          <a:p>
            <a:pPr marL="285750" lvl="0" indent="-285750">
              <a:spcBef>
                <a:spcPts val="0"/>
              </a:spcBef>
            </a:pPr>
            <a:r>
              <a:rPr lang="en-US" sz="2800" dirty="0">
                <a:solidFill>
                  <a:prstClr val="black"/>
                </a:solidFill>
              </a:rPr>
              <a:t>Be clear</a:t>
            </a:r>
          </a:p>
          <a:p>
            <a:pPr marL="285750" lvl="0" indent="-285750">
              <a:spcBef>
                <a:spcPts val="0"/>
              </a:spcBef>
            </a:pPr>
            <a:r>
              <a:rPr lang="en-US" sz="2800" dirty="0">
                <a:solidFill>
                  <a:prstClr val="black"/>
                </a:solidFill>
              </a:rPr>
              <a:t>Stay with your statement</a:t>
            </a:r>
          </a:p>
          <a:p>
            <a:pPr marL="285750" lvl="0" indent="-285750">
              <a:spcBef>
                <a:spcPts val="0"/>
              </a:spcBef>
            </a:pPr>
            <a:r>
              <a:rPr lang="en-US" sz="2800" dirty="0">
                <a:solidFill>
                  <a:prstClr val="black"/>
                </a:solidFill>
              </a:rPr>
              <a:t>Try to see the situation </a:t>
            </a:r>
            <a:br>
              <a:rPr lang="en-US" sz="2800" dirty="0">
                <a:solidFill>
                  <a:prstClr val="black"/>
                </a:solidFill>
              </a:rPr>
            </a:br>
            <a:r>
              <a:rPr lang="en-US" sz="2800" dirty="0">
                <a:solidFill>
                  <a:prstClr val="black"/>
                </a:solidFill>
              </a:rPr>
              <a:t>from their point of view</a:t>
            </a:r>
          </a:p>
          <a:p>
            <a:endParaRPr lang="en-US" dirty="0"/>
          </a:p>
        </p:txBody>
      </p:sp>
      <p:pic>
        <p:nvPicPr>
          <p:cNvPr id="4" name="Picture 2" descr="Learn how to say N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9726" y="2057400"/>
            <a:ext cx="3323253" cy="3323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01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b="1" dirty="0">
                <a:solidFill>
                  <a:schemeClr val="tx2"/>
                </a:solidFill>
                <a:latin typeface="+mn-lt"/>
              </a:rPr>
              <a:t>Where to Access Sexual Health Services</a:t>
            </a:r>
          </a:p>
        </p:txBody>
      </p:sp>
      <p:sp>
        <p:nvSpPr>
          <p:cNvPr id="3" name="Content Placeholder 2"/>
          <p:cNvSpPr>
            <a:spLocks noGrp="1"/>
          </p:cNvSpPr>
          <p:nvPr>
            <p:ph idx="1"/>
          </p:nvPr>
        </p:nvSpPr>
        <p:spPr>
          <a:xfrm>
            <a:off x="453358" y="1828800"/>
            <a:ext cx="5420370" cy="4495800"/>
          </a:xfrm>
        </p:spPr>
        <p:txBody>
          <a:bodyPr>
            <a:normAutofit/>
          </a:bodyPr>
          <a:lstStyle/>
          <a:p>
            <a:r>
              <a:rPr lang="en-US" sz="2800" dirty="0"/>
              <a:t>School Nurse</a:t>
            </a:r>
          </a:p>
          <a:p>
            <a:r>
              <a:rPr lang="en-US" sz="2800" dirty="0"/>
              <a:t>Sexual Health Centres </a:t>
            </a:r>
          </a:p>
          <a:p>
            <a:pPr lvl="1"/>
            <a:r>
              <a:rPr lang="en-US" dirty="0"/>
              <a:t>St. Catharines, </a:t>
            </a:r>
            <a:br>
              <a:rPr lang="en-US" dirty="0"/>
            </a:br>
            <a:r>
              <a:rPr lang="en-US" dirty="0"/>
              <a:t>Niagara Falls,</a:t>
            </a:r>
          </a:p>
          <a:p>
            <a:pPr marL="274320" lvl="1" indent="0">
              <a:buNone/>
            </a:pPr>
            <a:r>
              <a:rPr lang="en-US" dirty="0"/>
              <a:t>    Welland, Fort Erie</a:t>
            </a:r>
          </a:p>
          <a:p>
            <a:r>
              <a:rPr lang="en-US" sz="2800" dirty="0"/>
              <a:t>Family doctor or nurse practitioner</a:t>
            </a:r>
          </a:p>
          <a:p>
            <a:r>
              <a:rPr lang="en-US" sz="2800" dirty="0"/>
              <a:t>Walk-in clinic</a:t>
            </a:r>
          </a:p>
        </p:txBody>
      </p:sp>
      <p:sp>
        <p:nvSpPr>
          <p:cNvPr id="4" name="TextBox 3"/>
          <p:cNvSpPr txBox="1"/>
          <p:nvPr/>
        </p:nvSpPr>
        <p:spPr>
          <a:xfrm>
            <a:off x="0" y="6057781"/>
            <a:ext cx="9144000" cy="800219"/>
          </a:xfrm>
          <a:prstGeom prst="rect">
            <a:avLst/>
          </a:prstGeom>
          <a:solidFill>
            <a:srgbClr val="92D050"/>
          </a:solidFill>
        </p:spPr>
        <p:txBody>
          <a:bodyPr wrap="square" rtlCol="0">
            <a:spAutoFit/>
          </a:bodyPr>
          <a:lstStyle/>
          <a:p>
            <a:pPr algn="ctr"/>
            <a:r>
              <a:rPr lang="en-US" sz="2300" b="1" dirty="0"/>
              <a:t>Completely confidential and parental </a:t>
            </a:r>
            <a:br>
              <a:rPr lang="en-US" sz="2300" b="1" dirty="0"/>
            </a:br>
            <a:r>
              <a:rPr lang="en-US" sz="2300" b="1" dirty="0"/>
              <a:t>permission not required</a:t>
            </a:r>
          </a:p>
        </p:txBody>
      </p:sp>
      <p:pic>
        <p:nvPicPr>
          <p:cNvPr id="10243" name="Picture 3" descr="Safe Se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514600"/>
            <a:ext cx="3536849" cy="2133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48742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28895" y="1644907"/>
            <a:ext cx="3733505" cy="4401205"/>
          </a:xfrm>
          <a:prstGeom prst="rect">
            <a:avLst/>
          </a:prstGeom>
          <a:noFill/>
        </p:spPr>
        <p:txBody>
          <a:bodyPr wrap="square" rtlCol="0">
            <a:spAutoFit/>
          </a:bodyPr>
          <a:lstStyle/>
          <a:p>
            <a:pPr marL="285750" indent="-285750">
              <a:buFont typeface="Arial" pitchFamily="34" charset="0"/>
              <a:buChar char="•"/>
            </a:pPr>
            <a:r>
              <a:rPr lang="en-US" sz="2800" dirty="0"/>
              <a:t>Four sexual health </a:t>
            </a:r>
            <a:r>
              <a:rPr lang="en-US" sz="2800" dirty="0" err="1"/>
              <a:t>centres</a:t>
            </a:r>
            <a:r>
              <a:rPr lang="en-US" sz="2800" dirty="0"/>
              <a:t> in Niagara</a:t>
            </a:r>
          </a:p>
          <a:p>
            <a:pPr marL="285750" indent="-285750">
              <a:buFont typeface="Arial" pitchFamily="34" charset="0"/>
              <a:buChar char="•"/>
            </a:pPr>
            <a:endParaRPr lang="en-US" sz="2800" dirty="0"/>
          </a:p>
          <a:p>
            <a:pPr marL="285750" indent="-285750">
              <a:buFont typeface="Arial" pitchFamily="34" charset="0"/>
              <a:buChar char="•"/>
            </a:pPr>
            <a:r>
              <a:rPr lang="en-US" sz="2800" dirty="0"/>
              <a:t>Provide free, non-judgmental,  and confidential services</a:t>
            </a:r>
          </a:p>
          <a:p>
            <a:pPr marL="285750" indent="-285750">
              <a:buFont typeface="Arial" pitchFamily="34" charset="0"/>
              <a:buChar char="•"/>
            </a:pPr>
            <a:endParaRPr lang="en-US" sz="2800" dirty="0"/>
          </a:p>
          <a:p>
            <a:pPr marL="285750" indent="-285750">
              <a:buFont typeface="Arial" pitchFamily="34" charset="0"/>
              <a:buChar char="•"/>
            </a:pPr>
            <a:r>
              <a:rPr lang="en-US" sz="2800" dirty="0"/>
              <a:t>Aim to enhance the sexual health of our community</a:t>
            </a:r>
            <a:endParaRPr lang="en-CA" sz="2800" dirty="0"/>
          </a:p>
        </p:txBody>
      </p:sp>
      <p:sp>
        <p:nvSpPr>
          <p:cNvPr id="3" name="Rectangle 2"/>
          <p:cNvSpPr/>
          <p:nvPr/>
        </p:nvSpPr>
        <p:spPr>
          <a:xfrm>
            <a:off x="4114800" y="1524000"/>
            <a:ext cx="4191000" cy="5078313"/>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5400000" scaled="1"/>
            <a:tileRect/>
          </a:grad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b="1" dirty="0">
                <a:solidFill>
                  <a:srgbClr val="00496C"/>
                </a:solidFill>
                <a:latin typeface="Rockwell"/>
              </a:rPr>
              <a:t>St. Catharines Sexual Health Centre</a:t>
            </a:r>
          </a:p>
          <a:p>
            <a:pPr algn="ctr"/>
            <a:r>
              <a:rPr lang="en-US" dirty="0">
                <a:solidFill>
                  <a:srgbClr val="00496C"/>
                </a:solidFill>
                <a:latin typeface="Rockwell"/>
              </a:rPr>
              <a:t>277 Welland Avenue, St. Catharines</a:t>
            </a:r>
          </a:p>
          <a:p>
            <a:pPr algn="ctr"/>
            <a:endParaRPr lang="en-US" dirty="0">
              <a:solidFill>
                <a:srgbClr val="00496C"/>
              </a:solidFill>
              <a:latin typeface="Rockwell"/>
              <a:sym typeface="Wingdings"/>
            </a:endParaRPr>
          </a:p>
          <a:p>
            <a:pPr algn="ctr"/>
            <a:r>
              <a:rPr lang="en-US" b="1" dirty="0">
                <a:solidFill>
                  <a:srgbClr val="00496C"/>
                </a:solidFill>
                <a:latin typeface="Rockwell"/>
              </a:rPr>
              <a:t>Welland Sexual Health Centre</a:t>
            </a:r>
          </a:p>
          <a:p>
            <a:pPr algn="ctr"/>
            <a:r>
              <a:rPr lang="en-US" dirty="0">
                <a:solidFill>
                  <a:srgbClr val="00496C"/>
                </a:solidFill>
                <a:latin typeface="Rockwell"/>
              </a:rPr>
              <a:t>200 Division Street, Welland</a:t>
            </a:r>
          </a:p>
          <a:p>
            <a:pPr algn="ctr"/>
            <a:endParaRPr lang="en-US" dirty="0">
              <a:solidFill>
                <a:srgbClr val="00496C"/>
              </a:solidFill>
              <a:latin typeface="Rockwell"/>
              <a:sym typeface="Wingdings"/>
            </a:endParaRPr>
          </a:p>
          <a:p>
            <a:pPr algn="ctr"/>
            <a:r>
              <a:rPr lang="en-US" b="1" dirty="0">
                <a:solidFill>
                  <a:srgbClr val="00496C"/>
                </a:solidFill>
                <a:latin typeface="Rockwell"/>
              </a:rPr>
              <a:t>Niagara Falls Sexual Health Centre</a:t>
            </a:r>
          </a:p>
          <a:p>
            <a:pPr algn="ctr"/>
            <a:r>
              <a:rPr lang="en-US" dirty="0">
                <a:solidFill>
                  <a:srgbClr val="00496C"/>
                </a:solidFill>
                <a:latin typeface="Rockwell"/>
              </a:rPr>
              <a:t>5710 Kitchener Street, Niagara Falls</a:t>
            </a:r>
          </a:p>
          <a:p>
            <a:pPr algn="ctr"/>
            <a:endParaRPr lang="en-US" dirty="0">
              <a:solidFill>
                <a:srgbClr val="00496C"/>
              </a:solidFill>
              <a:latin typeface="Rockwell"/>
              <a:sym typeface="Wingdings"/>
            </a:endParaRPr>
          </a:p>
          <a:p>
            <a:pPr algn="ctr"/>
            <a:r>
              <a:rPr lang="en-US" b="1" dirty="0">
                <a:solidFill>
                  <a:srgbClr val="00496C"/>
                </a:solidFill>
                <a:latin typeface="Rockwell"/>
              </a:rPr>
              <a:t>Fort Erie Sexual Health Centre</a:t>
            </a:r>
          </a:p>
          <a:p>
            <a:pPr algn="ctr"/>
            <a:r>
              <a:rPr lang="en-US" dirty="0">
                <a:solidFill>
                  <a:srgbClr val="00496C"/>
                </a:solidFill>
                <a:latin typeface="Rockwell"/>
              </a:rPr>
              <a:t>1264 Garrison Road, Unit 12, Fort Erie</a:t>
            </a:r>
          </a:p>
          <a:p>
            <a:pPr algn="ctr"/>
            <a:endParaRPr lang="en-US" sz="1400" dirty="0">
              <a:solidFill>
                <a:srgbClr val="00496C"/>
              </a:solidFill>
              <a:latin typeface="Rockwell"/>
            </a:endParaRPr>
          </a:p>
          <a:p>
            <a:pPr algn="ctr"/>
            <a:endParaRPr lang="en-US" sz="1400" dirty="0">
              <a:solidFill>
                <a:srgbClr val="00496C"/>
              </a:solidFill>
              <a:latin typeface="Rockwell"/>
            </a:endParaRPr>
          </a:p>
          <a:p>
            <a:pPr algn="ctr"/>
            <a:r>
              <a:rPr lang="en-US" sz="2400" dirty="0">
                <a:solidFill>
                  <a:srgbClr val="00496C"/>
                </a:solidFill>
                <a:latin typeface="Rockwell"/>
              </a:rPr>
              <a:t>905-688-3817 </a:t>
            </a:r>
          </a:p>
          <a:p>
            <a:pPr algn="ctr"/>
            <a:r>
              <a:rPr lang="en-US" sz="2400" dirty="0">
                <a:solidFill>
                  <a:srgbClr val="00496C"/>
                </a:solidFill>
                <a:latin typeface="Rockwell"/>
              </a:rPr>
              <a:t>1-800-263-5757</a:t>
            </a:r>
          </a:p>
          <a:p>
            <a:pPr algn="ctr"/>
            <a:r>
              <a:rPr lang="en-US" sz="1400" dirty="0">
                <a:solidFill>
                  <a:srgbClr val="00496C"/>
                </a:solidFill>
                <a:latin typeface="Rockwell"/>
              </a:rPr>
              <a:t> </a:t>
            </a:r>
          </a:p>
          <a:p>
            <a:pPr algn="ctr"/>
            <a:r>
              <a:rPr lang="en-US" dirty="0">
                <a:solidFill>
                  <a:srgbClr val="00496C"/>
                </a:solidFill>
                <a:latin typeface="Rockwell"/>
              </a:rPr>
              <a:t>For current hours call or visit: </a:t>
            </a:r>
            <a:r>
              <a:rPr lang="en-US" dirty="0">
                <a:solidFill>
                  <a:srgbClr val="00496C"/>
                </a:solidFill>
                <a:latin typeface="Rockwell"/>
                <a:hlinkClick r:id="rId3"/>
              </a:rPr>
              <a:t>www.niagararegion.ca/health</a:t>
            </a:r>
            <a:endParaRPr lang="en-US" dirty="0">
              <a:solidFill>
                <a:srgbClr val="00496C"/>
              </a:solidFill>
              <a:latin typeface="Rockwell"/>
            </a:endParaRPr>
          </a:p>
        </p:txBody>
      </p:sp>
      <p:sp>
        <p:nvSpPr>
          <p:cNvPr id="5" name="TextBox 4"/>
          <p:cNvSpPr txBox="1"/>
          <p:nvPr/>
        </p:nvSpPr>
        <p:spPr>
          <a:xfrm>
            <a:off x="228895" y="432137"/>
            <a:ext cx="8610600" cy="1015663"/>
          </a:xfrm>
          <a:prstGeom prst="rect">
            <a:avLst/>
          </a:prstGeom>
          <a:noFill/>
        </p:spPr>
        <p:txBody>
          <a:bodyPr wrap="square" rtlCol="0">
            <a:spAutoFit/>
          </a:bodyPr>
          <a:lstStyle/>
          <a:p>
            <a:pPr algn="ctr"/>
            <a:endParaRPr lang="en-US" sz="1200" b="1" dirty="0">
              <a:latin typeface="+mj-lt"/>
            </a:endParaRPr>
          </a:p>
          <a:p>
            <a:pPr algn="ctr"/>
            <a:r>
              <a:rPr lang="en-US" sz="4800" b="1" dirty="0">
                <a:solidFill>
                  <a:schemeClr val="tx2"/>
                </a:solidFill>
              </a:rPr>
              <a:t>Sexual Health Centres</a:t>
            </a:r>
          </a:p>
        </p:txBody>
      </p:sp>
      <p:sp>
        <p:nvSpPr>
          <p:cNvPr id="6" name="Title 1" hidden="1"/>
          <p:cNvSpPr>
            <a:spLocks noGrp="1"/>
          </p:cNvSpPr>
          <p:nvPr>
            <p:ph type="title"/>
          </p:nvPr>
        </p:nvSpPr>
        <p:spPr>
          <a:xfrm>
            <a:off x="457200" y="762000"/>
            <a:ext cx="8229600" cy="990600"/>
          </a:xfrm>
        </p:spPr>
        <p:txBody>
          <a:bodyPr/>
          <a:lstStyle/>
          <a:p>
            <a:r>
              <a:rPr lang="en-US" dirty="0"/>
              <a:t>Sexual Health </a:t>
            </a:r>
            <a:r>
              <a:rPr lang="en-US" dirty="0" err="1"/>
              <a:t>Centres</a:t>
            </a:r>
            <a:endParaRPr lang="en-CA" dirty="0"/>
          </a:p>
        </p:txBody>
      </p:sp>
    </p:spTree>
    <p:extLst>
      <p:ext uri="{BB962C8B-B14F-4D97-AF65-F5344CB8AC3E}">
        <p14:creationId xmlns:p14="http://schemas.microsoft.com/office/powerpoint/2010/main" val="30426320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pPr algn="ctr"/>
            <a:r>
              <a:rPr lang="en-US" b="1" dirty="0">
                <a:solidFill>
                  <a:schemeClr val="tx2"/>
                </a:solidFill>
                <a:latin typeface="+mn-lt"/>
              </a:rPr>
              <a:t>QUESTIONS?</a:t>
            </a:r>
          </a:p>
        </p:txBody>
      </p:sp>
    </p:spTree>
    <p:extLst>
      <p:ext uri="{BB962C8B-B14F-4D97-AF65-F5344CB8AC3E}">
        <p14:creationId xmlns:p14="http://schemas.microsoft.com/office/powerpoint/2010/main" val="545678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quot;&quot;"/>
          <p:cNvSpPr/>
          <p:nvPr/>
        </p:nvSpPr>
        <p:spPr>
          <a:xfrm>
            <a:off x="0" y="0"/>
            <a:ext cx="9144000" cy="6858000"/>
          </a:xfrm>
          <a:prstGeom prst="rect">
            <a:avLst/>
          </a:prstGeom>
          <a:solidFill>
            <a:srgbClr val="E70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051" name="Picture 3" descr="DRUNK?&#10;Just because they aren't saying &#10;NO&#10;Doesn't mean they are saying&#10;YES"/>
          <p:cNvPicPr>
            <a:picLocks noChangeAspect="1" noChangeArrowheads="1"/>
          </p:cNvPicPr>
          <p:nvPr/>
        </p:nvPicPr>
        <p:blipFill rotWithShape="1">
          <a:blip r:embed="rId3">
            <a:extLst>
              <a:ext uri="{28A0092B-C50C-407E-A947-70E740481C1C}">
                <a14:useLocalDpi xmlns:a14="http://schemas.microsoft.com/office/drawing/2010/main" val="0"/>
              </a:ext>
            </a:extLst>
          </a:blip>
          <a:srcRect b="12079"/>
          <a:stretch/>
        </p:blipFill>
        <p:spPr bwMode="auto">
          <a:xfrm>
            <a:off x="1828800" y="950152"/>
            <a:ext cx="5638800" cy="4957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hidden="1"/>
          <p:cNvSpPr>
            <a:spLocks noGrp="1"/>
          </p:cNvSpPr>
          <p:nvPr>
            <p:ph type="title"/>
          </p:nvPr>
        </p:nvSpPr>
        <p:spPr>
          <a:xfrm>
            <a:off x="457200" y="609600"/>
            <a:ext cx="8229600" cy="1143000"/>
          </a:xfrm>
        </p:spPr>
        <p:txBody>
          <a:bodyPr/>
          <a:lstStyle/>
          <a:p>
            <a:r>
              <a:rPr lang="en-US" dirty="0"/>
              <a:t>Drunk</a:t>
            </a:r>
            <a:endParaRPr lang="en-CA" dirty="0"/>
          </a:p>
        </p:txBody>
      </p:sp>
    </p:spTree>
    <p:extLst>
      <p:ext uri="{BB962C8B-B14F-4D97-AF65-F5344CB8AC3E}">
        <p14:creationId xmlns:p14="http://schemas.microsoft.com/office/powerpoint/2010/main" val="3140424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hidden="1"/>
          <p:cNvSpPr>
            <a:spLocks noGrp="1"/>
          </p:cNvSpPr>
          <p:nvPr>
            <p:ph type="title"/>
          </p:nvPr>
        </p:nvSpPr>
        <p:spPr>
          <a:xfrm>
            <a:off x="457200" y="609600"/>
            <a:ext cx="8229600" cy="1143000"/>
          </a:xfrm>
        </p:spPr>
        <p:txBody>
          <a:bodyPr/>
          <a:lstStyle/>
          <a:p>
            <a:r>
              <a:rPr lang="en-US" dirty="0"/>
              <a:t>Tea Consent Video</a:t>
            </a:r>
            <a:endParaRPr lang="en-CA" dirty="0"/>
          </a:p>
        </p:txBody>
      </p:sp>
      <p:pic>
        <p:nvPicPr>
          <p:cNvPr id="6" name="raxPKklDF2k" descr="https://www.youtube.com/watch?v=raxPKklDF2k" title="YouTube video explaining Consent"/>
          <p:cNvPicPr>
            <a:picLocks noRot="1" noChangeAspect="1"/>
          </p:cNvPicPr>
          <p:nvPr>
            <a:videoFile r:link="rId1"/>
          </p:nvPr>
        </p:nvPicPr>
        <p:blipFill>
          <a:blip r:embed="rId4"/>
          <a:stretch>
            <a:fillRect/>
          </a:stretch>
        </p:blipFill>
        <p:spPr>
          <a:xfrm>
            <a:off x="1371600" y="1600200"/>
            <a:ext cx="6502400" cy="3657600"/>
          </a:xfrm>
          <a:prstGeom prst="rect">
            <a:avLst/>
          </a:prstGeom>
        </p:spPr>
      </p:pic>
    </p:spTree>
    <p:extLst>
      <p:ext uri="{BB962C8B-B14F-4D97-AF65-F5344CB8AC3E}">
        <p14:creationId xmlns:p14="http://schemas.microsoft.com/office/powerpoint/2010/main" val="1331231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dirty="0">
                <a:solidFill>
                  <a:schemeClr val="tx2"/>
                </a:solidFill>
              </a:rPr>
              <a:t>What is Contraception?</a:t>
            </a:r>
            <a:endParaRPr lang="en-CA" sz="4800" dirty="0"/>
          </a:p>
        </p:txBody>
      </p:sp>
      <p:pic>
        <p:nvPicPr>
          <p:cNvPr id="11" name="Picture 6" descr="Condo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60" y="1930876"/>
            <a:ext cx="2635327" cy="1805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8" descr="Hormonal Intrauterine System (IUS)"/>
          <p:cNvPicPr>
            <a:picLocks noChangeAspect="1" noChangeArrowheads="1"/>
          </p:cNvPicPr>
          <p:nvPr/>
        </p:nvPicPr>
        <p:blipFill rotWithShape="1">
          <a:blip r:embed="rId4">
            <a:extLst>
              <a:ext uri="{28A0092B-C50C-407E-A947-70E740481C1C}">
                <a14:useLocalDpi xmlns:a14="http://schemas.microsoft.com/office/drawing/2010/main" val="0"/>
              </a:ext>
            </a:extLst>
          </a:blip>
          <a:srcRect r="50000"/>
          <a:stretch/>
        </p:blipFill>
        <p:spPr bwMode="auto">
          <a:xfrm rot="20710698">
            <a:off x="7349157" y="1784802"/>
            <a:ext cx="1190625" cy="2229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descr="Female/Insertive Condom"/>
          <p:cNvPicPr>
            <a:picLocks noChangeAspect="1" noChangeArrowheads="1"/>
          </p:cNvPicPr>
          <p:nvPr/>
        </p:nvPicPr>
        <p:blipFill rotWithShape="1">
          <a:blip r:embed="rId5">
            <a:extLst>
              <a:ext uri="{28A0092B-C50C-407E-A947-70E740481C1C}">
                <a14:useLocalDpi xmlns:a14="http://schemas.microsoft.com/office/drawing/2010/main" val="0"/>
              </a:ext>
            </a:extLst>
          </a:blip>
          <a:srcRect l="6934" t="2833" r="1413"/>
          <a:stretch/>
        </p:blipFill>
        <p:spPr bwMode="auto">
          <a:xfrm rot="18615005">
            <a:off x="352981" y="4552595"/>
            <a:ext cx="2309870" cy="1215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descr="Birth Control Pill Pac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90800" y="1644213"/>
            <a:ext cx="3124201" cy="23784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Nuva Ri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38800" y="1975771"/>
            <a:ext cx="1196788" cy="179518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EVRA Patch"/>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05200" y="4432264"/>
            <a:ext cx="2731994" cy="17032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epo Shot"/>
          <p:cNvPicPr>
            <a:picLocks noChangeAspect="1" noChangeArrowheads="1"/>
          </p:cNvPicPr>
          <p:nvPr/>
        </p:nvPicPr>
        <p:blipFill rotWithShape="1">
          <a:blip r:embed="rId9">
            <a:extLst>
              <a:ext uri="{28A0092B-C50C-407E-A947-70E740481C1C}">
                <a14:useLocalDpi xmlns:a14="http://schemas.microsoft.com/office/drawing/2010/main" val="0"/>
              </a:ext>
            </a:extLst>
          </a:blip>
          <a:srcRect l="19138"/>
          <a:stretch/>
        </p:blipFill>
        <p:spPr bwMode="auto">
          <a:xfrm>
            <a:off x="6591299" y="4432263"/>
            <a:ext cx="2009649" cy="179518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38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1600200"/>
            <a:ext cx="8153400" cy="1446550"/>
          </a:xfrm>
          <a:prstGeom prst="rect">
            <a:avLst/>
          </a:prstGeom>
          <a:noFill/>
        </p:spPr>
        <p:txBody>
          <a:bodyPr wrap="square" rtlCol="0">
            <a:spAutoFit/>
          </a:bodyPr>
          <a:lstStyle/>
          <a:p>
            <a:pPr algn="ctr"/>
            <a:r>
              <a:rPr lang="en-US" sz="8800" b="1" dirty="0">
                <a:solidFill>
                  <a:schemeClr val="tx2"/>
                </a:solidFill>
              </a:rPr>
              <a:t>Abstinence</a:t>
            </a:r>
            <a:endParaRPr lang="en-US" sz="7200" b="1" dirty="0">
              <a:solidFill>
                <a:schemeClr val="tx2"/>
              </a:solidFill>
            </a:endParaRPr>
          </a:p>
        </p:txBody>
      </p:sp>
      <p:sp>
        <p:nvSpPr>
          <p:cNvPr id="6" name="TextBox 5"/>
          <p:cNvSpPr txBox="1"/>
          <p:nvPr/>
        </p:nvSpPr>
        <p:spPr>
          <a:xfrm>
            <a:off x="2057400" y="3429000"/>
            <a:ext cx="5334000" cy="1015663"/>
          </a:xfrm>
          <a:prstGeom prst="rect">
            <a:avLst/>
          </a:prstGeom>
          <a:noFill/>
        </p:spPr>
        <p:txBody>
          <a:bodyPr wrap="square" rtlCol="0">
            <a:spAutoFit/>
          </a:bodyPr>
          <a:lstStyle/>
          <a:p>
            <a:r>
              <a:rPr lang="en-US" sz="6000" dirty="0">
                <a:solidFill>
                  <a:srgbClr val="92D050"/>
                </a:solidFill>
              </a:rPr>
              <a:t>100% effective</a:t>
            </a:r>
          </a:p>
        </p:txBody>
      </p:sp>
      <p:sp>
        <p:nvSpPr>
          <p:cNvPr id="7" name="TextBox 6"/>
          <p:cNvSpPr txBox="1"/>
          <p:nvPr/>
        </p:nvSpPr>
        <p:spPr>
          <a:xfrm>
            <a:off x="114300" y="4648200"/>
            <a:ext cx="8839200" cy="830997"/>
          </a:xfrm>
          <a:prstGeom prst="rect">
            <a:avLst/>
          </a:prstGeom>
          <a:noFill/>
        </p:spPr>
        <p:txBody>
          <a:bodyPr wrap="square" rtlCol="0">
            <a:spAutoFit/>
          </a:bodyPr>
          <a:lstStyle/>
          <a:p>
            <a:pPr algn="ctr"/>
            <a:r>
              <a:rPr lang="en-US" sz="2400" dirty="0"/>
              <a:t>in preventing pregnancy and </a:t>
            </a:r>
          </a:p>
          <a:p>
            <a:pPr algn="ctr"/>
            <a:r>
              <a:rPr lang="en-US" sz="2400" dirty="0"/>
              <a:t>sexually transmitted infections (STIs)</a:t>
            </a:r>
          </a:p>
        </p:txBody>
      </p:sp>
      <p:sp>
        <p:nvSpPr>
          <p:cNvPr id="9" name="Title 1" hidden="1"/>
          <p:cNvSpPr>
            <a:spLocks noGrp="1"/>
          </p:cNvSpPr>
          <p:nvPr>
            <p:ph type="title"/>
          </p:nvPr>
        </p:nvSpPr>
        <p:spPr>
          <a:xfrm>
            <a:off x="457200" y="609600"/>
            <a:ext cx="8229600" cy="1143000"/>
          </a:xfrm>
        </p:spPr>
        <p:txBody>
          <a:bodyPr/>
          <a:lstStyle/>
          <a:p>
            <a:r>
              <a:rPr lang="en-CA" dirty="0"/>
              <a:t>Abstinence</a:t>
            </a:r>
          </a:p>
        </p:txBody>
      </p:sp>
    </p:spTree>
    <p:extLst>
      <p:ext uri="{BB962C8B-B14F-4D97-AF65-F5344CB8AC3E}">
        <p14:creationId xmlns:p14="http://schemas.microsoft.com/office/powerpoint/2010/main" val="4292737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5943600"/>
          </a:xfrm>
        </p:spPr>
        <p:txBody>
          <a:bodyPr>
            <a:noAutofit/>
          </a:bodyPr>
          <a:lstStyle/>
          <a:p>
            <a:br>
              <a:rPr lang="en-US" b="1" dirty="0">
                <a:latin typeface="+mn-lt"/>
              </a:rPr>
            </a:br>
            <a:r>
              <a:rPr lang="en-US" b="1" dirty="0">
                <a:solidFill>
                  <a:schemeClr val="tx2"/>
                </a:solidFill>
                <a:latin typeface="+mn-lt"/>
              </a:rPr>
              <a:t>Barrier </a:t>
            </a:r>
            <a:br>
              <a:rPr lang="en-US" b="1" dirty="0">
                <a:solidFill>
                  <a:schemeClr val="tx2"/>
                </a:solidFill>
                <a:latin typeface="+mn-lt"/>
              </a:rPr>
            </a:br>
            <a:r>
              <a:rPr lang="en-US" b="1" dirty="0">
                <a:solidFill>
                  <a:schemeClr val="tx2"/>
                </a:solidFill>
                <a:latin typeface="+mn-lt"/>
              </a:rPr>
              <a:t>Contraceptive </a:t>
            </a:r>
            <a:br>
              <a:rPr lang="en-US" b="1" dirty="0">
                <a:solidFill>
                  <a:schemeClr val="tx2"/>
                </a:solidFill>
                <a:latin typeface="+mn-lt"/>
              </a:rPr>
            </a:br>
            <a:r>
              <a:rPr lang="en-US" b="1" dirty="0">
                <a:solidFill>
                  <a:schemeClr val="tx2"/>
                </a:solidFill>
                <a:latin typeface="+mn-lt"/>
              </a:rPr>
              <a:t>Methods</a:t>
            </a:r>
            <a:br>
              <a:rPr lang="en-US" b="1" dirty="0">
                <a:solidFill>
                  <a:schemeClr val="tx2"/>
                </a:solidFill>
                <a:latin typeface="+mn-lt"/>
              </a:rPr>
            </a:br>
            <a:endParaRPr lang="en-CA" dirty="0">
              <a:latin typeface="+mn-lt"/>
            </a:endParaRPr>
          </a:p>
        </p:txBody>
      </p:sp>
      <p:sp>
        <p:nvSpPr>
          <p:cNvPr id="4" name="Oval 3" descr="&quot;&quot;"/>
          <p:cNvSpPr/>
          <p:nvPr/>
        </p:nvSpPr>
        <p:spPr>
          <a:xfrm>
            <a:off x="6629400" y="1905000"/>
            <a:ext cx="838200" cy="838200"/>
          </a:xfrm>
          <a:prstGeom prst="ellipse">
            <a:avLst/>
          </a:prstGeom>
          <a:solidFill>
            <a:srgbClr val="00496C"/>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CA" sz="6600" dirty="0">
              <a:latin typeface="Arial Rounded MT Bold" pitchFamily="34" charset="0"/>
            </a:endParaRPr>
          </a:p>
        </p:txBody>
      </p:sp>
      <p:sp>
        <p:nvSpPr>
          <p:cNvPr id="5" name="Oval 4" descr="&quot;&quot;"/>
          <p:cNvSpPr/>
          <p:nvPr/>
        </p:nvSpPr>
        <p:spPr>
          <a:xfrm>
            <a:off x="6858000" y="3352800"/>
            <a:ext cx="838200" cy="838200"/>
          </a:xfrm>
          <a:prstGeom prst="ellipse">
            <a:avLst/>
          </a:prstGeom>
          <a:solidFill>
            <a:srgbClr val="A0CF67"/>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CA" sz="6600" dirty="0">
              <a:latin typeface="Arial Rounded MT Bold" pitchFamily="34" charset="0"/>
            </a:endParaRPr>
          </a:p>
        </p:txBody>
      </p:sp>
      <p:sp>
        <p:nvSpPr>
          <p:cNvPr id="6" name="Oval 5" descr="&quot;&quot;"/>
          <p:cNvSpPr/>
          <p:nvPr/>
        </p:nvSpPr>
        <p:spPr>
          <a:xfrm>
            <a:off x="6096000" y="4902345"/>
            <a:ext cx="838200" cy="838200"/>
          </a:xfrm>
          <a:prstGeom prst="ellipse">
            <a:avLst/>
          </a:prstGeom>
          <a:solidFill>
            <a:srgbClr val="00496C"/>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CA" sz="6600" dirty="0">
              <a:latin typeface="Arial Rounded MT Bold" pitchFamily="34" charset="0"/>
            </a:endParaRPr>
          </a:p>
        </p:txBody>
      </p:sp>
      <p:sp>
        <p:nvSpPr>
          <p:cNvPr id="7" name="Oval 6" descr="&quot;&quot;"/>
          <p:cNvSpPr/>
          <p:nvPr/>
        </p:nvSpPr>
        <p:spPr>
          <a:xfrm>
            <a:off x="8077200" y="4902345"/>
            <a:ext cx="838200" cy="838200"/>
          </a:xfrm>
          <a:prstGeom prst="ellipse">
            <a:avLst/>
          </a:prstGeom>
          <a:solidFill>
            <a:srgbClr val="A0CF67"/>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CA" sz="6600" dirty="0">
              <a:latin typeface="Arial Rounded MT Bold" pitchFamily="34" charset="0"/>
            </a:endParaRPr>
          </a:p>
        </p:txBody>
      </p:sp>
      <p:sp>
        <p:nvSpPr>
          <p:cNvPr id="8" name="Oval 7" descr="&quot;&quot;"/>
          <p:cNvSpPr/>
          <p:nvPr/>
        </p:nvSpPr>
        <p:spPr>
          <a:xfrm>
            <a:off x="7752407" y="2667000"/>
            <a:ext cx="342900" cy="304800"/>
          </a:xfrm>
          <a:prstGeom prst="ellipse">
            <a:avLst/>
          </a:prstGeom>
          <a:solidFill>
            <a:srgbClr val="A0CF67"/>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CA"/>
          </a:p>
        </p:txBody>
      </p:sp>
      <p:sp>
        <p:nvSpPr>
          <p:cNvPr id="9" name="Oval 8" descr="&quot;&quot;"/>
          <p:cNvSpPr/>
          <p:nvPr/>
        </p:nvSpPr>
        <p:spPr>
          <a:xfrm>
            <a:off x="6163147" y="3352800"/>
            <a:ext cx="342900" cy="304800"/>
          </a:xfrm>
          <a:prstGeom prst="ellipse">
            <a:avLst/>
          </a:prstGeom>
          <a:solidFill>
            <a:srgbClr val="A0CF67"/>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CA"/>
          </a:p>
        </p:txBody>
      </p:sp>
      <p:sp>
        <p:nvSpPr>
          <p:cNvPr id="10" name="Oval 9" descr="&quot;&quot;"/>
          <p:cNvSpPr/>
          <p:nvPr/>
        </p:nvSpPr>
        <p:spPr>
          <a:xfrm>
            <a:off x="8031555" y="4495800"/>
            <a:ext cx="342900" cy="304800"/>
          </a:xfrm>
          <a:prstGeom prst="ellipse">
            <a:avLst/>
          </a:prstGeom>
          <a:solidFill>
            <a:srgbClr val="00496C"/>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CA"/>
          </a:p>
        </p:txBody>
      </p:sp>
      <p:sp>
        <p:nvSpPr>
          <p:cNvPr id="11" name="Oval 10" descr="&quot;&quot;"/>
          <p:cNvSpPr/>
          <p:nvPr/>
        </p:nvSpPr>
        <p:spPr>
          <a:xfrm>
            <a:off x="7124700" y="4800871"/>
            <a:ext cx="342900" cy="304800"/>
          </a:xfrm>
          <a:prstGeom prst="ellipse">
            <a:avLst/>
          </a:prstGeom>
          <a:solidFill>
            <a:srgbClr val="00496C"/>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437131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Coloured condom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2362200"/>
            <a:ext cx="4572000" cy="3035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953000" y="2209800"/>
            <a:ext cx="3657600" cy="4031873"/>
          </a:xfrm>
          <a:prstGeom prst="rect">
            <a:avLst/>
          </a:prstGeom>
          <a:noFill/>
        </p:spPr>
        <p:txBody>
          <a:bodyPr wrap="square" rtlCol="0">
            <a:spAutoFit/>
          </a:bodyPr>
          <a:lstStyle/>
          <a:p>
            <a:pPr marL="342900" indent="-342900">
              <a:buFont typeface="Arial" panose="020B0604020202020204" pitchFamily="34" charset="0"/>
              <a:buChar char="•"/>
            </a:pPr>
            <a:r>
              <a:rPr lang="en-US" sz="3200" dirty="0"/>
              <a:t>97% effective when used properly</a:t>
            </a:r>
          </a:p>
          <a:p>
            <a:pPr marL="342900" indent="-342900">
              <a:buFont typeface="Arial" panose="020B0604020202020204" pitchFamily="34" charset="0"/>
              <a:buChar char="•"/>
            </a:pPr>
            <a:r>
              <a:rPr lang="en-US" sz="3200" dirty="0"/>
              <a:t>Use before ANY genital contact</a:t>
            </a:r>
          </a:p>
          <a:p>
            <a:pPr marL="342900" indent="-342900">
              <a:buFont typeface="Arial" panose="020B0604020202020204" pitchFamily="34" charset="0"/>
              <a:buChar char="•"/>
            </a:pPr>
            <a:r>
              <a:rPr lang="en-US" sz="3200" dirty="0"/>
              <a:t>Protection against some STIs</a:t>
            </a:r>
          </a:p>
        </p:txBody>
      </p:sp>
      <p:sp>
        <p:nvSpPr>
          <p:cNvPr id="2" name="Title 1"/>
          <p:cNvSpPr>
            <a:spLocks noGrp="1"/>
          </p:cNvSpPr>
          <p:nvPr>
            <p:ph type="title"/>
          </p:nvPr>
        </p:nvSpPr>
        <p:spPr>
          <a:xfrm>
            <a:off x="457200" y="685800"/>
            <a:ext cx="8229600" cy="1143000"/>
          </a:xfrm>
        </p:spPr>
        <p:txBody>
          <a:bodyPr/>
          <a:lstStyle/>
          <a:p>
            <a:pPr algn="ctr"/>
            <a:r>
              <a:rPr lang="en-US" b="1" dirty="0">
                <a:solidFill>
                  <a:schemeClr val="tx2"/>
                </a:solidFill>
                <a:latin typeface="+mn-lt"/>
              </a:rPr>
              <a:t>Male/External Condoms</a:t>
            </a:r>
          </a:p>
        </p:txBody>
      </p:sp>
    </p:spTree>
    <p:extLst>
      <p:ext uri="{BB962C8B-B14F-4D97-AF65-F5344CB8AC3E}">
        <p14:creationId xmlns:p14="http://schemas.microsoft.com/office/powerpoint/2010/main" val="1536284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sing a Condom" descr="Video from Alberta health Services on using a condom&#10;https://www.youtube.com/watch?v=fbo9_0IgcFA" title="Video from Alberta health Services on using a cond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3400" y="1371600"/>
            <a:ext cx="8128000" cy="4572000"/>
          </a:xfrm>
          <a:prstGeom prst="rect">
            <a:avLst/>
          </a:prstGeom>
        </p:spPr>
      </p:pic>
    </p:spTree>
    <p:extLst>
      <p:ext uri="{BB962C8B-B14F-4D97-AF65-F5344CB8AC3E}">
        <p14:creationId xmlns:p14="http://schemas.microsoft.com/office/powerpoint/2010/main" val="30079296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NR PPT Template 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7">
      <a:majorFont>
        <a:latin typeface="Rockwel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207366B8EE7934E9C450F91392C3DBB" ma:contentTypeVersion="0" ma:contentTypeDescription="Create a new document." ma:contentTypeScope="" ma:versionID="9c67805d75465a0bdf130777404be04a">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7724E81-E52B-44F1-A32A-2F8F2385CA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A1FDB97A-CC64-4C21-B4BD-E72FD5587089}">
  <ds:schemaRefs>
    <ds:schemaRef ds:uri="http://schemas.microsoft.com/sharepoint/v3/contenttype/forms"/>
  </ds:schemaRefs>
</ds:datastoreItem>
</file>

<file path=customXml/itemProps3.xml><?xml version="1.0" encoding="utf-8"?>
<ds:datastoreItem xmlns:ds="http://schemas.openxmlformats.org/officeDocument/2006/customXml" ds:itemID="{FF9A6D77-26C7-4471-8F0F-D692D4DFB191}">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NR PPT Template C</Template>
  <TotalTime>1142</TotalTime>
  <Words>4411</Words>
  <Application>Microsoft Office PowerPoint</Application>
  <PresentationFormat>On-screen Show (4:3)</PresentationFormat>
  <Paragraphs>455</Paragraphs>
  <Slides>26</Slides>
  <Notes>25</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Arial</vt:lpstr>
      <vt:lpstr>Arial Rounded MT Bold</vt:lpstr>
      <vt:lpstr>Brush Script MT</vt:lpstr>
      <vt:lpstr>Calibri</vt:lpstr>
      <vt:lpstr>CG Times</vt:lpstr>
      <vt:lpstr>Helvetica</vt:lpstr>
      <vt:lpstr>HelveticaNeue-Roman</vt:lpstr>
      <vt:lpstr>Rockwell</vt:lpstr>
      <vt:lpstr>Rockwell Extra Bold</vt:lpstr>
      <vt:lpstr>Symbol</vt:lpstr>
      <vt:lpstr>Tahoma</vt:lpstr>
      <vt:lpstr>NR PPT Template C</vt:lpstr>
      <vt:lpstr>Contraception</vt:lpstr>
      <vt:lpstr>Consent</vt:lpstr>
      <vt:lpstr>Drunk</vt:lpstr>
      <vt:lpstr>Tea Consent Video</vt:lpstr>
      <vt:lpstr>What is Contraception?</vt:lpstr>
      <vt:lpstr>Abstinence</vt:lpstr>
      <vt:lpstr> Barrier  Contraceptive  Methods </vt:lpstr>
      <vt:lpstr>Male/External Condoms</vt:lpstr>
      <vt:lpstr>PowerPoint Presentation</vt:lpstr>
      <vt:lpstr>Female/Insertive Condoms</vt:lpstr>
      <vt:lpstr>Hormonal Contraceptives  </vt:lpstr>
      <vt:lpstr>Oral Contraceptives</vt:lpstr>
      <vt:lpstr>EVRA Patch</vt:lpstr>
      <vt:lpstr>Nuvaring</vt:lpstr>
      <vt:lpstr>Hormonal Intrauterine System (IUS)</vt:lpstr>
      <vt:lpstr>Depo - Provera</vt:lpstr>
      <vt:lpstr>Other Forms  of  Contraception</vt:lpstr>
      <vt:lpstr>Copper Intrauterine Device (IUD)</vt:lpstr>
      <vt:lpstr>Emergency Contraceptive</vt:lpstr>
      <vt:lpstr> Contraception Myths</vt:lpstr>
      <vt:lpstr>Contraception Myths</vt:lpstr>
      <vt:lpstr>PowerPoint Presentation</vt:lpstr>
      <vt:lpstr>Skills for Saying NO </vt:lpstr>
      <vt:lpstr>Where to Access Sexual Health Services</vt:lpstr>
      <vt:lpstr>Sexual Health Centres</vt:lpstr>
      <vt:lpstr>QUESTIONS?</vt:lpstr>
    </vt:vector>
  </TitlesOfParts>
  <Company>Niagara Region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Contraception</dc:title>
  <dc:creator>Butchey, Nadia</dc:creator>
  <cp:lastModifiedBy>Ratskos, Emillea</cp:lastModifiedBy>
  <cp:revision>4</cp:revision>
  <dcterms:modified xsi:type="dcterms:W3CDTF">2023-05-30T16:38:48Z</dcterms:modified>
</cp:coreProperties>
</file>